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handoutMasterIdLst>
    <p:handoutMasterId r:id="rId25"/>
  </p:handoutMasterIdLst>
  <p:sldIdLst>
    <p:sldId id="257" r:id="rId5"/>
    <p:sldId id="259" r:id="rId6"/>
    <p:sldId id="292" r:id="rId7"/>
    <p:sldId id="301" r:id="rId8"/>
    <p:sldId id="303" r:id="rId9"/>
    <p:sldId id="261" r:id="rId10"/>
    <p:sldId id="265" r:id="rId11"/>
    <p:sldId id="305" r:id="rId12"/>
    <p:sldId id="304" r:id="rId13"/>
    <p:sldId id="273" r:id="rId14"/>
    <p:sldId id="271" r:id="rId15"/>
    <p:sldId id="270" r:id="rId16"/>
    <p:sldId id="286" r:id="rId17"/>
    <p:sldId id="293" r:id="rId18"/>
    <p:sldId id="299" r:id="rId19"/>
    <p:sldId id="306" r:id="rId20"/>
    <p:sldId id="296" r:id="rId21"/>
    <p:sldId id="298" r:id="rId22"/>
    <p:sldId id="302" r:id="rId2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land GRUNDER" initials="RG" lastIdx="1" clrIdx="0">
    <p:extLst>
      <p:ext uri="{19B8F6BF-5375-455C-9EA6-DF929625EA0E}">
        <p15:presenceInfo xmlns:p15="http://schemas.microsoft.com/office/powerpoint/2012/main" userId="b6e6a86959124f6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7E8"/>
    <a:srgbClr val="DACBD0"/>
    <a:srgbClr val="FFAFFF"/>
    <a:srgbClr val="A7D3FF"/>
    <a:srgbClr val="5A5A5A"/>
    <a:srgbClr val="00A083"/>
    <a:srgbClr val="7070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DF18680-E054-41AD-8BC1-D1AEF772440D}">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898" autoAdjust="0"/>
  </p:normalViewPr>
  <p:slideViewPr>
    <p:cSldViewPr snapToGrid="0">
      <p:cViewPr varScale="1">
        <p:scale>
          <a:sx n="61" d="100"/>
          <a:sy n="61" d="100"/>
        </p:scale>
        <p:origin x="1356" y="60"/>
      </p:cViewPr>
      <p:guideLst/>
    </p:cSldViewPr>
  </p:slideViewPr>
  <p:notesTextViewPr>
    <p:cViewPr>
      <p:scale>
        <a:sx n="1" d="1"/>
        <a:sy n="1" d="1"/>
      </p:scale>
      <p:origin x="0" y="0"/>
    </p:cViewPr>
  </p:notesTextViewPr>
  <p:sorterViewPr>
    <p:cViewPr>
      <p:scale>
        <a:sx n="100" d="100"/>
        <a:sy n="100" d="100"/>
      </p:scale>
      <p:origin x="0" y="-4116"/>
    </p:cViewPr>
  </p:sorterViewPr>
  <p:notesViewPr>
    <p:cSldViewPr snapToGrid="0">
      <p:cViewPr varScale="1">
        <p:scale>
          <a:sx n="51" d="100"/>
          <a:sy n="51" d="100"/>
        </p:scale>
        <p:origin x="1938"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DBF5F6-6351-4EC3-B652-703BC6D2094F}" type="slidenum">
              <a:rPr lang="en-US" smtClean="0"/>
              <a:t>‹Nr.›</a:t>
            </a:fld>
            <a:endParaRPr lang="en-US"/>
          </a:p>
        </p:txBody>
      </p:sp>
    </p:spTree>
    <p:extLst>
      <p:ext uri="{BB962C8B-B14F-4D97-AF65-F5344CB8AC3E}">
        <p14:creationId xmlns:p14="http://schemas.microsoft.com/office/powerpoint/2010/main" val="12292366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lienbildplatzhalter 3"/>
          <p:cNvSpPr>
            <a:spLocks noGrp="1" noRot="1" noChangeAspect="1"/>
          </p:cNvSpPr>
          <p:nvPr>
            <p:ph type="sldImg" idx="2"/>
          </p:nvPr>
        </p:nvSpPr>
        <p:spPr>
          <a:xfrm>
            <a:off x="720000" y="0"/>
            <a:ext cx="5399087" cy="4049713"/>
          </a:xfrm>
          <a:prstGeom prst="rect">
            <a:avLst/>
          </a:prstGeom>
          <a:noFill/>
          <a:ln w="12700">
            <a:solidFill>
              <a:prstClr val="black"/>
            </a:solidFill>
          </a:ln>
        </p:spPr>
        <p:txBody>
          <a:bodyPr vert="horz" lIns="91440" tIns="45720" rIns="91440" bIns="45720" rtlCol="0" anchor="ctr"/>
          <a:lstStyle/>
          <a:p>
            <a:endParaRPr lang="de-CH"/>
          </a:p>
        </p:txBody>
      </p:sp>
      <p:sp>
        <p:nvSpPr>
          <p:cNvPr id="5" name="Notizenplatzhalter 4"/>
          <p:cNvSpPr>
            <a:spLocks noGrp="1"/>
          </p:cNvSpPr>
          <p:nvPr>
            <p:ph type="body" sz="quarter" idx="3"/>
          </p:nvPr>
        </p:nvSpPr>
        <p:spPr>
          <a:xfrm>
            <a:off x="540000" y="4320001"/>
            <a:ext cx="5760000" cy="4790303"/>
          </a:xfrm>
          <a:prstGeom prst="rect">
            <a:avLst/>
          </a:prstGeom>
        </p:spPr>
        <p:txBody>
          <a:bodyPr vert="horz" lIns="91440" tIns="45720" rIns="91440" bIns="4572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CH" dirty="0"/>
          </a:p>
        </p:txBody>
      </p:sp>
      <p:sp>
        <p:nvSpPr>
          <p:cNvPr id="7" name="Foliennummernplatzhalter 6"/>
          <p:cNvSpPr>
            <a:spLocks noGrp="1"/>
          </p:cNvSpPr>
          <p:nvPr>
            <p:ph type="sldNum" sz="quarter" idx="5"/>
          </p:nvPr>
        </p:nvSpPr>
        <p:spPr>
          <a:xfrm>
            <a:off x="6300000" y="8750303"/>
            <a:ext cx="548207" cy="360000"/>
          </a:xfrm>
          <a:prstGeom prst="rect">
            <a:avLst/>
          </a:prstGeom>
        </p:spPr>
        <p:txBody>
          <a:bodyPr vert="horz" lIns="91440" tIns="45720" rIns="91440" bIns="45720" rtlCol="0" anchor="b"/>
          <a:lstStyle>
            <a:lvl1pPr algn="r">
              <a:defRPr sz="1200"/>
            </a:lvl1pPr>
          </a:lstStyle>
          <a:p>
            <a:fld id="{A039CEC5-0F4B-43E7-9749-2EBCAA5ED70F}" type="slidenum">
              <a:rPr lang="de-CH" smtClean="0"/>
              <a:t>‹Nr.›</a:t>
            </a:fld>
            <a:endParaRPr lang="de-CH" dirty="0"/>
          </a:p>
        </p:txBody>
      </p:sp>
    </p:spTree>
    <p:extLst>
      <p:ext uri="{BB962C8B-B14F-4D97-AF65-F5344CB8AC3E}">
        <p14:creationId xmlns:p14="http://schemas.microsoft.com/office/powerpoint/2010/main" val="3760601915"/>
      </p:ext>
    </p:extLst>
  </p:cSld>
  <p:clrMap bg1="lt1" tx1="dk1" bg2="lt2" tx2="dk2" accent1="accent1" accent2="accent2" accent3="accent3" accent4="accent4" accent5="accent5" accent6="accent6" hlink="hlink" folHlink="folHlink"/>
  <p:notesStyle>
    <a:lvl1pPr marL="0" algn="l" defTabSz="914400" rtl="0" eaLnBrk="1" latinLnBrk="0" hangingPunct="1">
      <a:lnSpc>
        <a:spcPts val="1600"/>
      </a:lnSpc>
      <a:spcBef>
        <a:spcPts val="600"/>
      </a:spcBef>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lnSpc>
        <a:spcPts val="1600"/>
      </a:lnSpc>
      <a:spcBef>
        <a:spcPts val="600"/>
      </a:spcBef>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lnSpc>
        <a:spcPts val="1600"/>
      </a:lnSpc>
      <a:spcBef>
        <a:spcPts val="600"/>
      </a:spcBef>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lnSpc>
        <a:spcPts val="1600"/>
      </a:lnSpc>
      <a:spcBef>
        <a:spcPts val="600"/>
      </a:spcBef>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lnSpc>
        <a:spcPts val="1600"/>
      </a:lnSpc>
      <a:spcBef>
        <a:spcPts val="600"/>
      </a:spcBef>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2</a:t>
            </a:fld>
            <a:endParaRPr lang="de-CH" dirty="0"/>
          </a:p>
        </p:txBody>
      </p:sp>
    </p:spTree>
    <p:extLst>
      <p:ext uri="{BB962C8B-B14F-4D97-AF65-F5344CB8AC3E}">
        <p14:creationId xmlns:p14="http://schemas.microsoft.com/office/powerpoint/2010/main" val="303858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endParaRPr lang="de-CH" i="1" dirty="0"/>
          </a:p>
        </p:txBody>
      </p:sp>
      <p:sp>
        <p:nvSpPr>
          <p:cNvPr id="4" name="Foliennummernplatzhalter 3"/>
          <p:cNvSpPr>
            <a:spLocks noGrp="1"/>
          </p:cNvSpPr>
          <p:nvPr>
            <p:ph type="sldNum" sz="quarter" idx="10"/>
          </p:nvPr>
        </p:nvSpPr>
        <p:spPr/>
        <p:txBody>
          <a:bodyPr/>
          <a:lstStyle/>
          <a:p>
            <a:fld id="{A039CEC5-0F4B-43E7-9749-2EBCAA5ED70F}" type="slidenum">
              <a:rPr lang="de-CH" smtClean="0"/>
              <a:t>12</a:t>
            </a:fld>
            <a:endParaRPr lang="de-CH" dirty="0"/>
          </a:p>
        </p:txBody>
      </p:sp>
    </p:spTree>
    <p:extLst>
      <p:ext uri="{BB962C8B-B14F-4D97-AF65-F5344CB8AC3E}">
        <p14:creationId xmlns:p14="http://schemas.microsoft.com/office/powerpoint/2010/main" val="40560628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endParaRPr lang="de-CH" i="1" baseline="0" dirty="0"/>
          </a:p>
        </p:txBody>
      </p:sp>
      <p:sp>
        <p:nvSpPr>
          <p:cNvPr id="4" name="Foliennummernplatzhalter 3"/>
          <p:cNvSpPr>
            <a:spLocks noGrp="1"/>
          </p:cNvSpPr>
          <p:nvPr>
            <p:ph type="sldNum" sz="quarter" idx="10"/>
          </p:nvPr>
        </p:nvSpPr>
        <p:spPr/>
        <p:txBody>
          <a:bodyPr/>
          <a:lstStyle/>
          <a:p>
            <a:fld id="{A039CEC5-0F4B-43E7-9749-2EBCAA5ED70F}" type="slidenum">
              <a:rPr lang="de-CH" smtClean="0"/>
              <a:t>13</a:t>
            </a:fld>
            <a:endParaRPr lang="de-CH" dirty="0"/>
          </a:p>
        </p:txBody>
      </p:sp>
    </p:spTree>
    <p:extLst>
      <p:ext uri="{BB962C8B-B14F-4D97-AF65-F5344CB8AC3E}">
        <p14:creationId xmlns:p14="http://schemas.microsoft.com/office/powerpoint/2010/main" val="42559285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pPr marL="0" indent="0">
              <a:buFontTx/>
              <a:buNone/>
            </a:pPr>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17</a:t>
            </a:fld>
            <a:endParaRPr lang="de-CH" dirty="0"/>
          </a:p>
        </p:txBody>
      </p:sp>
    </p:spTree>
    <p:extLst>
      <p:ext uri="{BB962C8B-B14F-4D97-AF65-F5344CB8AC3E}">
        <p14:creationId xmlns:p14="http://schemas.microsoft.com/office/powerpoint/2010/main" val="2673078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18</a:t>
            </a:fld>
            <a:endParaRPr lang="de-CH" dirty="0"/>
          </a:p>
        </p:txBody>
      </p:sp>
    </p:spTree>
    <p:extLst>
      <p:ext uri="{BB962C8B-B14F-4D97-AF65-F5344CB8AC3E}">
        <p14:creationId xmlns:p14="http://schemas.microsoft.com/office/powerpoint/2010/main" val="10581308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endParaRPr lang="de-CH" i="1" baseline="0" dirty="0"/>
          </a:p>
        </p:txBody>
      </p:sp>
      <p:sp>
        <p:nvSpPr>
          <p:cNvPr id="4" name="Foliennummernplatzhalter 3"/>
          <p:cNvSpPr>
            <a:spLocks noGrp="1"/>
          </p:cNvSpPr>
          <p:nvPr>
            <p:ph type="sldNum" sz="quarter" idx="10"/>
          </p:nvPr>
        </p:nvSpPr>
        <p:spPr/>
        <p:txBody>
          <a:bodyPr/>
          <a:lstStyle/>
          <a:p>
            <a:fld id="{A039CEC5-0F4B-43E7-9749-2EBCAA5ED70F}" type="slidenum">
              <a:rPr lang="de-CH" smtClean="0"/>
              <a:t>19</a:t>
            </a:fld>
            <a:endParaRPr lang="de-CH" dirty="0"/>
          </a:p>
        </p:txBody>
      </p:sp>
    </p:spTree>
    <p:extLst>
      <p:ext uri="{BB962C8B-B14F-4D97-AF65-F5344CB8AC3E}">
        <p14:creationId xmlns:p14="http://schemas.microsoft.com/office/powerpoint/2010/main" val="2662069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4</a:t>
            </a:fld>
            <a:endParaRPr lang="de-CH" dirty="0"/>
          </a:p>
        </p:txBody>
      </p:sp>
    </p:spTree>
    <p:extLst>
      <p:ext uri="{BB962C8B-B14F-4D97-AF65-F5344CB8AC3E}">
        <p14:creationId xmlns:p14="http://schemas.microsoft.com/office/powerpoint/2010/main" val="2576023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pPr marL="0" indent="0">
              <a:buFontTx/>
              <a:buNone/>
            </a:pPr>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5</a:t>
            </a:fld>
            <a:endParaRPr lang="de-CH" dirty="0"/>
          </a:p>
        </p:txBody>
      </p:sp>
    </p:spTree>
    <p:extLst>
      <p:ext uri="{BB962C8B-B14F-4D97-AF65-F5344CB8AC3E}">
        <p14:creationId xmlns:p14="http://schemas.microsoft.com/office/powerpoint/2010/main" val="158554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pPr marL="171450" indent="-171450">
              <a:buFontTx/>
              <a:buChar char="-"/>
            </a:pPr>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6</a:t>
            </a:fld>
            <a:endParaRPr lang="de-CH" dirty="0"/>
          </a:p>
        </p:txBody>
      </p:sp>
    </p:spTree>
    <p:extLst>
      <p:ext uri="{BB962C8B-B14F-4D97-AF65-F5344CB8AC3E}">
        <p14:creationId xmlns:p14="http://schemas.microsoft.com/office/powerpoint/2010/main" val="10703572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pPr marL="171450" indent="-171450">
              <a:buFontTx/>
              <a:buChar char="-"/>
            </a:pPr>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7</a:t>
            </a:fld>
            <a:endParaRPr lang="de-CH" dirty="0"/>
          </a:p>
        </p:txBody>
      </p:sp>
    </p:spTree>
    <p:extLst>
      <p:ext uri="{BB962C8B-B14F-4D97-AF65-F5344CB8AC3E}">
        <p14:creationId xmlns:p14="http://schemas.microsoft.com/office/powerpoint/2010/main" val="1875778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pPr marL="171450" indent="-171450">
              <a:buFontTx/>
              <a:buChar char="-"/>
            </a:pPr>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8</a:t>
            </a:fld>
            <a:endParaRPr lang="de-CH" dirty="0"/>
          </a:p>
        </p:txBody>
      </p:sp>
    </p:spTree>
    <p:extLst>
      <p:ext uri="{BB962C8B-B14F-4D97-AF65-F5344CB8AC3E}">
        <p14:creationId xmlns:p14="http://schemas.microsoft.com/office/powerpoint/2010/main" val="2590027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9</a:t>
            </a:fld>
            <a:endParaRPr lang="de-CH" dirty="0"/>
          </a:p>
        </p:txBody>
      </p:sp>
    </p:spTree>
    <p:extLst>
      <p:ext uri="{BB962C8B-B14F-4D97-AF65-F5344CB8AC3E}">
        <p14:creationId xmlns:p14="http://schemas.microsoft.com/office/powerpoint/2010/main" val="21734726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A039CEC5-0F4B-43E7-9749-2EBCAA5ED70F}" type="slidenum">
              <a:rPr lang="de-CH" smtClean="0"/>
              <a:t>10</a:t>
            </a:fld>
            <a:endParaRPr lang="de-CH" dirty="0"/>
          </a:p>
        </p:txBody>
      </p:sp>
    </p:spTree>
    <p:extLst>
      <p:ext uri="{BB962C8B-B14F-4D97-AF65-F5344CB8AC3E}">
        <p14:creationId xmlns:p14="http://schemas.microsoft.com/office/powerpoint/2010/main" val="54644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720725" y="0"/>
            <a:ext cx="5399088" cy="4049713"/>
          </a:xfrm>
        </p:spPr>
      </p:sp>
      <p:sp>
        <p:nvSpPr>
          <p:cNvPr id="3" name="Notizenplatzhalter 2"/>
          <p:cNvSpPr>
            <a:spLocks noGrp="1"/>
          </p:cNvSpPr>
          <p:nvPr>
            <p:ph type="body" idx="1"/>
          </p:nvPr>
        </p:nvSpPr>
        <p:spPr/>
        <p:txBody>
          <a:bodyPr/>
          <a:lstStyle/>
          <a:p>
            <a:endParaRPr lang="de-CH" i="1" dirty="0"/>
          </a:p>
        </p:txBody>
      </p:sp>
      <p:sp>
        <p:nvSpPr>
          <p:cNvPr id="4" name="Foliennummernplatzhalter 3"/>
          <p:cNvSpPr>
            <a:spLocks noGrp="1"/>
          </p:cNvSpPr>
          <p:nvPr>
            <p:ph type="sldNum" sz="quarter" idx="10"/>
          </p:nvPr>
        </p:nvSpPr>
        <p:spPr/>
        <p:txBody>
          <a:bodyPr/>
          <a:lstStyle/>
          <a:p>
            <a:fld id="{A039CEC5-0F4B-43E7-9749-2EBCAA5ED70F}" type="slidenum">
              <a:rPr lang="de-CH" smtClean="0"/>
              <a:t>11</a:t>
            </a:fld>
            <a:endParaRPr lang="de-CH" dirty="0"/>
          </a:p>
        </p:txBody>
      </p:sp>
    </p:spTree>
    <p:extLst>
      <p:ext uri="{BB962C8B-B14F-4D97-AF65-F5344CB8AC3E}">
        <p14:creationId xmlns:p14="http://schemas.microsoft.com/office/powerpoint/2010/main" val="28837164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296000" y="1224000"/>
            <a:ext cx="7488000" cy="1440000"/>
          </a:xfrm>
        </p:spPr>
        <p:txBody>
          <a:bodyPr anchor="b">
            <a:normAutofit/>
          </a:bodyPr>
          <a:lstStyle>
            <a:lvl1pPr algn="l">
              <a:lnSpc>
                <a:spcPts val="4200"/>
              </a:lnSpc>
              <a:defRPr sz="3200" b="1" spc="60" baseline="0">
                <a:latin typeface="+mj-lt"/>
              </a:defRPr>
            </a:lvl1pPr>
          </a:lstStyle>
          <a:p>
            <a:r>
              <a:rPr lang="de-DE" noProof="0"/>
              <a:t>Titelmasterformat durch Klicken bearbeiten</a:t>
            </a:r>
            <a:endParaRPr lang="de-CH" noProof="0" dirty="0"/>
          </a:p>
        </p:txBody>
      </p:sp>
      <p:sp>
        <p:nvSpPr>
          <p:cNvPr id="3" name="Untertitel 2"/>
          <p:cNvSpPr>
            <a:spLocks noGrp="1"/>
          </p:cNvSpPr>
          <p:nvPr>
            <p:ph type="subTitle" idx="1"/>
          </p:nvPr>
        </p:nvSpPr>
        <p:spPr>
          <a:xfrm>
            <a:off x="1296000" y="2664000"/>
            <a:ext cx="7488000" cy="1080000"/>
          </a:xfrm>
        </p:spPr>
        <p:txBody>
          <a:bodyPr/>
          <a:lstStyle>
            <a:lvl1pPr marL="0" indent="0" algn="l">
              <a:lnSpc>
                <a:spcPts val="4200"/>
              </a:lnSpc>
              <a:buNone/>
              <a:defRPr sz="3200" spc="6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noProof="0"/>
              <a:t>Formatvorlage des Untertitelmasters durch Klicken bearbeiten</a:t>
            </a:r>
            <a:endParaRPr lang="de-CH" noProof="0" dirty="0"/>
          </a:p>
        </p:txBody>
      </p:sp>
      <p:sp>
        <p:nvSpPr>
          <p:cNvPr id="8" name="Textfeld 7"/>
          <p:cNvSpPr txBox="1"/>
          <p:nvPr userDrawn="1"/>
        </p:nvSpPr>
        <p:spPr>
          <a:xfrm>
            <a:off x="4572000" y="377999"/>
            <a:ext cx="2992582" cy="246221"/>
          </a:xfrm>
          <a:prstGeom prst="rect">
            <a:avLst/>
          </a:prstGeom>
          <a:noFill/>
        </p:spPr>
        <p:txBody>
          <a:bodyPr wrap="square" lIns="0" tIns="0" rIns="0" bIns="0" rtlCol="0">
            <a:spAutoFit/>
          </a:bodyPr>
          <a:lstStyle/>
          <a:p>
            <a:r>
              <a:rPr lang="de-CH" sz="800" noProof="0" dirty="0"/>
              <a:t>Eidgenössisches Departement des Innern EDI</a:t>
            </a:r>
          </a:p>
          <a:p>
            <a:r>
              <a:rPr lang="de-CH" sz="800" b="1" noProof="0" dirty="0" err="1"/>
              <a:t>Confédérationesamt</a:t>
            </a:r>
            <a:r>
              <a:rPr lang="de-CH" sz="800" b="1" baseline="0" noProof="0" dirty="0"/>
              <a:t> für Sozialversicherungen BSV</a:t>
            </a:r>
            <a:endParaRPr lang="de-CH" sz="800" b="1" noProof="0" dirty="0"/>
          </a:p>
        </p:txBody>
      </p:sp>
      <p:pic>
        <p:nvPicPr>
          <p:cNvPr id="9" name="Grafik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796000"/>
            <a:ext cx="9144000" cy="1072896"/>
          </a:xfrm>
          <a:prstGeom prst="rect">
            <a:avLst/>
          </a:prstGeom>
        </p:spPr>
      </p:pic>
      <p:sp>
        <p:nvSpPr>
          <p:cNvPr id="5" name="Textplatzhalter 4"/>
          <p:cNvSpPr>
            <a:spLocks noGrp="1"/>
          </p:cNvSpPr>
          <p:nvPr>
            <p:ph type="body" sz="quarter" idx="10" hasCustomPrompt="1"/>
          </p:nvPr>
        </p:nvSpPr>
        <p:spPr>
          <a:xfrm>
            <a:off x="1295400" y="3779999"/>
            <a:ext cx="7488238" cy="1800000"/>
          </a:xfrm>
        </p:spPr>
        <p:txBody>
          <a:bodyPr>
            <a:noAutofit/>
          </a:bodyPr>
          <a:lstStyle>
            <a:lvl1pPr marL="0" indent="0">
              <a:buNone/>
              <a:defRPr sz="2000" b="0" spc="30" baseline="0"/>
            </a:lvl1pPr>
          </a:lstStyle>
          <a:p>
            <a:pPr lvl="0"/>
            <a:r>
              <a:rPr lang="de-CH" noProof="0" dirty="0"/>
              <a:t>Anlass | Ort, Datum</a:t>
            </a:r>
            <a:r>
              <a:rPr lang="de-CH" sz="900" spc="5" dirty="0">
                <a:effectLst/>
                <a:latin typeface="Arial" panose="020B0604020202020204" pitchFamily="34" charset="0"/>
                <a:ea typeface="Arial" panose="020B0604020202020204" pitchFamily="34" charset="0"/>
                <a:cs typeface="Times New Roman" panose="02020603050405020304" pitchFamily="18" charset="0"/>
              </a:rPr>
              <a:t/>
            </a:r>
            <a:br>
              <a:rPr lang="de-CH" sz="900" spc="5" dirty="0">
                <a:effectLst/>
                <a:latin typeface="Arial" panose="020B0604020202020204" pitchFamily="34" charset="0"/>
                <a:ea typeface="Arial" panose="020B0604020202020204" pitchFamily="34" charset="0"/>
                <a:cs typeface="Times New Roman" panose="02020603050405020304" pitchFamily="18" charset="0"/>
              </a:rPr>
            </a:br>
            <a:r>
              <a:rPr lang="de-CH" noProof="0" dirty="0"/>
              <a:t>Referent/in, Funktion</a:t>
            </a:r>
          </a:p>
        </p:txBody>
      </p:sp>
      <p:grpSp>
        <p:nvGrpSpPr>
          <p:cNvPr id="4" name="Group 4"/>
          <p:cNvGrpSpPr>
            <a:grpSpLocks noChangeAspect="1"/>
          </p:cNvGrpSpPr>
          <p:nvPr userDrawn="1"/>
        </p:nvGrpSpPr>
        <p:grpSpPr bwMode="auto">
          <a:xfrm>
            <a:off x="933450" y="377825"/>
            <a:ext cx="1951038" cy="487363"/>
            <a:chOff x="588" y="238"/>
            <a:chExt cx="1229" cy="307"/>
          </a:xfrm>
        </p:grpSpPr>
        <p:sp>
          <p:nvSpPr>
            <p:cNvPr id="6" name="AutoShape 3"/>
            <p:cNvSpPr>
              <a:spLocks noChangeAspect="1" noChangeArrowheads="1" noTextEdit="1"/>
            </p:cNvSpPr>
            <p:nvPr userDrawn="1"/>
          </p:nvSpPr>
          <p:spPr bwMode="auto">
            <a:xfrm>
              <a:off x="588" y="238"/>
              <a:ext cx="1229" cy="30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0" tIns="0" rIns="0" bIns="45720" numCol="1" anchor="t" anchorCtr="0" compatLnSpc="1">
              <a:prstTxWarp prst="textNoShape">
                <a:avLst/>
              </a:prstTxWarp>
            </a:bodyPr>
            <a:lstStyle/>
            <a:p>
              <a:endParaRPr lang="de-CH"/>
            </a:p>
          </p:txBody>
        </p:sp>
        <p:sp>
          <p:nvSpPr>
            <p:cNvPr id="10" name="Rectangle 5"/>
            <p:cNvSpPr>
              <a:spLocks noChangeArrowheads="1"/>
            </p:cNvSpPr>
            <p:nvPr userDrawn="1"/>
          </p:nvSpPr>
          <p:spPr bwMode="auto">
            <a:xfrm>
              <a:off x="588" y="238"/>
              <a:ext cx="1229" cy="307"/>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0" tIns="0" rIns="0" bIns="45720" numCol="1" anchor="t" anchorCtr="0" compatLnSpc="1">
              <a:prstTxWarp prst="textNoShape">
                <a:avLst/>
              </a:prstTxWarp>
            </a:bodyPr>
            <a:lstStyle/>
            <a:p>
              <a:endParaRPr lang="de-CH"/>
            </a:p>
          </p:txBody>
        </p:sp>
        <p:sp>
          <p:nvSpPr>
            <p:cNvPr id="11" name="Freeform 6"/>
            <p:cNvSpPr>
              <a:spLocks/>
            </p:cNvSpPr>
            <p:nvPr userDrawn="1"/>
          </p:nvSpPr>
          <p:spPr bwMode="auto">
            <a:xfrm>
              <a:off x="823" y="258"/>
              <a:ext cx="23" cy="43"/>
            </a:xfrm>
            <a:custGeom>
              <a:avLst/>
              <a:gdLst>
                <a:gd name="T0" fmla="*/ 39 w 69"/>
                <a:gd name="T1" fmla="*/ 0 h 129"/>
                <a:gd name="T2" fmla="*/ 50 w 69"/>
                <a:gd name="T3" fmla="*/ 1 h 129"/>
                <a:gd name="T4" fmla="*/ 64 w 69"/>
                <a:gd name="T5" fmla="*/ 5 h 129"/>
                <a:gd name="T6" fmla="*/ 61 w 69"/>
                <a:gd name="T7" fmla="*/ 16 h 129"/>
                <a:gd name="T8" fmla="*/ 51 w 69"/>
                <a:gd name="T9" fmla="*/ 12 h 129"/>
                <a:gd name="T10" fmla="*/ 39 w 69"/>
                <a:gd name="T11" fmla="*/ 11 h 129"/>
                <a:gd name="T12" fmla="*/ 31 w 69"/>
                <a:gd name="T13" fmla="*/ 11 h 129"/>
                <a:gd name="T14" fmla="*/ 25 w 69"/>
                <a:gd name="T15" fmla="*/ 14 h 129"/>
                <a:gd name="T16" fmla="*/ 18 w 69"/>
                <a:gd name="T17" fmla="*/ 18 h 129"/>
                <a:gd name="T18" fmla="*/ 15 w 69"/>
                <a:gd name="T19" fmla="*/ 24 h 129"/>
                <a:gd name="T20" fmla="*/ 12 w 69"/>
                <a:gd name="T21" fmla="*/ 33 h 129"/>
                <a:gd name="T22" fmla="*/ 16 w 69"/>
                <a:gd name="T23" fmla="*/ 40 h 129"/>
                <a:gd name="T24" fmla="*/ 21 w 69"/>
                <a:gd name="T25" fmla="*/ 47 h 129"/>
                <a:gd name="T26" fmla="*/ 30 w 69"/>
                <a:gd name="T27" fmla="*/ 53 h 129"/>
                <a:gd name="T28" fmla="*/ 41 w 69"/>
                <a:gd name="T29" fmla="*/ 58 h 129"/>
                <a:gd name="T30" fmla="*/ 51 w 69"/>
                <a:gd name="T31" fmla="*/ 65 h 129"/>
                <a:gd name="T32" fmla="*/ 60 w 69"/>
                <a:gd name="T33" fmla="*/ 72 h 129"/>
                <a:gd name="T34" fmla="*/ 67 w 69"/>
                <a:gd name="T35" fmla="*/ 82 h 129"/>
                <a:gd name="T36" fmla="*/ 69 w 69"/>
                <a:gd name="T37" fmla="*/ 93 h 129"/>
                <a:gd name="T38" fmla="*/ 67 w 69"/>
                <a:gd name="T39" fmla="*/ 106 h 129"/>
                <a:gd name="T40" fmla="*/ 60 w 69"/>
                <a:gd name="T41" fmla="*/ 116 h 129"/>
                <a:gd name="T42" fmla="*/ 51 w 69"/>
                <a:gd name="T43" fmla="*/ 123 h 129"/>
                <a:gd name="T44" fmla="*/ 40 w 69"/>
                <a:gd name="T45" fmla="*/ 127 h 129"/>
                <a:gd name="T46" fmla="*/ 29 w 69"/>
                <a:gd name="T47" fmla="*/ 129 h 129"/>
                <a:gd name="T48" fmla="*/ 12 w 69"/>
                <a:gd name="T49" fmla="*/ 126 h 129"/>
                <a:gd name="T50" fmla="*/ 1 w 69"/>
                <a:gd name="T51" fmla="*/ 123 h 129"/>
                <a:gd name="T52" fmla="*/ 2 w 69"/>
                <a:gd name="T53" fmla="*/ 111 h 129"/>
                <a:gd name="T54" fmla="*/ 15 w 69"/>
                <a:gd name="T55" fmla="*/ 115 h 129"/>
                <a:gd name="T56" fmla="*/ 29 w 69"/>
                <a:gd name="T57" fmla="*/ 117 h 129"/>
                <a:gd name="T58" fmla="*/ 40 w 69"/>
                <a:gd name="T59" fmla="*/ 116 h 129"/>
                <a:gd name="T60" fmla="*/ 49 w 69"/>
                <a:gd name="T61" fmla="*/ 112 h 129"/>
                <a:gd name="T62" fmla="*/ 55 w 69"/>
                <a:gd name="T63" fmla="*/ 104 h 129"/>
                <a:gd name="T64" fmla="*/ 57 w 69"/>
                <a:gd name="T65" fmla="*/ 92 h 129"/>
                <a:gd name="T66" fmla="*/ 55 w 69"/>
                <a:gd name="T67" fmla="*/ 84 h 129"/>
                <a:gd name="T68" fmla="*/ 48 w 69"/>
                <a:gd name="T69" fmla="*/ 77 h 129"/>
                <a:gd name="T70" fmla="*/ 39 w 69"/>
                <a:gd name="T71" fmla="*/ 72 h 129"/>
                <a:gd name="T72" fmla="*/ 29 w 69"/>
                <a:gd name="T73" fmla="*/ 65 h 129"/>
                <a:gd name="T74" fmla="*/ 18 w 69"/>
                <a:gd name="T75" fmla="*/ 59 h 129"/>
                <a:gd name="T76" fmla="*/ 9 w 69"/>
                <a:gd name="T77" fmla="*/ 53 h 129"/>
                <a:gd name="T78" fmla="*/ 3 w 69"/>
                <a:gd name="T79" fmla="*/ 44 h 129"/>
                <a:gd name="T80" fmla="*/ 0 w 69"/>
                <a:gd name="T81" fmla="*/ 33 h 129"/>
                <a:gd name="T82" fmla="*/ 2 w 69"/>
                <a:gd name="T83" fmla="*/ 21 h 129"/>
                <a:gd name="T84" fmla="*/ 8 w 69"/>
                <a:gd name="T85" fmla="*/ 12 h 129"/>
                <a:gd name="T86" fmla="*/ 17 w 69"/>
                <a:gd name="T87" fmla="*/ 6 h 129"/>
                <a:gd name="T88" fmla="*/ 27 w 69"/>
                <a:gd name="T89" fmla="*/ 1 h 129"/>
                <a:gd name="T90" fmla="*/ 39 w 69"/>
                <a:gd name="T91"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9" h="129">
                  <a:moveTo>
                    <a:pt x="39" y="0"/>
                  </a:moveTo>
                  <a:lnTo>
                    <a:pt x="50" y="1"/>
                  </a:lnTo>
                  <a:lnTo>
                    <a:pt x="64" y="5"/>
                  </a:lnTo>
                  <a:lnTo>
                    <a:pt x="61" y="16"/>
                  </a:lnTo>
                  <a:lnTo>
                    <a:pt x="51" y="12"/>
                  </a:lnTo>
                  <a:lnTo>
                    <a:pt x="39" y="11"/>
                  </a:lnTo>
                  <a:lnTo>
                    <a:pt x="31" y="11"/>
                  </a:lnTo>
                  <a:lnTo>
                    <a:pt x="25" y="14"/>
                  </a:lnTo>
                  <a:lnTo>
                    <a:pt x="18" y="18"/>
                  </a:lnTo>
                  <a:lnTo>
                    <a:pt x="15" y="24"/>
                  </a:lnTo>
                  <a:lnTo>
                    <a:pt x="12" y="33"/>
                  </a:lnTo>
                  <a:lnTo>
                    <a:pt x="16" y="40"/>
                  </a:lnTo>
                  <a:lnTo>
                    <a:pt x="21" y="47"/>
                  </a:lnTo>
                  <a:lnTo>
                    <a:pt x="30" y="53"/>
                  </a:lnTo>
                  <a:lnTo>
                    <a:pt x="41" y="58"/>
                  </a:lnTo>
                  <a:lnTo>
                    <a:pt x="51" y="65"/>
                  </a:lnTo>
                  <a:lnTo>
                    <a:pt x="60" y="72"/>
                  </a:lnTo>
                  <a:lnTo>
                    <a:pt x="67" y="82"/>
                  </a:lnTo>
                  <a:lnTo>
                    <a:pt x="69" y="93"/>
                  </a:lnTo>
                  <a:lnTo>
                    <a:pt x="67" y="106"/>
                  </a:lnTo>
                  <a:lnTo>
                    <a:pt x="60" y="116"/>
                  </a:lnTo>
                  <a:lnTo>
                    <a:pt x="51" y="123"/>
                  </a:lnTo>
                  <a:lnTo>
                    <a:pt x="40" y="127"/>
                  </a:lnTo>
                  <a:lnTo>
                    <a:pt x="29" y="129"/>
                  </a:lnTo>
                  <a:lnTo>
                    <a:pt x="12" y="126"/>
                  </a:lnTo>
                  <a:lnTo>
                    <a:pt x="1" y="123"/>
                  </a:lnTo>
                  <a:lnTo>
                    <a:pt x="2" y="111"/>
                  </a:lnTo>
                  <a:lnTo>
                    <a:pt x="15" y="115"/>
                  </a:lnTo>
                  <a:lnTo>
                    <a:pt x="29" y="117"/>
                  </a:lnTo>
                  <a:lnTo>
                    <a:pt x="40" y="116"/>
                  </a:lnTo>
                  <a:lnTo>
                    <a:pt x="49" y="112"/>
                  </a:lnTo>
                  <a:lnTo>
                    <a:pt x="55" y="104"/>
                  </a:lnTo>
                  <a:lnTo>
                    <a:pt x="57" y="92"/>
                  </a:lnTo>
                  <a:lnTo>
                    <a:pt x="55" y="84"/>
                  </a:lnTo>
                  <a:lnTo>
                    <a:pt x="48" y="77"/>
                  </a:lnTo>
                  <a:lnTo>
                    <a:pt x="39" y="72"/>
                  </a:lnTo>
                  <a:lnTo>
                    <a:pt x="29" y="65"/>
                  </a:lnTo>
                  <a:lnTo>
                    <a:pt x="18" y="59"/>
                  </a:lnTo>
                  <a:lnTo>
                    <a:pt x="9" y="53"/>
                  </a:lnTo>
                  <a:lnTo>
                    <a:pt x="3" y="44"/>
                  </a:lnTo>
                  <a:lnTo>
                    <a:pt x="0" y="33"/>
                  </a:lnTo>
                  <a:lnTo>
                    <a:pt x="2" y="21"/>
                  </a:lnTo>
                  <a:lnTo>
                    <a:pt x="8" y="12"/>
                  </a:lnTo>
                  <a:lnTo>
                    <a:pt x="17" y="6"/>
                  </a:lnTo>
                  <a:lnTo>
                    <a:pt x="27" y="1"/>
                  </a:lnTo>
                  <a:lnTo>
                    <a:pt x="39"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2" name="Freeform 7"/>
            <p:cNvSpPr>
              <a:spLocks/>
            </p:cNvSpPr>
            <p:nvPr userDrawn="1"/>
          </p:nvSpPr>
          <p:spPr bwMode="auto">
            <a:xfrm>
              <a:off x="856" y="269"/>
              <a:ext cx="22" cy="32"/>
            </a:xfrm>
            <a:custGeom>
              <a:avLst/>
              <a:gdLst>
                <a:gd name="T0" fmla="*/ 45 w 67"/>
                <a:gd name="T1" fmla="*/ 0 h 95"/>
                <a:gd name="T2" fmla="*/ 55 w 67"/>
                <a:gd name="T3" fmla="*/ 1 h 95"/>
                <a:gd name="T4" fmla="*/ 63 w 67"/>
                <a:gd name="T5" fmla="*/ 2 h 95"/>
                <a:gd name="T6" fmla="*/ 67 w 67"/>
                <a:gd name="T7" fmla="*/ 3 h 95"/>
                <a:gd name="T8" fmla="*/ 66 w 67"/>
                <a:gd name="T9" fmla="*/ 14 h 95"/>
                <a:gd name="T10" fmla="*/ 57 w 67"/>
                <a:gd name="T11" fmla="*/ 11 h 95"/>
                <a:gd name="T12" fmla="*/ 47 w 67"/>
                <a:gd name="T13" fmla="*/ 9 h 95"/>
                <a:gd name="T14" fmla="*/ 35 w 67"/>
                <a:gd name="T15" fmla="*/ 11 h 95"/>
                <a:gd name="T16" fmla="*/ 26 w 67"/>
                <a:gd name="T17" fmla="*/ 16 h 95"/>
                <a:gd name="T18" fmla="*/ 18 w 67"/>
                <a:gd name="T19" fmla="*/ 24 h 95"/>
                <a:gd name="T20" fmla="*/ 15 w 67"/>
                <a:gd name="T21" fmla="*/ 34 h 95"/>
                <a:gd name="T22" fmla="*/ 13 w 67"/>
                <a:gd name="T23" fmla="*/ 47 h 95"/>
                <a:gd name="T24" fmla="*/ 15 w 67"/>
                <a:gd name="T25" fmla="*/ 59 h 95"/>
                <a:gd name="T26" fmla="*/ 18 w 67"/>
                <a:gd name="T27" fmla="*/ 69 h 95"/>
                <a:gd name="T28" fmla="*/ 26 w 67"/>
                <a:gd name="T29" fmla="*/ 77 h 95"/>
                <a:gd name="T30" fmla="*/ 35 w 67"/>
                <a:gd name="T31" fmla="*/ 82 h 95"/>
                <a:gd name="T32" fmla="*/ 46 w 67"/>
                <a:gd name="T33" fmla="*/ 85 h 95"/>
                <a:gd name="T34" fmla="*/ 56 w 67"/>
                <a:gd name="T35" fmla="*/ 83 h 95"/>
                <a:gd name="T36" fmla="*/ 66 w 67"/>
                <a:gd name="T37" fmla="*/ 80 h 95"/>
                <a:gd name="T38" fmla="*/ 67 w 67"/>
                <a:gd name="T39" fmla="*/ 91 h 95"/>
                <a:gd name="T40" fmla="*/ 56 w 67"/>
                <a:gd name="T41" fmla="*/ 93 h 95"/>
                <a:gd name="T42" fmla="*/ 44 w 67"/>
                <a:gd name="T43" fmla="*/ 95 h 95"/>
                <a:gd name="T44" fmla="*/ 28 w 67"/>
                <a:gd name="T45" fmla="*/ 91 h 95"/>
                <a:gd name="T46" fmla="*/ 16 w 67"/>
                <a:gd name="T47" fmla="*/ 85 h 95"/>
                <a:gd name="T48" fmla="*/ 8 w 67"/>
                <a:gd name="T49" fmla="*/ 74 h 95"/>
                <a:gd name="T50" fmla="*/ 3 w 67"/>
                <a:gd name="T51" fmla="*/ 61 h 95"/>
                <a:gd name="T52" fmla="*/ 0 w 67"/>
                <a:gd name="T53" fmla="*/ 47 h 95"/>
                <a:gd name="T54" fmla="*/ 3 w 67"/>
                <a:gd name="T55" fmla="*/ 31 h 95"/>
                <a:gd name="T56" fmla="*/ 9 w 67"/>
                <a:gd name="T57" fmla="*/ 19 h 95"/>
                <a:gd name="T58" fmla="*/ 18 w 67"/>
                <a:gd name="T59" fmla="*/ 9 h 95"/>
                <a:gd name="T60" fmla="*/ 31 w 67"/>
                <a:gd name="T61" fmla="*/ 2 h 95"/>
                <a:gd name="T62" fmla="*/ 45 w 67"/>
                <a:gd name="T63"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7" h="95">
                  <a:moveTo>
                    <a:pt x="45" y="0"/>
                  </a:moveTo>
                  <a:lnTo>
                    <a:pt x="55" y="1"/>
                  </a:lnTo>
                  <a:lnTo>
                    <a:pt x="63" y="2"/>
                  </a:lnTo>
                  <a:lnTo>
                    <a:pt x="67" y="3"/>
                  </a:lnTo>
                  <a:lnTo>
                    <a:pt x="66" y="14"/>
                  </a:lnTo>
                  <a:lnTo>
                    <a:pt x="57" y="11"/>
                  </a:lnTo>
                  <a:lnTo>
                    <a:pt x="47" y="9"/>
                  </a:lnTo>
                  <a:lnTo>
                    <a:pt x="35" y="11"/>
                  </a:lnTo>
                  <a:lnTo>
                    <a:pt x="26" y="16"/>
                  </a:lnTo>
                  <a:lnTo>
                    <a:pt x="18" y="24"/>
                  </a:lnTo>
                  <a:lnTo>
                    <a:pt x="15" y="34"/>
                  </a:lnTo>
                  <a:lnTo>
                    <a:pt x="13" y="47"/>
                  </a:lnTo>
                  <a:lnTo>
                    <a:pt x="15" y="59"/>
                  </a:lnTo>
                  <a:lnTo>
                    <a:pt x="18" y="69"/>
                  </a:lnTo>
                  <a:lnTo>
                    <a:pt x="26" y="77"/>
                  </a:lnTo>
                  <a:lnTo>
                    <a:pt x="35" y="82"/>
                  </a:lnTo>
                  <a:lnTo>
                    <a:pt x="46" y="85"/>
                  </a:lnTo>
                  <a:lnTo>
                    <a:pt x="56" y="83"/>
                  </a:lnTo>
                  <a:lnTo>
                    <a:pt x="66" y="80"/>
                  </a:lnTo>
                  <a:lnTo>
                    <a:pt x="67" y="91"/>
                  </a:lnTo>
                  <a:lnTo>
                    <a:pt x="56" y="93"/>
                  </a:lnTo>
                  <a:lnTo>
                    <a:pt x="44" y="95"/>
                  </a:lnTo>
                  <a:lnTo>
                    <a:pt x="28" y="91"/>
                  </a:lnTo>
                  <a:lnTo>
                    <a:pt x="16" y="85"/>
                  </a:lnTo>
                  <a:lnTo>
                    <a:pt x="8" y="74"/>
                  </a:lnTo>
                  <a:lnTo>
                    <a:pt x="3" y="61"/>
                  </a:lnTo>
                  <a:lnTo>
                    <a:pt x="0" y="47"/>
                  </a:lnTo>
                  <a:lnTo>
                    <a:pt x="3" y="31"/>
                  </a:lnTo>
                  <a:lnTo>
                    <a:pt x="9" y="19"/>
                  </a:lnTo>
                  <a:lnTo>
                    <a:pt x="18" y="9"/>
                  </a:lnTo>
                  <a:lnTo>
                    <a:pt x="31" y="2"/>
                  </a:lnTo>
                  <a:lnTo>
                    <a:pt x="4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3" name="Freeform 8"/>
            <p:cNvSpPr>
              <a:spLocks/>
            </p:cNvSpPr>
            <p:nvPr userDrawn="1"/>
          </p:nvSpPr>
          <p:spPr bwMode="auto">
            <a:xfrm>
              <a:off x="889" y="255"/>
              <a:ext cx="24" cy="45"/>
            </a:xfrm>
            <a:custGeom>
              <a:avLst/>
              <a:gdLst>
                <a:gd name="T0" fmla="*/ 0 w 70"/>
                <a:gd name="T1" fmla="*/ 0 h 133"/>
                <a:gd name="T2" fmla="*/ 11 w 70"/>
                <a:gd name="T3" fmla="*/ 0 h 133"/>
                <a:gd name="T4" fmla="*/ 11 w 70"/>
                <a:gd name="T5" fmla="*/ 57 h 133"/>
                <a:gd name="T6" fmla="*/ 12 w 70"/>
                <a:gd name="T7" fmla="*/ 57 h 133"/>
                <a:gd name="T8" fmla="*/ 18 w 70"/>
                <a:gd name="T9" fmla="*/ 48 h 133"/>
                <a:gd name="T10" fmla="*/ 28 w 70"/>
                <a:gd name="T11" fmla="*/ 43 h 133"/>
                <a:gd name="T12" fmla="*/ 40 w 70"/>
                <a:gd name="T13" fmla="*/ 41 h 133"/>
                <a:gd name="T14" fmla="*/ 52 w 70"/>
                <a:gd name="T15" fmla="*/ 43 h 133"/>
                <a:gd name="T16" fmla="*/ 61 w 70"/>
                <a:gd name="T17" fmla="*/ 47 h 133"/>
                <a:gd name="T18" fmla="*/ 67 w 70"/>
                <a:gd name="T19" fmla="*/ 56 h 133"/>
                <a:gd name="T20" fmla="*/ 70 w 70"/>
                <a:gd name="T21" fmla="*/ 66 h 133"/>
                <a:gd name="T22" fmla="*/ 70 w 70"/>
                <a:gd name="T23" fmla="*/ 79 h 133"/>
                <a:gd name="T24" fmla="*/ 70 w 70"/>
                <a:gd name="T25" fmla="*/ 133 h 133"/>
                <a:gd name="T26" fmla="*/ 59 w 70"/>
                <a:gd name="T27" fmla="*/ 133 h 133"/>
                <a:gd name="T28" fmla="*/ 59 w 70"/>
                <a:gd name="T29" fmla="*/ 80 h 133"/>
                <a:gd name="T30" fmla="*/ 59 w 70"/>
                <a:gd name="T31" fmla="*/ 70 h 133"/>
                <a:gd name="T32" fmla="*/ 57 w 70"/>
                <a:gd name="T33" fmla="*/ 62 h 133"/>
                <a:gd name="T34" fmla="*/ 54 w 70"/>
                <a:gd name="T35" fmla="*/ 56 h 133"/>
                <a:gd name="T36" fmla="*/ 48 w 70"/>
                <a:gd name="T37" fmla="*/ 52 h 133"/>
                <a:gd name="T38" fmla="*/ 38 w 70"/>
                <a:gd name="T39" fmla="*/ 50 h 133"/>
                <a:gd name="T40" fmla="*/ 28 w 70"/>
                <a:gd name="T41" fmla="*/ 52 h 133"/>
                <a:gd name="T42" fmla="*/ 20 w 70"/>
                <a:gd name="T43" fmla="*/ 57 h 133"/>
                <a:gd name="T44" fmla="*/ 16 w 70"/>
                <a:gd name="T45" fmla="*/ 65 h 133"/>
                <a:gd name="T46" fmla="*/ 12 w 70"/>
                <a:gd name="T47" fmla="*/ 75 h 133"/>
                <a:gd name="T48" fmla="*/ 11 w 70"/>
                <a:gd name="T49" fmla="*/ 84 h 133"/>
                <a:gd name="T50" fmla="*/ 11 w 70"/>
                <a:gd name="T51" fmla="*/ 133 h 133"/>
                <a:gd name="T52" fmla="*/ 0 w 70"/>
                <a:gd name="T53" fmla="*/ 133 h 133"/>
                <a:gd name="T54" fmla="*/ 0 w 70"/>
                <a:gd name="T55"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0" h="133">
                  <a:moveTo>
                    <a:pt x="0" y="0"/>
                  </a:moveTo>
                  <a:lnTo>
                    <a:pt x="11" y="0"/>
                  </a:lnTo>
                  <a:lnTo>
                    <a:pt x="11" y="57"/>
                  </a:lnTo>
                  <a:lnTo>
                    <a:pt x="12" y="57"/>
                  </a:lnTo>
                  <a:lnTo>
                    <a:pt x="18" y="48"/>
                  </a:lnTo>
                  <a:lnTo>
                    <a:pt x="28" y="43"/>
                  </a:lnTo>
                  <a:lnTo>
                    <a:pt x="40" y="41"/>
                  </a:lnTo>
                  <a:lnTo>
                    <a:pt x="52" y="43"/>
                  </a:lnTo>
                  <a:lnTo>
                    <a:pt x="61" y="47"/>
                  </a:lnTo>
                  <a:lnTo>
                    <a:pt x="67" y="56"/>
                  </a:lnTo>
                  <a:lnTo>
                    <a:pt x="70" y="66"/>
                  </a:lnTo>
                  <a:lnTo>
                    <a:pt x="70" y="79"/>
                  </a:lnTo>
                  <a:lnTo>
                    <a:pt x="70" y="133"/>
                  </a:lnTo>
                  <a:lnTo>
                    <a:pt x="59" y="133"/>
                  </a:lnTo>
                  <a:lnTo>
                    <a:pt x="59" y="80"/>
                  </a:lnTo>
                  <a:lnTo>
                    <a:pt x="59" y="70"/>
                  </a:lnTo>
                  <a:lnTo>
                    <a:pt x="57" y="62"/>
                  </a:lnTo>
                  <a:lnTo>
                    <a:pt x="54" y="56"/>
                  </a:lnTo>
                  <a:lnTo>
                    <a:pt x="48" y="52"/>
                  </a:lnTo>
                  <a:lnTo>
                    <a:pt x="38" y="50"/>
                  </a:lnTo>
                  <a:lnTo>
                    <a:pt x="28" y="52"/>
                  </a:lnTo>
                  <a:lnTo>
                    <a:pt x="20" y="57"/>
                  </a:lnTo>
                  <a:lnTo>
                    <a:pt x="16" y="65"/>
                  </a:lnTo>
                  <a:lnTo>
                    <a:pt x="12" y="75"/>
                  </a:lnTo>
                  <a:lnTo>
                    <a:pt x="11" y="84"/>
                  </a:lnTo>
                  <a:lnTo>
                    <a:pt x="11" y="133"/>
                  </a:lnTo>
                  <a:lnTo>
                    <a:pt x="0" y="133"/>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4" name="Freeform 9"/>
            <p:cNvSpPr>
              <a:spLocks/>
            </p:cNvSpPr>
            <p:nvPr userDrawn="1"/>
          </p:nvSpPr>
          <p:spPr bwMode="auto">
            <a:xfrm>
              <a:off x="923" y="270"/>
              <a:ext cx="45" cy="30"/>
            </a:xfrm>
            <a:custGeom>
              <a:avLst/>
              <a:gdLst>
                <a:gd name="T0" fmla="*/ 0 w 136"/>
                <a:gd name="T1" fmla="*/ 0 h 90"/>
                <a:gd name="T2" fmla="*/ 12 w 136"/>
                <a:gd name="T3" fmla="*/ 0 h 90"/>
                <a:gd name="T4" fmla="*/ 36 w 136"/>
                <a:gd name="T5" fmla="*/ 78 h 90"/>
                <a:gd name="T6" fmla="*/ 36 w 136"/>
                <a:gd name="T7" fmla="*/ 78 h 90"/>
                <a:gd name="T8" fmla="*/ 62 w 136"/>
                <a:gd name="T9" fmla="*/ 0 h 90"/>
                <a:gd name="T10" fmla="*/ 75 w 136"/>
                <a:gd name="T11" fmla="*/ 0 h 90"/>
                <a:gd name="T12" fmla="*/ 99 w 136"/>
                <a:gd name="T13" fmla="*/ 78 h 90"/>
                <a:gd name="T14" fmla="*/ 99 w 136"/>
                <a:gd name="T15" fmla="*/ 78 h 90"/>
                <a:gd name="T16" fmla="*/ 124 w 136"/>
                <a:gd name="T17" fmla="*/ 0 h 90"/>
                <a:gd name="T18" fmla="*/ 136 w 136"/>
                <a:gd name="T19" fmla="*/ 0 h 90"/>
                <a:gd name="T20" fmla="*/ 105 w 136"/>
                <a:gd name="T21" fmla="*/ 90 h 90"/>
                <a:gd name="T22" fmla="*/ 92 w 136"/>
                <a:gd name="T23" fmla="*/ 90 h 90"/>
                <a:gd name="T24" fmla="*/ 67 w 136"/>
                <a:gd name="T25" fmla="*/ 12 h 90"/>
                <a:gd name="T26" fmla="*/ 67 w 136"/>
                <a:gd name="T27" fmla="*/ 12 h 90"/>
                <a:gd name="T28" fmla="*/ 43 w 136"/>
                <a:gd name="T29" fmla="*/ 90 h 90"/>
                <a:gd name="T30" fmla="*/ 29 w 136"/>
                <a:gd name="T31" fmla="*/ 90 h 90"/>
                <a:gd name="T32" fmla="*/ 0 w 136"/>
                <a:gd name="T33"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6" h="90">
                  <a:moveTo>
                    <a:pt x="0" y="0"/>
                  </a:moveTo>
                  <a:lnTo>
                    <a:pt x="12" y="0"/>
                  </a:lnTo>
                  <a:lnTo>
                    <a:pt x="36" y="78"/>
                  </a:lnTo>
                  <a:lnTo>
                    <a:pt x="36" y="78"/>
                  </a:lnTo>
                  <a:lnTo>
                    <a:pt x="62" y="0"/>
                  </a:lnTo>
                  <a:lnTo>
                    <a:pt x="75" y="0"/>
                  </a:lnTo>
                  <a:lnTo>
                    <a:pt x="99" y="78"/>
                  </a:lnTo>
                  <a:lnTo>
                    <a:pt x="99" y="78"/>
                  </a:lnTo>
                  <a:lnTo>
                    <a:pt x="124" y="0"/>
                  </a:lnTo>
                  <a:lnTo>
                    <a:pt x="136" y="0"/>
                  </a:lnTo>
                  <a:lnTo>
                    <a:pt x="105" y="90"/>
                  </a:lnTo>
                  <a:lnTo>
                    <a:pt x="92" y="90"/>
                  </a:lnTo>
                  <a:lnTo>
                    <a:pt x="67" y="12"/>
                  </a:lnTo>
                  <a:lnTo>
                    <a:pt x="67" y="12"/>
                  </a:lnTo>
                  <a:lnTo>
                    <a:pt x="43" y="90"/>
                  </a:lnTo>
                  <a:lnTo>
                    <a:pt x="29" y="90"/>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5" name="Freeform 10"/>
            <p:cNvSpPr>
              <a:spLocks noEditPoints="1"/>
            </p:cNvSpPr>
            <p:nvPr userDrawn="1"/>
          </p:nvSpPr>
          <p:spPr bwMode="auto">
            <a:xfrm>
              <a:off x="975" y="269"/>
              <a:ext cx="25" cy="32"/>
            </a:xfrm>
            <a:custGeom>
              <a:avLst/>
              <a:gdLst>
                <a:gd name="T0" fmla="*/ 39 w 74"/>
                <a:gd name="T1" fmla="*/ 9 h 95"/>
                <a:gd name="T2" fmla="*/ 28 w 74"/>
                <a:gd name="T3" fmla="*/ 12 h 95"/>
                <a:gd name="T4" fmla="*/ 19 w 74"/>
                <a:gd name="T5" fmla="*/ 20 h 95"/>
                <a:gd name="T6" fmla="*/ 13 w 74"/>
                <a:gd name="T7" fmla="*/ 30 h 95"/>
                <a:gd name="T8" fmla="*/ 12 w 74"/>
                <a:gd name="T9" fmla="*/ 41 h 95"/>
                <a:gd name="T10" fmla="*/ 61 w 74"/>
                <a:gd name="T11" fmla="*/ 41 h 95"/>
                <a:gd name="T12" fmla="*/ 60 w 74"/>
                <a:gd name="T13" fmla="*/ 31 h 95"/>
                <a:gd name="T14" fmla="*/ 58 w 74"/>
                <a:gd name="T15" fmla="*/ 23 h 95"/>
                <a:gd name="T16" fmla="*/ 54 w 74"/>
                <a:gd name="T17" fmla="*/ 15 h 95"/>
                <a:gd name="T18" fmla="*/ 47 w 74"/>
                <a:gd name="T19" fmla="*/ 11 h 95"/>
                <a:gd name="T20" fmla="*/ 39 w 74"/>
                <a:gd name="T21" fmla="*/ 9 h 95"/>
                <a:gd name="T22" fmla="*/ 38 w 74"/>
                <a:gd name="T23" fmla="*/ 0 h 95"/>
                <a:gd name="T24" fmla="*/ 51 w 74"/>
                <a:gd name="T25" fmla="*/ 2 h 95"/>
                <a:gd name="T26" fmla="*/ 61 w 74"/>
                <a:gd name="T27" fmla="*/ 9 h 95"/>
                <a:gd name="T28" fmla="*/ 68 w 74"/>
                <a:gd name="T29" fmla="*/ 19 h 95"/>
                <a:gd name="T30" fmla="*/ 73 w 74"/>
                <a:gd name="T31" fmla="*/ 31 h 95"/>
                <a:gd name="T32" fmla="*/ 74 w 74"/>
                <a:gd name="T33" fmla="*/ 44 h 95"/>
                <a:gd name="T34" fmla="*/ 74 w 74"/>
                <a:gd name="T35" fmla="*/ 50 h 95"/>
                <a:gd name="T36" fmla="*/ 12 w 74"/>
                <a:gd name="T37" fmla="*/ 50 h 95"/>
                <a:gd name="T38" fmla="*/ 13 w 74"/>
                <a:gd name="T39" fmla="*/ 61 h 95"/>
                <a:gd name="T40" fmla="*/ 17 w 74"/>
                <a:gd name="T41" fmla="*/ 70 h 95"/>
                <a:gd name="T42" fmla="*/ 22 w 74"/>
                <a:gd name="T43" fmla="*/ 78 h 95"/>
                <a:gd name="T44" fmla="*/ 31 w 74"/>
                <a:gd name="T45" fmla="*/ 83 h 95"/>
                <a:gd name="T46" fmla="*/ 41 w 74"/>
                <a:gd name="T47" fmla="*/ 85 h 95"/>
                <a:gd name="T48" fmla="*/ 50 w 74"/>
                <a:gd name="T49" fmla="*/ 83 h 95"/>
                <a:gd name="T50" fmla="*/ 60 w 74"/>
                <a:gd name="T51" fmla="*/ 81 h 95"/>
                <a:gd name="T52" fmla="*/ 67 w 74"/>
                <a:gd name="T53" fmla="*/ 78 h 95"/>
                <a:gd name="T54" fmla="*/ 67 w 74"/>
                <a:gd name="T55" fmla="*/ 89 h 95"/>
                <a:gd name="T56" fmla="*/ 55 w 74"/>
                <a:gd name="T57" fmla="*/ 93 h 95"/>
                <a:gd name="T58" fmla="*/ 41 w 74"/>
                <a:gd name="T59" fmla="*/ 95 h 95"/>
                <a:gd name="T60" fmla="*/ 28 w 74"/>
                <a:gd name="T61" fmla="*/ 92 h 95"/>
                <a:gd name="T62" fmla="*/ 17 w 74"/>
                <a:gd name="T63" fmla="*/ 88 h 95"/>
                <a:gd name="T64" fmla="*/ 9 w 74"/>
                <a:gd name="T65" fmla="*/ 81 h 95"/>
                <a:gd name="T66" fmla="*/ 3 w 74"/>
                <a:gd name="T67" fmla="*/ 71 h 95"/>
                <a:gd name="T68" fmla="*/ 1 w 74"/>
                <a:gd name="T69" fmla="*/ 60 h 95"/>
                <a:gd name="T70" fmla="*/ 0 w 74"/>
                <a:gd name="T71" fmla="*/ 47 h 95"/>
                <a:gd name="T72" fmla="*/ 1 w 74"/>
                <a:gd name="T73" fmla="*/ 31 h 95"/>
                <a:gd name="T74" fmla="*/ 7 w 74"/>
                <a:gd name="T75" fmla="*/ 19 h 95"/>
                <a:gd name="T76" fmla="*/ 14 w 74"/>
                <a:gd name="T77" fmla="*/ 9 h 95"/>
                <a:gd name="T78" fmla="*/ 26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9" y="9"/>
                  </a:moveTo>
                  <a:lnTo>
                    <a:pt x="28" y="12"/>
                  </a:lnTo>
                  <a:lnTo>
                    <a:pt x="19" y="20"/>
                  </a:lnTo>
                  <a:lnTo>
                    <a:pt x="13" y="30"/>
                  </a:lnTo>
                  <a:lnTo>
                    <a:pt x="12" y="41"/>
                  </a:lnTo>
                  <a:lnTo>
                    <a:pt x="61" y="41"/>
                  </a:lnTo>
                  <a:lnTo>
                    <a:pt x="60" y="31"/>
                  </a:lnTo>
                  <a:lnTo>
                    <a:pt x="58" y="23"/>
                  </a:lnTo>
                  <a:lnTo>
                    <a:pt x="54" y="15"/>
                  </a:lnTo>
                  <a:lnTo>
                    <a:pt x="47" y="11"/>
                  </a:lnTo>
                  <a:lnTo>
                    <a:pt x="39" y="9"/>
                  </a:lnTo>
                  <a:close/>
                  <a:moveTo>
                    <a:pt x="38" y="0"/>
                  </a:moveTo>
                  <a:lnTo>
                    <a:pt x="51" y="2"/>
                  </a:lnTo>
                  <a:lnTo>
                    <a:pt x="61" y="9"/>
                  </a:lnTo>
                  <a:lnTo>
                    <a:pt x="68" y="19"/>
                  </a:lnTo>
                  <a:lnTo>
                    <a:pt x="73" y="31"/>
                  </a:lnTo>
                  <a:lnTo>
                    <a:pt x="74" y="44"/>
                  </a:lnTo>
                  <a:lnTo>
                    <a:pt x="74" y="50"/>
                  </a:lnTo>
                  <a:lnTo>
                    <a:pt x="12" y="50"/>
                  </a:lnTo>
                  <a:lnTo>
                    <a:pt x="13" y="61"/>
                  </a:lnTo>
                  <a:lnTo>
                    <a:pt x="17" y="70"/>
                  </a:lnTo>
                  <a:lnTo>
                    <a:pt x="22" y="78"/>
                  </a:lnTo>
                  <a:lnTo>
                    <a:pt x="31" y="83"/>
                  </a:lnTo>
                  <a:lnTo>
                    <a:pt x="41" y="85"/>
                  </a:lnTo>
                  <a:lnTo>
                    <a:pt x="50" y="83"/>
                  </a:lnTo>
                  <a:lnTo>
                    <a:pt x="60" y="81"/>
                  </a:lnTo>
                  <a:lnTo>
                    <a:pt x="67" y="78"/>
                  </a:lnTo>
                  <a:lnTo>
                    <a:pt x="67" y="89"/>
                  </a:lnTo>
                  <a:lnTo>
                    <a:pt x="55" y="93"/>
                  </a:lnTo>
                  <a:lnTo>
                    <a:pt x="41" y="95"/>
                  </a:lnTo>
                  <a:lnTo>
                    <a:pt x="28" y="92"/>
                  </a:lnTo>
                  <a:lnTo>
                    <a:pt x="17" y="88"/>
                  </a:lnTo>
                  <a:lnTo>
                    <a:pt x="9" y="81"/>
                  </a:lnTo>
                  <a:lnTo>
                    <a:pt x="3" y="71"/>
                  </a:lnTo>
                  <a:lnTo>
                    <a:pt x="1" y="60"/>
                  </a:lnTo>
                  <a:lnTo>
                    <a:pt x="0" y="47"/>
                  </a:lnTo>
                  <a:lnTo>
                    <a:pt x="1" y="31"/>
                  </a:lnTo>
                  <a:lnTo>
                    <a:pt x="7" y="19"/>
                  </a:lnTo>
                  <a:lnTo>
                    <a:pt x="14"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6" name="Freeform 11"/>
            <p:cNvSpPr>
              <a:spLocks noEditPoints="1"/>
            </p:cNvSpPr>
            <p:nvPr userDrawn="1"/>
          </p:nvSpPr>
          <p:spPr bwMode="auto">
            <a:xfrm>
              <a:off x="1012" y="257"/>
              <a:ext cx="4" cy="43"/>
            </a:xfrm>
            <a:custGeom>
              <a:avLst/>
              <a:gdLst>
                <a:gd name="T0" fmla="*/ 0 w 12"/>
                <a:gd name="T1" fmla="*/ 39 h 129"/>
                <a:gd name="T2" fmla="*/ 12 w 12"/>
                <a:gd name="T3" fmla="*/ 39 h 129"/>
                <a:gd name="T4" fmla="*/ 12 w 12"/>
                <a:gd name="T5" fmla="*/ 129 h 129"/>
                <a:gd name="T6" fmla="*/ 0 w 12"/>
                <a:gd name="T7" fmla="*/ 129 h 129"/>
                <a:gd name="T8" fmla="*/ 0 w 12"/>
                <a:gd name="T9" fmla="*/ 39 h 129"/>
                <a:gd name="T10" fmla="*/ 0 w 12"/>
                <a:gd name="T11" fmla="*/ 0 h 129"/>
                <a:gd name="T12" fmla="*/ 12 w 12"/>
                <a:gd name="T13" fmla="*/ 0 h 129"/>
                <a:gd name="T14" fmla="*/ 12 w 12"/>
                <a:gd name="T15" fmla="*/ 14 h 129"/>
                <a:gd name="T16" fmla="*/ 0 w 12"/>
                <a:gd name="T17" fmla="*/ 14 h 129"/>
                <a:gd name="T18" fmla="*/ 0 w 12"/>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29">
                  <a:moveTo>
                    <a:pt x="0" y="39"/>
                  </a:moveTo>
                  <a:lnTo>
                    <a:pt x="12" y="39"/>
                  </a:lnTo>
                  <a:lnTo>
                    <a:pt x="12" y="129"/>
                  </a:lnTo>
                  <a:lnTo>
                    <a:pt x="0" y="129"/>
                  </a:lnTo>
                  <a:lnTo>
                    <a:pt x="0" y="39"/>
                  </a:lnTo>
                  <a:close/>
                  <a:moveTo>
                    <a:pt x="0" y="0"/>
                  </a:moveTo>
                  <a:lnTo>
                    <a:pt x="12" y="0"/>
                  </a:lnTo>
                  <a:lnTo>
                    <a:pt x="12"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7" name="Freeform 12"/>
            <p:cNvSpPr>
              <a:spLocks/>
            </p:cNvSpPr>
            <p:nvPr userDrawn="1"/>
          </p:nvSpPr>
          <p:spPr bwMode="auto">
            <a:xfrm>
              <a:off x="1027" y="270"/>
              <a:ext cx="22" cy="30"/>
            </a:xfrm>
            <a:custGeom>
              <a:avLst/>
              <a:gdLst>
                <a:gd name="T0" fmla="*/ 2 w 67"/>
                <a:gd name="T1" fmla="*/ 0 h 90"/>
                <a:gd name="T2" fmla="*/ 67 w 67"/>
                <a:gd name="T3" fmla="*/ 0 h 90"/>
                <a:gd name="T4" fmla="*/ 67 w 67"/>
                <a:gd name="T5" fmla="*/ 9 h 90"/>
                <a:gd name="T6" fmla="*/ 12 w 67"/>
                <a:gd name="T7" fmla="*/ 80 h 90"/>
                <a:gd name="T8" fmla="*/ 67 w 67"/>
                <a:gd name="T9" fmla="*/ 80 h 90"/>
                <a:gd name="T10" fmla="*/ 67 w 67"/>
                <a:gd name="T11" fmla="*/ 90 h 90"/>
                <a:gd name="T12" fmla="*/ 0 w 67"/>
                <a:gd name="T13" fmla="*/ 90 h 90"/>
                <a:gd name="T14" fmla="*/ 0 w 67"/>
                <a:gd name="T15" fmla="*/ 80 h 90"/>
                <a:gd name="T16" fmla="*/ 54 w 67"/>
                <a:gd name="T17" fmla="*/ 9 h 90"/>
                <a:gd name="T18" fmla="*/ 2 w 67"/>
                <a:gd name="T19" fmla="*/ 9 h 90"/>
                <a:gd name="T20" fmla="*/ 2 w 67"/>
                <a:gd name="T2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0">
                  <a:moveTo>
                    <a:pt x="2" y="0"/>
                  </a:moveTo>
                  <a:lnTo>
                    <a:pt x="67" y="0"/>
                  </a:lnTo>
                  <a:lnTo>
                    <a:pt x="67" y="9"/>
                  </a:lnTo>
                  <a:lnTo>
                    <a:pt x="12" y="80"/>
                  </a:lnTo>
                  <a:lnTo>
                    <a:pt x="67" y="80"/>
                  </a:lnTo>
                  <a:lnTo>
                    <a:pt x="67" y="90"/>
                  </a:lnTo>
                  <a:lnTo>
                    <a:pt x="0" y="90"/>
                  </a:lnTo>
                  <a:lnTo>
                    <a:pt x="0" y="80"/>
                  </a:lnTo>
                  <a:lnTo>
                    <a:pt x="54"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8" name="Freeform 13"/>
            <p:cNvSpPr>
              <a:spLocks noEditPoints="1"/>
            </p:cNvSpPr>
            <p:nvPr userDrawn="1"/>
          </p:nvSpPr>
          <p:spPr bwMode="auto">
            <a:xfrm>
              <a:off x="1058" y="269"/>
              <a:ext cx="25" cy="32"/>
            </a:xfrm>
            <a:custGeom>
              <a:avLst/>
              <a:gdLst>
                <a:gd name="T0" fmla="*/ 39 w 74"/>
                <a:gd name="T1" fmla="*/ 9 h 95"/>
                <a:gd name="T2" fmla="*/ 28 w 74"/>
                <a:gd name="T3" fmla="*/ 12 h 95"/>
                <a:gd name="T4" fmla="*/ 19 w 74"/>
                <a:gd name="T5" fmla="*/ 20 h 95"/>
                <a:gd name="T6" fmla="*/ 15 w 74"/>
                <a:gd name="T7" fmla="*/ 30 h 95"/>
                <a:gd name="T8" fmla="*/ 12 w 74"/>
                <a:gd name="T9" fmla="*/ 41 h 95"/>
                <a:gd name="T10" fmla="*/ 61 w 74"/>
                <a:gd name="T11" fmla="*/ 41 h 95"/>
                <a:gd name="T12" fmla="*/ 61 w 74"/>
                <a:gd name="T13" fmla="*/ 31 h 95"/>
                <a:gd name="T14" fmla="*/ 58 w 74"/>
                <a:gd name="T15" fmla="*/ 23 h 95"/>
                <a:gd name="T16" fmla="*/ 54 w 74"/>
                <a:gd name="T17" fmla="*/ 15 h 95"/>
                <a:gd name="T18" fmla="*/ 48 w 74"/>
                <a:gd name="T19" fmla="*/ 11 h 95"/>
                <a:gd name="T20" fmla="*/ 39 w 74"/>
                <a:gd name="T21" fmla="*/ 9 h 95"/>
                <a:gd name="T22" fmla="*/ 38 w 74"/>
                <a:gd name="T23" fmla="*/ 0 h 95"/>
                <a:gd name="T24" fmla="*/ 51 w 74"/>
                <a:gd name="T25" fmla="*/ 2 h 95"/>
                <a:gd name="T26" fmla="*/ 61 w 74"/>
                <a:gd name="T27" fmla="*/ 9 h 95"/>
                <a:gd name="T28" fmla="*/ 69 w 74"/>
                <a:gd name="T29" fmla="*/ 19 h 95"/>
                <a:gd name="T30" fmla="*/ 73 w 74"/>
                <a:gd name="T31" fmla="*/ 31 h 95"/>
                <a:gd name="T32" fmla="*/ 74 w 74"/>
                <a:gd name="T33" fmla="*/ 44 h 95"/>
                <a:gd name="T34" fmla="*/ 74 w 74"/>
                <a:gd name="T35" fmla="*/ 50 h 95"/>
                <a:gd name="T36" fmla="*/ 12 w 74"/>
                <a:gd name="T37" fmla="*/ 50 h 95"/>
                <a:gd name="T38" fmla="*/ 13 w 74"/>
                <a:gd name="T39" fmla="*/ 61 h 95"/>
                <a:gd name="T40" fmla="*/ 17 w 74"/>
                <a:gd name="T41" fmla="*/ 70 h 95"/>
                <a:gd name="T42" fmla="*/ 23 w 74"/>
                <a:gd name="T43" fmla="*/ 78 h 95"/>
                <a:gd name="T44" fmla="*/ 31 w 74"/>
                <a:gd name="T45" fmla="*/ 83 h 95"/>
                <a:gd name="T46" fmla="*/ 42 w 74"/>
                <a:gd name="T47" fmla="*/ 85 h 95"/>
                <a:gd name="T48" fmla="*/ 51 w 74"/>
                <a:gd name="T49" fmla="*/ 83 h 95"/>
                <a:gd name="T50" fmla="*/ 60 w 74"/>
                <a:gd name="T51" fmla="*/ 81 h 95"/>
                <a:gd name="T52" fmla="*/ 67 w 74"/>
                <a:gd name="T53" fmla="*/ 78 h 95"/>
                <a:gd name="T54" fmla="*/ 67 w 74"/>
                <a:gd name="T55" fmla="*/ 89 h 95"/>
                <a:gd name="T56" fmla="*/ 55 w 74"/>
                <a:gd name="T57" fmla="*/ 93 h 95"/>
                <a:gd name="T58" fmla="*/ 41 w 74"/>
                <a:gd name="T59" fmla="*/ 95 h 95"/>
                <a:gd name="T60" fmla="*/ 28 w 74"/>
                <a:gd name="T61" fmla="*/ 92 h 95"/>
                <a:gd name="T62" fmla="*/ 17 w 74"/>
                <a:gd name="T63" fmla="*/ 88 h 95"/>
                <a:gd name="T64" fmla="*/ 9 w 74"/>
                <a:gd name="T65" fmla="*/ 81 h 95"/>
                <a:gd name="T66" fmla="*/ 4 w 74"/>
                <a:gd name="T67" fmla="*/ 71 h 95"/>
                <a:gd name="T68" fmla="*/ 1 w 74"/>
                <a:gd name="T69" fmla="*/ 60 h 95"/>
                <a:gd name="T70" fmla="*/ 0 w 74"/>
                <a:gd name="T71" fmla="*/ 47 h 95"/>
                <a:gd name="T72" fmla="*/ 2 w 74"/>
                <a:gd name="T73" fmla="*/ 31 h 95"/>
                <a:gd name="T74" fmla="*/ 7 w 74"/>
                <a:gd name="T75" fmla="*/ 19 h 95"/>
                <a:gd name="T76" fmla="*/ 15 w 74"/>
                <a:gd name="T77" fmla="*/ 9 h 95"/>
                <a:gd name="T78" fmla="*/ 26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9" y="9"/>
                  </a:moveTo>
                  <a:lnTo>
                    <a:pt x="28" y="12"/>
                  </a:lnTo>
                  <a:lnTo>
                    <a:pt x="19" y="20"/>
                  </a:lnTo>
                  <a:lnTo>
                    <a:pt x="15" y="30"/>
                  </a:lnTo>
                  <a:lnTo>
                    <a:pt x="12" y="41"/>
                  </a:lnTo>
                  <a:lnTo>
                    <a:pt x="61" y="41"/>
                  </a:lnTo>
                  <a:lnTo>
                    <a:pt x="61" y="31"/>
                  </a:lnTo>
                  <a:lnTo>
                    <a:pt x="58" y="23"/>
                  </a:lnTo>
                  <a:lnTo>
                    <a:pt x="54" y="15"/>
                  </a:lnTo>
                  <a:lnTo>
                    <a:pt x="48" y="11"/>
                  </a:lnTo>
                  <a:lnTo>
                    <a:pt x="39" y="9"/>
                  </a:lnTo>
                  <a:close/>
                  <a:moveTo>
                    <a:pt x="38" y="0"/>
                  </a:moveTo>
                  <a:lnTo>
                    <a:pt x="51" y="2"/>
                  </a:lnTo>
                  <a:lnTo>
                    <a:pt x="61" y="9"/>
                  </a:lnTo>
                  <a:lnTo>
                    <a:pt x="69" y="19"/>
                  </a:lnTo>
                  <a:lnTo>
                    <a:pt x="73" y="31"/>
                  </a:lnTo>
                  <a:lnTo>
                    <a:pt x="74" y="44"/>
                  </a:lnTo>
                  <a:lnTo>
                    <a:pt x="74" y="50"/>
                  </a:lnTo>
                  <a:lnTo>
                    <a:pt x="12" y="50"/>
                  </a:lnTo>
                  <a:lnTo>
                    <a:pt x="13" y="61"/>
                  </a:lnTo>
                  <a:lnTo>
                    <a:pt x="17" y="70"/>
                  </a:lnTo>
                  <a:lnTo>
                    <a:pt x="23" y="78"/>
                  </a:lnTo>
                  <a:lnTo>
                    <a:pt x="31" y="83"/>
                  </a:lnTo>
                  <a:lnTo>
                    <a:pt x="42" y="85"/>
                  </a:lnTo>
                  <a:lnTo>
                    <a:pt x="51" y="83"/>
                  </a:lnTo>
                  <a:lnTo>
                    <a:pt x="60" y="81"/>
                  </a:lnTo>
                  <a:lnTo>
                    <a:pt x="67" y="78"/>
                  </a:lnTo>
                  <a:lnTo>
                    <a:pt x="67" y="89"/>
                  </a:lnTo>
                  <a:lnTo>
                    <a:pt x="55" y="93"/>
                  </a:lnTo>
                  <a:lnTo>
                    <a:pt x="41" y="95"/>
                  </a:lnTo>
                  <a:lnTo>
                    <a:pt x="28" y="92"/>
                  </a:lnTo>
                  <a:lnTo>
                    <a:pt x="17" y="88"/>
                  </a:lnTo>
                  <a:lnTo>
                    <a:pt x="9" y="81"/>
                  </a:lnTo>
                  <a:lnTo>
                    <a:pt x="4" y="71"/>
                  </a:lnTo>
                  <a:lnTo>
                    <a:pt x="1" y="60"/>
                  </a:lnTo>
                  <a:lnTo>
                    <a:pt x="0" y="47"/>
                  </a:lnTo>
                  <a:lnTo>
                    <a:pt x="2" y="31"/>
                  </a:lnTo>
                  <a:lnTo>
                    <a:pt x="7" y="19"/>
                  </a:lnTo>
                  <a:lnTo>
                    <a:pt x="15"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9" name="Freeform 14"/>
            <p:cNvSpPr>
              <a:spLocks/>
            </p:cNvSpPr>
            <p:nvPr userDrawn="1"/>
          </p:nvSpPr>
          <p:spPr bwMode="auto">
            <a:xfrm>
              <a:off x="1094" y="269"/>
              <a:ext cx="14" cy="31"/>
            </a:xfrm>
            <a:custGeom>
              <a:avLst/>
              <a:gdLst>
                <a:gd name="T0" fmla="*/ 35 w 43"/>
                <a:gd name="T1" fmla="*/ 0 h 92"/>
                <a:gd name="T2" fmla="*/ 39 w 43"/>
                <a:gd name="T3" fmla="*/ 0 h 92"/>
                <a:gd name="T4" fmla="*/ 43 w 43"/>
                <a:gd name="T5" fmla="*/ 1 h 92"/>
                <a:gd name="T6" fmla="*/ 43 w 43"/>
                <a:gd name="T7" fmla="*/ 12 h 92"/>
                <a:gd name="T8" fmla="*/ 39 w 43"/>
                <a:gd name="T9" fmla="*/ 12 h 92"/>
                <a:gd name="T10" fmla="*/ 35 w 43"/>
                <a:gd name="T11" fmla="*/ 11 h 92"/>
                <a:gd name="T12" fmla="*/ 26 w 43"/>
                <a:gd name="T13" fmla="*/ 13 h 92"/>
                <a:gd name="T14" fmla="*/ 19 w 43"/>
                <a:gd name="T15" fmla="*/ 20 h 92"/>
                <a:gd name="T16" fmla="*/ 15 w 43"/>
                <a:gd name="T17" fmla="*/ 28 h 92"/>
                <a:gd name="T18" fmla="*/ 13 w 43"/>
                <a:gd name="T19" fmla="*/ 38 h 92"/>
                <a:gd name="T20" fmla="*/ 13 w 43"/>
                <a:gd name="T21" fmla="*/ 48 h 92"/>
                <a:gd name="T22" fmla="*/ 13 w 43"/>
                <a:gd name="T23" fmla="*/ 92 h 92"/>
                <a:gd name="T24" fmla="*/ 1 w 43"/>
                <a:gd name="T25" fmla="*/ 92 h 92"/>
                <a:gd name="T26" fmla="*/ 1 w 43"/>
                <a:gd name="T27" fmla="*/ 22 h 92"/>
                <a:gd name="T28" fmla="*/ 1 w 43"/>
                <a:gd name="T29" fmla="*/ 14 h 92"/>
                <a:gd name="T30" fmla="*/ 1 w 43"/>
                <a:gd name="T31" fmla="*/ 7 h 92"/>
                <a:gd name="T32" fmla="*/ 0 w 43"/>
                <a:gd name="T33" fmla="*/ 2 h 92"/>
                <a:gd name="T34" fmla="*/ 12 w 43"/>
                <a:gd name="T35" fmla="*/ 2 h 92"/>
                <a:gd name="T36" fmla="*/ 12 w 43"/>
                <a:gd name="T37" fmla="*/ 19 h 92"/>
                <a:gd name="T38" fmla="*/ 12 w 43"/>
                <a:gd name="T39" fmla="*/ 19 h 92"/>
                <a:gd name="T40" fmla="*/ 17 w 43"/>
                <a:gd name="T41" fmla="*/ 10 h 92"/>
                <a:gd name="T42" fmla="*/ 25 w 43"/>
                <a:gd name="T43" fmla="*/ 2 h 92"/>
                <a:gd name="T44" fmla="*/ 35 w 43"/>
                <a:gd name="T4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 h="92">
                  <a:moveTo>
                    <a:pt x="35" y="0"/>
                  </a:moveTo>
                  <a:lnTo>
                    <a:pt x="39" y="0"/>
                  </a:lnTo>
                  <a:lnTo>
                    <a:pt x="43" y="1"/>
                  </a:lnTo>
                  <a:lnTo>
                    <a:pt x="43" y="12"/>
                  </a:lnTo>
                  <a:lnTo>
                    <a:pt x="39" y="12"/>
                  </a:lnTo>
                  <a:lnTo>
                    <a:pt x="35" y="11"/>
                  </a:lnTo>
                  <a:lnTo>
                    <a:pt x="26" y="13"/>
                  </a:lnTo>
                  <a:lnTo>
                    <a:pt x="19" y="20"/>
                  </a:lnTo>
                  <a:lnTo>
                    <a:pt x="15" y="28"/>
                  </a:lnTo>
                  <a:lnTo>
                    <a:pt x="13" y="38"/>
                  </a:lnTo>
                  <a:lnTo>
                    <a:pt x="13" y="48"/>
                  </a:lnTo>
                  <a:lnTo>
                    <a:pt x="13" y="92"/>
                  </a:lnTo>
                  <a:lnTo>
                    <a:pt x="1" y="92"/>
                  </a:lnTo>
                  <a:lnTo>
                    <a:pt x="1" y="22"/>
                  </a:lnTo>
                  <a:lnTo>
                    <a:pt x="1" y="14"/>
                  </a:lnTo>
                  <a:lnTo>
                    <a:pt x="1" y="7"/>
                  </a:lnTo>
                  <a:lnTo>
                    <a:pt x="0" y="2"/>
                  </a:lnTo>
                  <a:lnTo>
                    <a:pt x="12" y="2"/>
                  </a:lnTo>
                  <a:lnTo>
                    <a:pt x="12" y="19"/>
                  </a:lnTo>
                  <a:lnTo>
                    <a:pt x="12"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0" name="Freeform 15"/>
            <p:cNvSpPr>
              <a:spLocks noEditPoints="1"/>
            </p:cNvSpPr>
            <p:nvPr userDrawn="1"/>
          </p:nvSpPr>
          <p:spPr bwMode="auto">
            <a:xfrm>
              <a:off x="1119" y="257"/>
              <a:ext cx="3" cy="43"/>
            </a:xfrm>
            <a:custGeom>
              <a:avLst/>
              <a:gdLst>
                <a:gd name="T0" fmla="*/ 0 w 11"/>
                <a:gd name="T1" fmla="*/ 39 h 129"/>
                <a:gd name="T2" fmla="*/ 11 w 11"/>
                <a:gd name="T3" fmla="*/ 39 h 129"/>
                <a:gd name="T4" fmla="*/ 11 w 11"/>
                <a:gd name="T5" fmla="*/ 129 h 129"/>
                <a:gd name="T6" fmla="*/ 0 w 11"/>
                <a:gd name="T7" fmla="*/ 129 h 129"/>
                <a:gd name="T8" fmla="*/ 0 w 11"/>
                <a:gd name="T9" fmla="*/ 39 h 129"/>
                <a:gd name="T10" fmla="*/ 0 w 11"/>
                <a:gd name="T11" fmla="*/ 0 h 129"/>
                <a:gd name="T12" fmla="*/ 11 w 11"/>
                <a:gd name="T13" fmla="*/ 0 h 129"/>
                <a:gd name="T14" fmla="*/ 11 w 11"/>
                <a:gd name="T15" fmla="*/ 14 h 129"/>
                <a:gd name="T16" fmla="*/ 0 w 11"/>
                <a:gd name="T17" fmla="*/ 14 h 129"/>
                <a:gd name="T18" fmla="*/ 0 w 11"/>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129">
                  <a:moveTo>
                    <a:pt x="0" y="39"/>
                  </a:moveTo>
                  <a:lnTo>
                    <a:pt x="11" y="39"/>
                  </a:lnTo>
                  <a:lnTo>
                    <a:pt x="11" y="129"/>
                  </a:lnTo>
                  <a:lnTo>
                    <a:pt x="0" y="129"/>
                  </a:lnTo>
                  <a:lnTo>
                    <a:pt x="0" y="39"/>
                  </a:lnTo>
                  <a:close/>
                  <a:moveTo>
                    <a:pt x="0" y="0"/>
                  </a:moveTo>
                  <a:lnTo>
                    <a:pt x="11" y="0"/>
                  </a:lnTo>
                  <a:lnTo>
                    <a:pt x="11"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1" name="Freeform 16"/>
            <p:cNvSpPr>
              <a:spLocks/>
            </p:cNvSpPr>
            <p:nvPr userDrawn="1"/>
          </p:nvSpPr>
          <p:spPr bwMode="auto">
            <a:xfrm>
              <a:off x="1134" y="269"/>
              <a:ext cx="19" cy="32"/>
            </a:xfrm>
            <a:custGeom>
              <a:avLst/>
              <a:gdLst>
                <a:gd name="T0" fmla="*/ 30 w 56"/>
                <a:gd name="T1" fmla="*/ 0 h 95"/>
                <a:gd name="T2" fmla="*/ 40 w 56"/>
                <a:gd name="T3" fmla="*/ 1 h 95"/>
                <a:gd name="T4" fmla="*/ 52 w 56"/>
                <a:gd name="T5" fmla="*/ 4 h 95"/>
                <a:gd name="T6" fmla="*/ 51 w 56"/>
                <a:gd name="T7" fmla="*/ 13 h 95"/>
                <a:gd name="T8" fmla="*/ 41 w 56"/>
                <a:gd name="T9" fmla="*/ 10 h 95"/>
                <a:gd name="T10" fmla="*/ 31 w 56"/>
                <a:gd name="T11" fmla="*/ 9 h 95"/>
                <a:gd name="T12" fmla="*/ 23 w 56"/>
                <a:gd name="T13" fmla="*/ 10 h 95"/>
                <a:gd name="T14" fmla="*/ 17 w 56"/>
                <a:gd name="T15" fmla="*/ 12 h 95"/>
                <a:gd name="T16" fmla="*/ 13 w 56"/>
                <a:gd name="T17" fmla="*/ 18 h 95"/>
                <a:gd name="T18" fmla="*/ 12 w 56"/>
                <a:gd name="T19" fmla="*/ 24 h 95"/>
                <a:gd name="T20" fmla="*/ 13 w 56"/>
                <a:gd name="T21" fmla="*/ 30 h 95"/>
                <a:gd name="T22" fmla="*/ 19 w 56"/>
                <a:gd name="T23" fmla="*/ 34 h 95"/>
                <a:gd name="T24" fmla="*/ 26 w 56"/>
                <a:gd name="T25" fmla="*/ 38 h 95"/>
                <a:gd name="T26" fmla="*/ 35 w 56"/>
                <a:gd name="T27" fmla="*/ 42 h 95"/>
                <a:gd name="T28" fmla="*/ 42 w 56"/>
                <a:gd name="T29" fmla="*/ 45 h 95"/>
                <a:gd name="T30" fmla="*/ 49 w 56"/>
                <a:gd name="T31" fmla="*/ 51 h 95"/>
                <a:gd name="T32" fmla="*/ 55 w 56"/>
                <a:gd name="T33" fmla="*/ 59 h 95"/>
                <a:gd name="T34" fmla="*/ 56 w 56"/>
                <a:gd name="T35" fmla="*/ 69 h 95"/>
                <a:gd name="T36" fmla="*/ 55 w 56"/>
                <a:gd name="T37" fmla="*/ 79 h 95"/>
                <a:gd name="T38" fmla="*/ 49 w 56"/>
                <a:gd name="T39" fmla="*/ 86 h 95"/>
                <a:gd name="T40" fmla="*/ 41 w 56"/>
                <a:gd name="T41" fmla="*/ 91 h 95"/>
                <a:gd name="T42" fmla="*/ 33 w 56"/>
                <a:gd name="T43" fmla="*/ 93 h 95"/>
                <a:gd name="T44" fmla="*/ 25 w 56"/>
                <a:gd name="T45" fmla="*/ 95 h 95"/>
                <a:gd name="T46" fmla="*/ 12 w 56"/>
                <a:gd name="T47" fmla="*/ 93 h 95"/>
                <a:gd name="T48" fmla="*/ 0 w 56"/>
                <a:gd name="T49" fmla="*/ 90 h 95"/>
                <a:gd name="T50" fmla="*/ 0 w 56"/>
                <a:gd name="T51" fmla="*/ 79 h 95"/>
                <a:gd name="T52" fmla="*/ 11 w 56"/>
                <a:gd name="T53" fmla="*/ 83 h 95"/>
                <a:gd name="T54" fmla="*/ 25 w 56"/>
                <a:gd name="T55" fmla="*/ 85 h 95"/>
                <a:gd name="T56" fmla="*/ 31 w 56"/>
                <a:gd name="T57" fmla="*/ 83 h 95"/>
                <a:gd name="T58" fmla="*/ 38 w 56"/>
                <a:gd name="T59" fmla="*/ 80 h 95"/>
                <a:gd name="T60" fmla="*/ 42 w 56"/>
                <a:gd name="T61" fmla="*/ 76 h 95"/>
                <a:gd name="T62" fmla="*/ 45 w 56"/>
                <a:gd name="T63" fmla="*/ 69 h 95"/>
                <a:gd name="T64" fmla="*/ 42 w 56"/>
                <a:gd name="T65" fmla="*/ 61 h 95"/>
                <a:gd name="T66" fmla="*/ 37 w 56"/>
                <a:gd name="T67" fmla="*/ 57 h 95"/>
                <a:gd name="T68" fmla="*/ 30 w 56"/>
                <a:gd name="T69" fmla="*/ 52 h 95"/>
                <a:gd name="T70" fmla="*/ 22 w 56"/>
                <a:gd name="T71" fmla="*/ 48 h 95"/>
                <a:gd name="T72" fmla="*/ 14 w 56"/>
                <a:gd name="T73" fmla="*/ 44 h 95"/>
                <a:gd name="T74" fmla="*/ 8 w 56"/>
                <a:gd name="T75" fmla="*/ 39 h 95"/>
                <a:gd name="T76" fmla="*/ 2 w 56"/>
                <a:gd name="T77" fmla="*/ 33 h 95"/>
                <a:gd name="T78" fmla="*/ 1 w 56"/>
                <a:gd name="T79" fmla="*/ 24 h 95"/>
                <a:gd name="T80" fmla="*/ 2 w 56"/>
                <a:gd name="T81" fmla="*/ 15 h 95"/>
                <a:gd name="T82" fmla="*/ 7 w 56"/>
                <a:gd name="T83" fmla="*/ 7 h 95"/>
                <a:gd name="T84" fmla="*/ 13 w 56"/>
                <a:gd name="T85" fmla="*/ 3 h 95"/>
                <a:gd name="T86" fmla="*/ 21 w 56"/>
                <a:gd name="T87" fmla="*/ 1 h 95"/>
                <a:gd name="T88" fmla="*/ 30 w 56"/>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6" h="95">
                  <a:moveTo>
                    <a:pt x="30" y="0"/>
                  </a:moveTo>
                  <a:lnTo>
                    <a:pt x="40" y="1"/>
                  </a:lnTo>
                  <a:lnTo>
                    <a:pt x="52" y="4"/>
                  </a:lnTo>
                  <a:lnTo>
                    <a:pt x="51" y="13"/>
                  </a:lnTo>
                  <a:lnTo>
                    <a:pt x="41" y="10"/>
                  </a:lnTo>
                  <a:lnTo>
                    <a:pt x="31" y="9"/>
                  </a:lnTo>
                  <a:lnTo>
                    <a:pt x="23" y="10"/>
                  </a:lnTo>
                  <a:lnTo>
                    <a:pt x="17" y="12"/>
                  </a:lnTo>
                  <a:lnTo>
                    <a:pt x="13" y="18"/>
                  </a:lnTo>
                  <a:lnTo>
                    <a:pt x="12" y="24"/>
                  </a:lnTo>
                  <a:lnTo>
                    <a:pt x="13" y="30"/>
                  </a:lnTo>
                  <a:lnTo>
                    <a:pt x="19" y="34"/>
                  </a:lnTo>
                  <a:lnTo>
                    <a:pt x="26" y="38"/>
                  </a:lnTo>
                  <a:lnTo>
                    <a:pt x="35" y="42"/>
                  </a:lnTo>
                  <a:lnTo>
                    <a:pt x="42" y="45"/>
                  </a:lnTo>
                  <a:lnTo>
                    <a:pt x="49" y="51"/>
                  </a:lnTo>
                  <a:lnTo>
                    <a:pt x="55" y="59"/>
                  </a:lnTo>
                  <a:lnTo>
                    <a:pt x="56" y="69"/>
                  </a:lnTo>
                  <a:lnTo>
                    <a:pt x="55" y="79"/>
                  </a:lnTo>
                  <a:lnTo>
                    <a:pt x="49" y="86"/>
                  </a:lnTo>
                  <a:lnTo>
                    <a:pt x="41" y="91"/>
                  </a:lnTo>
                  <a:lnTo>
                    <a:pt x="33" y="93"/>
                  </a:lnTo>
                  <a:lnTo>
                    <a:pt x="25" y="95"/>
                  </a:lnTo>
                  <a:lnTo>
                    <a:pt x="12" y="93"/>
                  </a:lnTo>
                  <a:lnTo>
                    <a:pt x="0" y="90"/>
                  </a:lnTo>
                  <a:lnTo>
                    <a:pt x="0" y="79"/>
                  </a:lnTo>
                  <a:lnTo>
                    <a:pt x="11" y="83"/>
                  </a:lnTo>
                  <a:lnTo>
                    <a:pt x="25" y="85"/>
                  </a:lnTo>
                  <a:lnTo>
                    <a:pt x="31" y="83"/>
                  </a:lnTo>
                  <a:lnTo>
                    <a:pt x="38" y="80"/>
                  </a:lnTo>
                  <a:lnTo>
                    <a:pt x="42" y="76"/>
                  </a:lnTo>
                  <a:lnTo>
                    <a:pt x="45" y="69"/>
                  </a:lnTo>
                  <a:lnTo>
                    <a:pt x="42" y="61"/>
                  </a:lnTo>
                  <a:lnTo>
                    <a:pt x="37" y="57"/>
                  </a:lnTo>
                  <a:lnTo>
                    <a:pt x="30" y="52"/>
                  </a:lnTo>
                  <a:lnTo>
                    <a:pt x="22" y="48"/>
                  </a:lnTo>
                  <a:lnTo>
                    <a:pt x="14" y="44"/>
                  </a:lnTo>
                  <a:lnTo>
                    <a:pt x="8" y="39"/>
                  </a:lnTo>
                  <a:lnTo>
                    <a:pt x="2" y="33"/>
                  </a:lnTo>
                  <a:lnTo>
                    <a:pt x="1" y="24"/>
                  </a:lnTo>
                  <a:lnTo>
                    <a:pt x="2" y="15"/>
                  </a:lnTo>
                  <a:lnTo>
                    <a:pt x="7" y="7"/>
                  </a:lnTo>
                  <a:lnTo>
                    <a:pt x="13" y="3"/>
                  </a:lnTo>
                  <a:lnTo>
                    <a:pt x="21" y="1"/>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2" name="Freeform 17"/>
            <p:cNvSpPr>
              <a:spLocks/>
            </p:cNvSpPr>
            <p:nvPr userDrawn="1"/>
          </p:nvSpPr>
          <p:spPr bwMode="auto">
            <a:xfrm>
              <a:off x="1162" y="269"/>
              <a:ext cx="22" cy="32"/>
            </a:xfrm>
            <a:custGeom>
              <a:avLst/>
              <a:gdLst>
                <a:gd name="T0" fmla="*/ 44 w 66"/>
                <a:gd name="T1" fmla="*/ 0 h 95"/>
                <a:gd name="T2" fmla="*/ 53 w 66"/>
                <a:gd name="T3" fmla="*/ 1 h 95"/>
                <a:gd name="T4" fmla="*/ 61 w 66"/>
                <a:gd name="T5" fmla="*/ 2 h 95"/>
                <a:gd name="T6" fmla="*/ 66 w 66"/>
                <a:gd name="T7" fmla="*/ 3 h 95"/>
                <a:gd name="T8" fmla="*/ 65 w 66"/>
                <a:gd name="T9" fmla="*/ 14 h 95"/>
                <a:gd name="T10" fmla="*/ 56 w 66"/>
                <a:gd name="T11" fmla="*/ 11 h 95"/>
                <a:gd name="T12" fmla="*/ 46 w 66"/>
                <a:gd name="T13" fmla="*/ 9 h 95"/>
                <a:gd name="T14" fmla="*/ 33 w 66"/>
                <a:gd name="T15" fmla="*/ 11 h 95"/>
                <a:gd name="T16" fmla="*/ 24 w 66"/>
                <a:gd name="T17" fmla="*/ 16 h 95"/>
                <a:gd name="T18" fmla="*/ 18 w 66"/>
                <a:gd name="T19" fmla="*/ 24 h 95"/>
                <a:gd name="T20" fmla="*/ 13 w 66"/>
                <a:gd name="T21" fmla="*/ 34 h 95"/>
                <a:gd name="T22" fmla="*/ 12 w 66"/>
                <a:gd name="T23" fmla="*/ 47 h 95"/>
                <a:gd name="T24" fmla="*/ 13 w 66"/>
                <a:gd name="T25" fmla="*/ 59 h 95"/>
                <a:gd name="T26" fmla="*/ 18 w 66"/>
                <a:gd name="T27" fmla="*/ 69 h 95"/>
                <a:gd name="T28" fmla="*/ 24 w 66"/>
                <a:gd name="T29" fmla="*/ 77 h 95"/>
                <a:gd name="T30" fmla="*/ 33 w 66"/>
                <a:gd name="T31" fmla="*/ 82 h 95"/>
                <a:gd name="T32" fmla="*/ 44 w 66"/>
                <a:gd name="T33" fmla="*/ 85 h 95"/>
                <a:gd name="T34" fmla="*/ 54 w 66"/>
                <a:gd name="T35" fmla="*/ 83 h 95"/>
                <a:gd name="T36" fmla="*/ 65 w 66"/>
                <a:gd name="T37" fmla="*/ 80 h 95"/>
                <a:gd name="T38" fmla="*/ 66 w 66"/>
                <a:gd name="T39" fmla="*/ 91 h 95"/>
                <a:gd name="T40" fmla="*/ 54 w 66"/>
                <a:gd name="T41" fmla="*/ 93 h 95"/>
                <a:gd name="T42" fmla="*/ 42 w 66"/>
                <a:gd name="T43" fmla="*/ 95 h 95"/>
                <a:gd name="T44" fmla="*/ 27 w 66"/>
                <a:gd name="T45" fmla="*/ 91 h 95"/>
                <a:gd name="T46" fmla="*/ 15 w 66"/>
                <a:gd name="T47" fmla="*/ 85 h 95"/>
                <a:gd name="T48" fmla="*/ 6 w 66"/>
                <a:gd name="T49" fmla="*/ 74 h 95"/>
                <a:gd name="T50" fmla="*/ 1 w 66"/>
                <a:gd name="T51" fmla="*/ 61 h 95"/>
                <a:gd name="T52" fmla="*/ 0 w 66"/>
                <a:gd name="T53" fmla="*/ 47 h 95"/>
                <a:gd name="T54" fmla="*/ 2 w 66"/>
                <a:gd name="T55" fmla="*/ 31 h 95"/>
                <a:gd name="T56" fmla="*/ 8 w 66"/>
                <a:gd name="T57" fmla="*/ 19 h 95"/>
                <a:gd name="T58" fmla="*/ 16 w 66"/>
                <a:gd name="T59" fmla="*/ 9 h 95"/>
                <a:gd name="T60" fmla="*/ 29 w 66"/>
                <a:gd name="T61" fmla="*/ 2 h 95"/>
                <a:gd name="T62" fmla="*/ 44 w 66"/>
                <a:gd name="T63"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6" h="95">
                  <a:moveTo>
                    <a:pt x="44" y="0"/>
                  </a:moveTo>
                  <a:lnTo>
                    <a:pt x="53" y="1"/>
                  </a:lnTo>
                  <a:lnTo>
                    <a:pt x="61" y="2"/>
                  </a:lnTo>
                  <a:lnTo>
                    <a:pt x="66" y="3"/>
                  </a:lnTo>
                  <a:lnTo>
                    <a:pt x="65" y="14"/>
                  </a:lnTo>
                  <a:lnTo>
                    <a:pt x="56" y="11"/>
                  </a:lnTo>
                  <a:lnTo>
                    <a:pt x="46" y="9"/>
                  </a:lnTo>
                  <a:lnTo>
                    <a:pt x="33" y="11"/>
                  </a:lnTo>
                  <a:lnTo>
                    <a:pt x="24" y="16"/>
                  </a:lnTo>
                  <a:lnTo>
                    <a:pt x="18" y="24"/>
                  </a:lnTo>
                  <a:lnTo>
                    <a:pt x="13" y="34"/>
                  </a:lnTo>
                  <a:lnTo>
                    <a:pt x="12" y="47"/>
                  </a:lnTo>
                  <a:lnTo>
                    <a:pt x="13" y="59"/>
                  </a:lnTo>
                  <a:lnTo>
                    <a:pt x="18" y="69"/>
                  </a:lnTo>
                  <a:lnTo>
                    <a:pt x="24" y="77"/>
                  </a:lnTo>
                  <a:lnTo>
                    <a:pt x="33" y="82"/>
                  </a:lnTo>
                  <a:lnTo>
                    <a:pt x="44" y="85"/>
                  </a:lnTo>
                  <a:lnTo>
                    <a:pt x="54" y="83"/>
                  </a:lnTo>
                  <a:lnTo>
                    <a:pt x="65" y="80"/>
                  </a:lnTo>
                  <a:lnTo>
                    <a:pt x="66" y="91"/>
                  </a:lnTo>
                  <a:lnTo>
                    <a:pt x="54" y="93"/>
                  </a:lnTo>
                  <a:lnTo>
                    <a:pt x="42" y="95"/>
                  </a:lnTo>
                  <a:lnTo>
                    <a:pt x="27" y="91"/>
                  </a:lnTo>
                  <a:lnTo>
                    <a:pt x="15" y="85"/>
                  </a:lnTo>
                  <a:lnTo>
                    <a:pt x="6" y="74"/>
                  </a:lnTo>
                  <a:lnTo>
                    <a:pt x="1" y="61"/>
                  </a:lnTo>
                  <a:lnTo>
                    <a:pt x="0" y="47"/>
                  </a:lnTo>
                  <a:lnTo>
                    <a:pt x="2" y="31"/>
                  </a:lnTo>
                  <a:lnTo>
                    <a:pt x="8" y="19"/>
                  </a:lnTo>
                  <a:lnTo>
                    <a:pt x="16" y="9"/>
                  </a:lnTo>
                  <a:lnTo>
                    <a:pt x="29" y="2"/>
                  </a:lnTo>
                  <a:lnTo>
                    <a:pt x="44"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3" name="Freeform 18"/>
            <p:cNvSpPr>
              <a:spLocks/>
            </p:cNvSpPr>
            <p:nvPr userDrawn="1"/>
          </p:nvSpPr>
          <p:spPr bwMode="auto">
            <a:xfrm>
              <a:off x="1195" y="255"/>
              <a:ext cx="24" cy="45"/>
            </a:xfrm>
            <a:custGeom>
              <a:avLst/>
              <a:gdLst>
                <a:gd name="T0" fmla="*/ 0 w 71"/>
                <a:gd name="T1" fmla="*/ 0 h 133"/>
                <a:gd name="T2" fmla="*/ 11 w 71"/>
                <a:gd name="T3" fmla="*/ 0 h 133"/>
                <a:gd name="T4" fmla="*/ 11 w 71"/>
                <a:gd name="T5" fmla="*/ 57 h 133"/>
                <a:gd name="T6" fmla="*/ 11 w 71"/>
                <a:gd name="T7" fmla="*/ 57 h 133"/>
                <a:gd name="T8" fmla="*/ 18 w 71"/>
                <a:gd name="T9" fmla="*/ 48 h 133"/>
                <a:gd name="T10" fmla="*/ 27 w 71"/>
                <a:gd name="T11" fmla="*/ 43 h 133"/>
                <a:gd name="T12" fmla="*/ 39 w 71"/>
                <a:gd name="T13" fmla="*/ 41 h 133"/>
                <a:gd name="T14" fmla="*/ 52 w 71"/>
                <a:gd name="T15" fmla="*/ 43 h 133"/>
                <a:gd name="T16" fmla="*/ 60 w 71"/>
                <a:gd name="T17" fmla="*/ 47 h 133"/>
                <a:gd name="T18" fmla="*/ 66 w 71"/>
                <a:gd name="T19" fmla="*/ 56 h 133"/>
                <a:gd name="T20" fmla="*/ 69 w 71"/>
                <a:gd name="T21" fmla="*/ 66 h 133"/>
                <a:gd name="T22" fmla="*/ 71 w 71"/>
                <a:gd name="T23" fmla="*/ 79 h 133"/>
                <a:gd name="T24" fmla="*/ 71 w 71"/>
                <a:gd name="T25" fmla="*/ 133 h 133"/>
                <a:gd name="T26" fmla="*/ 59 w 71"/>
                <a:gd name="T27" fmla="*/ 133 h 133"/>
                <a:gd name="T28" fmla="*/ 59 w 71"/>
                <a:gd name="T29" fmla="*/ 80 h 133"/>
                <a:gd name="T30" fmla="*/ 58 w 71"/>
                <a:gd name="T31" fmla="*/ 70 h 133"/>
                <a:gd name="T32" fmla="*/ 57 w 71"/>
                <a:gd name="T33" fmla="*/ 62 h 133"/>
                <a:gd name="T34" fmla="*/ 53 w 71"/>
                <a:gd name="T35" fmla="*/ 56 h 133"/>
                <a:gd name="T36" fmla="*/ 47 w 71"/>
                <a:gd name="T37" fmla="*/ 52 h 133"/>
                <a:gd name="T38" fmla="*/ 38 w 71"/>
                <a:gd name="T39" fmla="*/ 50 h 133"/>
                <a:gd name="T40" fmla="*/ 27 w 71"/>
                <a:gd name="T41" fmla="*/ 52 h 133"/>
                <a:gd name="T42" fmla="*/ 19 w 71"/>
                <a:gd name="T43" fmla="*/ 57 h 133"/>
                <a:gd name="T44" fmla="*/ 15 w 71"/>
                <a:gd name="T45" fmla="*/ 65 h 133"/>
                <a:gd name="T46" fmla="*/ 11 w 71"/>
                <a:gd name="T47" fmla="*/ 75 h 133"/>
                <a:gd name="T48" fmla="*/ 11 w 71"/>
                <a:gd name="T49" fmla="*/ 84 h 133"/>
                <a:gd name="T50" fmla="*/ 11 w 71"/>
                <a:gd name="T51" fmla="*/ 133 h 133"/>
                <a:gd name="T52" fmla="*/ 0 w 71"/>
                <a:gd name="T53" fmla="*/ 133 h 133"/>
                <a:gd name="T54" fmla="*/ 0 w 71"/>
                <a:gd name="T55"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1" h="133">
                  <a:moveTo>
                    <a:pt x="0" y="0"/>
                  </a:moveTo>
                  <a:lnTo>
                    <a:pt x="11" y="0"/>
                  </a:lnTo>
                  <a:lnTo>
                    <a:pt x="11" y="57"/>
                  </a:lnTo>
                  <a:lnTo>
                    <a:pt x="11" y="57"/>
                  </a:lnTo>
                  <a:lnTo>
                    <a:pt x="18" y="48"/>
                  </a:lnTo>
                  <a:lnTo>
                    <a:pt x="27" y="43"/>
                  </a:lnTo>
                  <a:lnTo>
                    <a:pt x="39" y="41"/>
                  </a:lnTo>
                  <a:lnTo>
                    <a:pt x="52" y="43"/>
                  </a:lnTo>
                  <a:lnTo>
                    <a:pt x="60" y="47"/>
                  </a:lnTo>
                  <a:lnTo>
                    <a:pt x="66" y="56"/>
                  </a:lnTo>
                  <a:lnTo>
                    <a:pt x="69" y="66"/>
                  </a:lnTo>
                  <a:lnTo>
                    <a:pt x="71" y="79"/>
                  </a:lnTo>
                  <a:lnTo>
                    <a:pt x="71" y="133"/>
                  </a:lnTo>
                  <a:lnTo>
                    <a:pt x="59" y="133"/>
                  </a:lnTo>
                  <a:lnTo>
                    <a:pt x="59" y="80"/>
                  </a:lnTo>
                  <a:lnTo>
                    <a:pt x="58" y="70"/>
                  </a:lnTo>
                  <a:lnTo>
                    <a:pt x="57" y="62"/>
                  </a:lnTo>
                  <a:lnTo>
                    <a:pt x="53" y="56"/>
                  </a:lnTo>
                  <a:lnTo>
                    <a:pt x="47" y="52"/>
                  </a:lnTo>
                  <a:lnTo>
                    <a:pt x="38" y="50"/>
                  </a:lnTo>
                  <a:lnTo>
                    <a:pt x="27" y="52"/>
                  </a:lnTo>
                  <a:lnTo>
                    <a:pt x="19" y="57"/>
                  </a:lnTo>
                  <a:lnTo>
                    <a:pt x="15" y="65"/>
                  </a:lnTo>
                  <a:lnTo>
                    <a:pt x="11" y="75"/>
                  </a:lnTo>
                  <a:lnTo>
                    <a:pt x="11" y="84"/>
                  </a:lnTo>
                  <a:lnTo>
                    <a:pt x="11" y="133"/>
                  </a:lnTo>
                  <a:lnTo>
                    <a:pt x="0" y="133"/>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4" name="Freeform 19"/>
            <p:cNvSpPr>
              <a:spLocks noEditPoints="1"/>
            </p:cNvSpPr>
            <p:nvPr userDrawn="1"/>
          </p:nvSpPr>
          <p:spPr bwMode="auto">
            <a:xfrm>
              <a:off x="1230" y="269"/>
              <a:ext cx="25" cy="32"/>
            </a:xfrm>
            <a:custGeom>
              <a:avLst/>
              <a:gdLst>
                <a:gd name="T0" fmla="*/ 39 w 75"/>
                <a:gd name="T1" fmla="*/ 9 h 95"/>
                <a:gd name="T2" fmla="*/ 28 w 75"/>
                <a:gd name="T3" fmla="*/ 12 h 95"/>
                <a:gd name="T4" fmla="*/ 20 w 75"/>
                <a:gd name="T5" fmla="*/ 20 h 95"/>
                <a:gd name="T6" fmla="*/ 15 w 75"/>
                <a:gd name="T7" fmla="*/ 30 h 95"/>
                <a:gd name="T8" fmla="*/ 12 w 75"/>
                <a:gd name="T9" fmla="*/ 41 h 95"/>
                <a:gd name="T10" fmla="*/ 63 w 75"/>
                <a:gd name="T11" fmla="*/ 41 h 95"/>
                <a:gd name="T12" fmla="*/ 62 w 75"/>
                <a:gd name="T13" fmla="*/ 31 h 95"/>
                <a:gd name="T14" fmla="*/ 59 w 75"/>
                <a:gd name="T15" fmla="*/ 23 h 95"/>
                <a:gd name="T16" fmla="*/ 55 w 75"/>
                <a:gd name="T17" fmla="*/ 15 h 95"/>
                <a:gd name="T18" fmla="*/ 48 w 75"/>
                <a:gd name="T19" fmla="*/ 11 h 95"/>
                <a:gd name="T20" fmla="*/ 39 w 75"/>
                <a:gd name="T21" fmla="*/ 9 h 95"/>
                <a:gd name="T22" fmla="*/ 38 w 75"/>
                <a:gd name="T23" fmla="*/ 0 h 95"/>
                <a:gd name="T24" fmla="*/ 52 w 75"/>
                <a:gd name="T25" fmla="*/ 2 h 95"/>
                <a:gd name="T26" fmla="*/ 63 w 75"/>
                <a:gd name="T27" fmla="*/ 9 h 95"/>
                <a:gd name="T28" fmla="*/ 69 w 75"/>
                <a:gd name="T29" fmla="*/ 19 h 95"/>
                <a:gd name="T30" fmla="*/ 73 w 75"/>
                <a:gd name="T31" fmla="*/ 31 h 95"/>
                <a:gd name="T32" fmla="*/ 75 w 75"/>
                <a:gd name="T33" fmla="*/ 44 h 95"/>
                <a:gd name="T34" fmla="*/ 75 w 75"/>
                <a:gd name="T35" fmla="*/ 50 h 95"/>
                <a:gd name="T36" fmla="*/ 12 w 75"/>
                <a:gd name="T37" fmla="*/ 50 h 95"/>
                <a:gd name="T38" fmla="*/ 14 w 75"/>
                <a:gd name="T39" fmla="*/ 61 h 95"/>
                <a:gd name="T40" fmla="*/ 18 w 75"/>
                <a:gd name="T41" fmla="*/ 70 h 95"/>
                <a:gd name="T42" fmla="*/ 24 w 75"/>
                <a:gd name="T43" fmla="*/ 78 h 95"/>
                <a:gd name="T44" fmla="*/ 31 w 75"/>
                <a:gd name="T45" fmla="*/ 83 h 95"/>
                <a:gd name="T46" fmla="*/ 43 w 75"/>
                <a:gd name="T47" fmla="*/ 85 h 95"/>
                <a:gd name="T48" fmla="*/ 52 w 75"/>
                <a:gd name="T49" fmla="*/ 83 h 95"/>
                <a:gd name="T50" fmla="*/ 61 w 75"/>
                <a:gd name="T51" fmla="*/ 81 h 95"/>
                <a:gd name="T52" fmla="*/ 68 w 75"/>
                <a:gd name="T53" fmla="*/ 78 h 95"/>
                <a:gd name="T54" fmla="*/ 68 w 75"/>
                <a:gd name="T55" fmla="*/ 89 h 95"/>
                <a:gd name="T56" fmla="*/ 55 w 75"/>
                <a:gd name="T57" fmla="*/ 93 h 95"/>
                <a:gd name="T58" fmla="*/ 42 w 75"/>
                <a:gd name="T59" fmla="*/ 95 h 95"/>
                <a:gd name="T60" fmla="*/ 28 w 75"/>
                <a:gd name="T61" fmla="*/ 92 h 95"/>
                <a:gd name="T62" fmla="*/ 18 w 75"/>
                <a:gd name="T63" fmla="*/ 88 h 95"/>
                <a:gd name="T64" fmla="*/ 10 w 75"/>
                <a:gd name="T65" fmla="*/ 81 h 95"/>
                <a:gd name="T66" fmla="*/ 5 w 75"/>
                <a:gd name="T67" fmla="*/ 71 h 95"/>
                <a:gd name="T68" fmla="*/ 1 w 75"/>
                <a:gd name="T69" fmla="*/ 60 h 95"/>
                <a:gd name="T70" fmla="*/ 0 w 75"/>
                <a:gd name="T71" fmla="*/ 47 h 95"/>
                <a:gd name="T72" fmla="*/ 2 w 75"/>
                <a:gd name="T73" fmla="*/ 31 h 95"/>
                <a:gd name="T74" fmla="*/ 7 w 75"/>
                <a:gd name="T75" fmla="*/ 19 h 95"/>
                <a:gd name="T76" fmla="*/ 15 w 75"/>
                <a:gd name="T77" fmla="*/ 9 h 95"/>
                <a:gd name="T78" fmla="*/ 26 w 75"/>
                <a:gd name="T79" fmla="*/ 2 h 95"/>
                <a:gd name="T80" fmla="*/ 38 w 75"/>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 h="95">
                  <a:moveTo>
                    <a:pt x="39" y="9"/>
                  </a:moveTo>
                  <a:lnTo>
                    <a:pt x="28" y="12"/>
                  </a:lnTo>
                  <a:lnTo>
                    <a:pt x="20" y="20"/>
                  </a:lnTo>
                  <a:lnTo>
                    <a:pt x="15" y="30"/>
                  </a:lnTo>
                  <a:lnTo>
                    <a:pt x="12" y="41"/>
                  </a:lnTo>
                  <a:lnTo>
                    <a:pt x="63" y="41"/>
                  </a:lnTo>
                  <a:lnTo>
                    <a:pt x="62" y="31"/>
                  </a:lnTo>
                  <a:lnTo>
                    <a:pt x="59" y="23"/>
                  </a:lnTo>
                  <a:lnTo>
                    <a:pt x="55" y="15"/>
                  </a:lnTo>
                  <a:lnTo>
                    <a:pt x="48" y="11"/>
                  </a:lnTo>
                  <a:lnTo>
                    <a:pt x="39" y="9"/>
                  </a:lnTo>
                  <a:close/>
                  <a:moveTo>
                    <a:pt x="38" y="0"/>
                  </a:moveTo>
                  <a:lnTo>
                    <a:pt x="52" y="2"/>
                  </a:lnTo>
                  <a:lnTo>
                    <a:pt x="63" y="9"/>
                  </a:lnTo>
                  <a:lnTo>
                    <a:pt x="69" y="19"/>
                  </a:lnTo>
                  <a:lnTo>
                    <a:pt x="73" y="31"/>
                  </a:lnTo>
                  <a:lnTo>
                    <a:pt x="75" y="44"/>
                  </a:lnTo>
                  <a:lnTo>
                    <a:pt x="75" y="50"/>
                  </a:lnTo>
                  <a:lnTo>
                    <a:pt x="12" y="50"/>
                  </a:lnTo>
                  <a:lnTo>
                    <a:pt x="14" y="61"/>
                  </a:lnTo>
                  <a:lnTo>
                    <a:pt x="18" y="70"/>
                  </a:lnTo>
                  <a:lnTo>
                    <a:pt x="24" y="78"/>
                  </a:lnTo>
                  <a:lnTo>
                    <a:pt x="31" y="83"/>
                  </a:lnTo>
                  <a:lnTo>
                    <a:pt x="43" y="85"/>
                  </a:lnTo>
                  <a:lnTo>
                    <a:pt x="52" y="83"/>
                  </a:lnTo>
                  <a:lnTo>
                    <a:pt x="61" y="81"/>
                  </a:lnTo>
                  <a:lnTo>
                    <a:pt x="68" y="78"/>
                  </a:lnTo>
                  <a:lnTo>
                    <a:pt x="68" y="89"/>
                  </a:lnTo>
                  <a:lnTo>
                    <a:pt x="55" y="93"/>
                  </a:lnTo>
                  <a:lnTo>
                    <a:pt x="42" y="95"/>
                  </a:lnTo>
                  <a:lnTo>
                    <a:pt x="28" y="92"/>
                  </a:lnTo>
                  <a:lnTo>
                    <a:pt x="18" y="88"/>
                  </a:lnTo>
                  <a:lnTo>
                    <a:pt x="10" y="81"/>
                  </a:lnTo>
                  <a:lnTo>
                    <a:pt x="5" y="71"/>
                  </a:lnTo>
                  <a:lnTo>
                    <a:pt x="1" y="60"/>
                  </a:lnTo>
                  <a:lnTo>
                    <a:pt x="0" y="47"/>
                  </a:lnTo>
                  <a:lnTo>
                    <a:pt x="2" y="31"/>
                  </a:lnTo>
                  <a:lnTo>
                    <a:pt x="7" y="19"/>
                  </a:lnTo>
                  <a:lnTo>
                    <a:pt x="15"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5" name="Freeform 20"/>
            <p:cNvSpPr>
              <a:spLocks/>
            </p:cNvSpPr>
            <p:nvPr userDrawn="1"/>
          </p:nvSpPr>
          <p:spPr bwMode="auto">
            <a:xfrm>
              <a:off x="1286" y="258"/>
              <a:ext cx="21" cy="42"/>
            </a:xfrm>
            <a:custGeom>
              <a:avLst/>
              <a:gdLst>
                <a:gd name="T0" fmla="*/ 0 w 62"/>
                <a:gd name="T1" fmla="*/ 0 h 124"/>
                <a:gd name="T2" fmla="*/ 60 w 62"/>
                <a:gd name="T3" fmla="*/ 0 h 124"/>
                <a:gd name="T4" fmla="*/ 60 w 62"/>
                <a:gd name="T5" fmla="*/ 10 h 124"/>
                <a:gd name="T6" fmla="*/ 12 w 62"/>
                <a:gd name="T7" fmla="*/ 10 h 124"/>
                <a:gd name="T8" fmla="*/ 12 w 62"/>
                <a:gd name="T9" fmla="*/ 55 h 124"/>
                <a:gd name="T10" fmla="*/ 58 w 62"/>
                <a:gd name="T11" fmla="*/ 55 h 124"/>
                <a:gd name="T12" fmla="*/ 58 w 62"/>
                <a:gd name="T13" fmla="*/ 66 h 124"/>
                <a:gd name="T14" fmla="*/ 12 w 62"/>
                <a:gd name="T15" fmla="*/ 66 h 124"/>
                <a:gd name="T16" fmla="*/ 12 w 62"/>
                <a:gd name="T17" fmla="*/ 113 h 124"/>
                <a:gd name="T18" fmla="*/ 62 w 62"/>
                <a:gd name="T19" fmla="*/ 113 h 124"/>
                <a:gd name="T20" fmla="*/ 62 w 62"/>
                <a:gd name="T21" fmla="*/ 124 h 124"/>
                <a:gd name="T22" fmla="*/ 0 w 62"/>
                <a:gd name="T23" fmla="*/ 124 h 124"/>
                <a:gd name="T24" fmla="*/ 0 w 62"/>
                <a:gd name="T25"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124">
                  <a:moveTo>
                    <a:pt x="0" y="0"/>
                  </a:moveTo>
                  <a:lnTo>
                    <a:pt x="60" y="0"/>
                  </a:lnTo>
                  <a:lnTo>
                    <a:pt x="60" y="10"/>
                  </a:lnTo>
                  <a:lnTo>
                    <a:pt x="12" y="10"/>
                  </a:lnTo>
                  <a:lnTo>
                    <a:pt x="12" y="55"/>
                  </a:lnTo>
                  <a:lnTo>
                    <a:pt x="58" y="55"/>
                  </a:lnTo>
                  <a:lnTo>
                    <a:pt x="58" y="66"/>
                  </a:lnTo>
                  <a:lnTo>
                    <a:pt x="12" y="66"/>
                  </a:lnTo>
                  <a:lnTo>
                    <a:pt x="12" y="113"/>
                  </a:lnTo>
                  <a:lnTo>
                    <a:pt x="62" y="113"/>
                  </a:lnTo>
                  <a:lnTo>
                    <a:pt x="62" y="124"/>
                  </a:lnTo>
                  <a:lnTo>
                    <a:pt x="0" y="12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6" name="Freeform 21"/>
            <p:cNvSpPr>
              <a:spLocks noEditPoints="1"/>
            </p:cNvSpPr>
            <p:nvPr userDrawn="1"/>
          </p:nvSpPr>
          <p:spPr bwMode="auto">
            <a:xfrm>
              <a:off x="1320" y="257"/>
              <a:ext cx="4" cy="43"/>
            </a:xfrm>
            <a:custGeom>
              <a:avLst/>
              <a:gdLst>
                <a:gd name="T0" fmla="*/ 0 w 11"/>
                <a:gd name="T1" fmla="*/ 39 h 129"/>
                <a:gd name="T2" fmla="*/ 11 w 11"/>
                <a:gd name="T3" fmla="*/ 39 h 129"/>
                <a:gd name="T4" fmla="*/ 11 w 11"/>
                <a:gd name="T5" fmla="*/ 129 h 129"/>
                <a:gd name="T6" fmla="*/ 0 w 11"/>
                <a:gd name="T7" fmla="*/ 129 h 129"/>
                <a:gd name="T8" fmla="*/ 0 w 11"/>
                <a:gd name="T9" fmla="*/ 39 h 129"/>
                <a:gd name="T10" fmla="*/ 0 w 11"/>
                <a:gd name="T11" fmla="*/ 0 h 129"/>
                <a:gd name="T12" fmla="*/ 11 w 11"/>
                <a:gd name="T13" fmla="*/ 0 h 129"/>
                <a:gd name="T14" fmla="*/ 11 w 11"/>
                <a:gd name="T15" fmla="*/ 14 h 129"/>
                <a:gd name="T16" fmla="*/ 0 w 11"/>
                <a:gd name="T17" fmla="*/ 14 h 129"/>
                <a:gd name="T18" fmla="*/ 0 w 11"/>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129">
                  <a:moveTo>
                    <a:pt x="0" y="39"/>
                  </a:moveTo>
                  <a:lnTo>
                    <a:pt x="11" y="39"/>
                  </a:lnTo>
                  <a:lnTo>
                    <a:pt x="11" y="129"/>
                  </a:lnTo>
                  <a:lnTo>
                    <a:pt x="0" y="129"/>
                  </a:lnTo>
                  <a:lnTo>
                    <a:pt x="0" y="39"/>
                  </a:lnTo>
                  <a:close/>
                  <a:moveTo>
                    <a:pt x="0" y="0"/>
                  </a:moveTo>
                  <a:lnTo>
                    <a:pt x="11" y="0"/>
                  </a:lnTo>
                  <a:lnTo>
                    <a:pt x="11"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7" name="Freeform 22"/>
            <p:cNvSpPr>
              <a:spLocks noEditPoints="1"/>
            </p:cNvSpPr>
            <p:nvPr userDrawn="1"/>
          </p:nvSpPr>
          <p:spPr bwMode="auto">
            <a:xfrm>
              <a:off x="1336" y="255"/>
              <a:ext cx="26" cy="46"/>
            </a:xfrm>
            <a:custGeom>
              <a:avLst/>
              <a:gdLst>
                <a:gd name="T0" fmla="*/ 40 w 78"/>
                <a:gd name="T1" fmla="*/ 50 h 136"/>
                <a:gd name="T2" fmla="*/ 28 w 78"/>
                <a:gd name="T3" fmla="*/ 52 h 136"/>
                <a:gd name="T4" fmla="*/ 22 w 78"/>
                <a:gd name="T5" fmla="*/ 59 h 136"/>
                <a:gd name="T6" fmla="*/ 16 w 78"/>
                <a:gd name="T7" fmla="*/ 67 h 136"/>
                <a:gd name="T8" fmla="*/ 14 w 78"/>
                <a:gd name="T9" fmla="*/ 77 h 136"/>
                <a:gd name="T10" fmla="*/ 13 w 78"/>
                <a:gd name="T11" fmla="*/ 88 h 136"/>
                <a:gd name="T12" fmla="*/ 14 w 78"/>
                <a:gd name="T13" fmla="*/ 99 h 136"/>
                <a:gd name="T14" fmla="*/ 16 w 78"/>
                <a:gd name="T15" fmla="*/ 109 h 136"/>
                <a:gd name="T16" fmla="*/ 22 w 78"/>
                <a:gd name="T17" fmla="*/ 118 h 136"/>
                <a:gd name="T18" fmla="*/ 28 w 78"/>
                <a:gd name="T19" fmla="*/ 123 h 136"/>
                <a:gd name="T20" fmla="*/ 40 w 78"/>
                <a:gd name="T21" fmla="*/ 126 h 136"/>
                <a:gd name="T22" fmla="*/ 51 w 78"/>
                <a:gd name="T23" fmla="*/ 123 h 136"/>
                <a:gd name="T24" fmla="*/ 57 w 78"/>
                <a:gd name="T25" fmla="*/ 117 h 136"/>
                <a:gd name="T26" fmla="*/ 63 w 78"/>
                <a:gd name="T27" fmla="*/ 109 h 136"/>
                <a:gd name="T28" fmla="*/ 65 w 78"/>
                <a:gd name="T29" fmla="*/ 98 h 136"/>
                <a:gd name="T30" fmla="*/ 66 w 78"/>
                <a:gd name="T31" fmla="*/ 88 h 136"/>
                <a:gd name="T32" fmla="*/ 65 w 78"/>
                <a:gd name="T33" fmla="*/ 77 h 136"/>
                <a:gd name="T34" fmla="*/ 63 w 78"/>
                <a:gd name="T35" fmla="*/ 67 h 136"/>
                <a:gd name="T36" fmla="*/ 57 w 78"/>
                <a:gd name="T37" fmla="*/ 59 h 136"/>
                <a:gd name="T38" fmla="*/ 51 w 78"/>
                <a:gd name="T39" fmla="*/ 53 h 136"/>
                <a:gd name="T40" fmla="*/ 40 w 78"/>
                <a:gd name="T41" fmla="*/ 50 h 136"/>
                <a:gd name="T42" fmla="*/ 66 w 78"/>
                <a:gd name="T43" fmla="*/ 0 h 136"/>
                <a:gd name="T44" fmla="*/ 78 w 78"/>
                <a:gd name="T45" fmla="*/ 0 h 136"/>
                <a:gd name="T46" fmla="*/ 78 w 78"/>
                <a:gd name="T47" fmla="*/ 133 h 136"/>
                <a:gd name="T48" fmla="*/ 66 w 78"/>
                <a:gd name="T49" fmla="*/ 133 h 136"/>
                <a:gd name="T50" fmla="*/ 66 w 78"/>
                <a:gd name="T51" fmla="*/ 119 h 136"/>
                <a:gd name="T52" fmla="*/ 66 w 78"/>
                <a:gd name="T53" fmla="*/ 119 h 136"/>
                <a:gd name="T54" fmla="*/ 60 w 78"/>
                <a:gd name="T55" fmla="*/ 128 h 136"/>
                <a:gd name="T56" fmla="*/ 50 w 78"/>
                <a:gd name="T57" fmla="*/ 133 h 136"/>
                <a:gd name="T58" fmla="*/ 38 w 78"/>
                <a:gd name="T59" fmla="*/ 136 h 136"/>
                <a:gd name="T60" fmla="*/ 25 w 78"/>
                <a:gd name="T61" fmla="*/ 133 h 136"/>
                <a:gd name="T62" fmla="*/ 14 w 78"/>
                <a:gd name="T63" fmla="*/ 127 h 136"/>
                <a:gd name="T64" fmla="*/ 7 w 78"/>
                <a:gd name="T65" fmla="*/ 117 h 136"/>
                <a:gd name="T66" fmla="*/ 3 w 78"/>
                <a:gd name="T67" fmla="*/ 103 h 136"/>
                <a:gd name="T68" fmla="*/ 0 w 78"/>
                <a:gd name="T69" fmla="*/ 88 h 136"/>
                <a:gd name="T70" fmla="*/ 3 w 78"/>
                <a:gd name="T71" fmla="*/ 72 h 136"/>
                <a:gd name="T72" fmla="*/ 6 w 78"/>
                <a:gd name="T73" fmla="*/ 60 h 136"/>
                <a:gd name="T74" fmla="*/ 14 w 78"/>
                <a:gd name="T75" fmla="*/ 50 h 136"/>
                <a:gd name="T76" fmla="*/ 24 w 78"/>
                <a:gd name="T77" fmla="*/ 43 h 136"/>
                <a:gd name="T78" fmla="*/ 38 w 78"/>
                <a:gd name="T79" fmla="*/ 41 h 136"/>
                <a:gd name="T80" fmla="*/ 50 w 78"/>
                <a:gd name="T81" fmla="*/ 43 h 136"/>
                <a:gd name="T82" fmla="*/ 59 w 78"/>
                <a:gd name="T83" fmla="*/ 47 h 136"/>
                <a:gd name="T84" fmla="*/ 64 w 78"/>
                <a:gd name="T85" fmla="*/ 53 h 136"/>
                <a:gd name="T86" fmla="*/ 66 w 78"/>
                <a:gd name="T87" fmla="*/ 57 h 136"/>
                <a:gd name="T88" fmla="*/ 66 w 78"/>
                <a:gd name="T89" fmla="*/ 57 h 136"/>
                <a:gd name="T90" fmla="*/ 66 w 78"/>
                <a:gd name="T91"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8" h="136">
                  <a:moveTo>
                    <a:pt x="40" y="50"/>
                  </a:moveTo>
                  <a:lnTo>
                    <a:pt x="28" y="52"/>
                  </a:lnTo>
                  <a:lnTo>
                    <a:pt x="22" y="59"/>
                  </a:lnTo>
                  <a:lnTo>
                    <a:pt x="16" y="67"/>
                  </a:lnTo>
                  <a:lnTo>
                    <a:pt x="14" y="77"/>
                  </a:lnTo>
                  <a:lnTo>
                    <a:pt x="13" y="88"/>
                  </a:lnTo>
                  <a:lnTo>
                    <a:pt x="14" y="99"/>
                  </a:lnTo>
                  <a:lnTo>
                    <a:pt x="16" y="109"/>
                  </a:lnTo>
                  <a:lnTo>
                    <a:pt x="22" y="118"/>
                  </a:lnTo>
                  <a:lnTo>
                    <a:pt x="28" y="123"/>
                  </a:lnTo>
                  <a:lnTo>
                    <a:pt x="40" y="126"/>
                  </a:lnTo>
                  <a:lnTo>
                    <a:pt x="51" y="123"/>
                  </a:lnTo>
                  <a:lnTo>
                    <a:pt x="57" y="117"/>
                  </a:lnTo>
                  <a:lnTo>
                    <a:pt x="63" y="109"/>
                  </a:lnTo>
                  <a:lnTo>
                    <a:pt x="65" y="98"/>
                  </a:lnTo>
                  <a:lnTo>
                    <a:pt x="66" y="88"/>
                  </a:lnTo>
                  <a:lnTo>
                    <a:pt x="65" y="77"/>
                  </a:lnTo>
                  <a:lnTo>
                    <a:pt x="63" y="67"/>
                  </a:lnTo>
                  <a:lnTo>
                    <a:pt x="57" y="59"/>
                  </a:lnTo>
                  <a:lnTo>
                    <a:pt x="51" y="53"/>
                  </a:lnTo>
                  <a:lnTo>
                    <a:pt x="40" y="50"/>
                  </a:lnTo>
                  <a:close/>
                  <a:moveTo>
                    <a:pt x="66" y="0"/>
                  </a:moveTo>
                  <a:lnTo>
                    <a:pt x="78" y="0"/>
                  </a:lnTo>
                  <a:lnTo>
                    <a:pt x="78" y="133"/>
                  </a:lnTo>
                  <a:lnTo>
                    <a:pt x="66" y="133"/>
                  </a:lnTo>
                  <a:lnTo>
                    <a:pt x="66" y="119"/>
                  </a:lnTo>
                  <a:lnTo>
                    <a:pt x="66" y="119"/>
                  </a:lnTo>
                  <a:lnTo>
                    <a:pt x="60" y="128"/>
                  </a:lnTo>
                  <a:lnTo>
                    <a:pt x="50" y="133"/>
                  </a:lnTo>
                  <a:lnTo>
                    <a:pt x="38" y="136"/>
                  </a:lnTo>
                  <a:lnTo>
                    <a:pt x="25" y="133"/>
                  </a:lnTo>
                  <a:lnTo>
                    <a:pt x="14" y="127"/>
                  </a:lnTo>
                  <a:lnTo>
                    <a:pt x="7" y="117"/>
                  </a:lnTo>
                  <a:lnTo>
                    <a:pt x="3" y="103"/>
                  </a:lnTo>
                  <a:lnTo>
                    <a:pt x="0" y="88"/>
                  </a:lnTo>
                  <a:lnTo>
                    <a:pt x="3" y="72"/>
                  </a:lnTo>
                  <a:lnTo>
                    <a:pt x="6" y="60"/>
                  </a:lnTo>
                  <a:lnTo>
                    <a:pt x="14" y="50"/>
                  </a:lnTo>
                  <a:lnTo>
                    <a:pt x="24" y="43"/>
                  </a:lnTo>
                  <a:lnTo>
                    <a:pt x="38" y="41"/>
                  </a:lnTo>
                  <a:lnTo>
                    <a:pt x="50" y="43"/>
                  </a:lnTo>
                  <a:lnTo>
                    <a:pt x="59" y="47"/>
                  </a:lnTo>
                  <a:lnTo>
                    <a:pt x="64" y="53"/>
                  </a:lnTo>
                  <a:lnTo>
                    <a:pt x="66" y="57"/>
                  </a:lnTo>
                  <a:lnTo>
                    <a:pt x="66" y="57"/>
                  </a:lnTo>
                  <a:lnTo>
                    <a:pt x="66"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8" name="Freeform 23"/>
            <p:cNvSpPr>
              <a:spLocks noEditPoints="1"/>
            </p:cNvSpPr>
            <p:nvPr userDrawn="1"/>
          </p:nvSpPr>
          <p:spPr bwMode="auto">
            <a:xfrm>
              <a:off x="1373" y="269"/>
              <a:ext cx="26" cy="43"/>
            </a:xfrm>
            <a:custGeom>
              <a:avLst/>
              <a:gdLst>
                <a:gd name="T0" fmla="*/ 39 w 77"/>
                <a:gd name="T1" fmla="*/ 9 h 130"/>
                <a:gd name="T2" fmla="*/ 28 w 77"/>
                <a:gd name="T3" fmla="*/ 11 h 130"/>
                <a:gd name="T4" fmla="*/ 20 w 77"/>
                <a:gd name="T5" fmla="*/ 18 h 130"/>
                <a:gd name="T6" fmla="*/ 16 w 77"/>
                <a:gd name="T7" fmla="*/ 26 h 130"/>
                <a:gd name="T8" fmla="*/ 14 w 77"/>
                <a:gd name="T9" fmla="*/ 36 h 130"/>
                <a:gd name="T10" fmla="*/ 13 w 77"/>
                <a:gd name="T11" fmla="*/ 47 h 130"/>
                <a:gd name="T12" fmla="*/ 14 w 77"/>
                <a:gd name="T13" fmla="*/ 58 h 130"/>
                <a:gd name="T14" fmla="*/ 16 w 77"/>
                <a:gd name="T15" fmla="*/ 67 h 130"/>
                <a:gd name="T16" fmla="*/ 22 w 77"/>
                <a:gd name="T17" fmla="*/ 76 h 130"/>
                <a:gd name="T18" fmla="*/ 28 w 77"/>
                <a:gd name="T19" fmla="*/ 80 h 130"/>
                <a:gd name="T20" fmla="*/ 38 w 77"/>
                <a:gd name="T21" fmla="*/ 82 h 130"/>
                <a:gd name="T22" fmla="*/ 49 w 77"/>
                <a:gd name="T23" fmla="*/ 80 h 130"/>
                <a:gd name="T24" fmla="*/ 57 w 77"/>
                <a:gd name="T25" fmla="*/ 74 h 130"/>
                <a:gd name="T26" fmla="*/ 62 w 77"/>
                <a:gd name="T27" fmla="*/ 67 h 130"/>
                <a:gd name="T28" fmla="*/ 65 w 77"/>
                <a:gd name="T29" fmla="*/ 57 h 130"/>
                <a:gd name="T30" fmla="*/ 66 w 77"/>
                <a:gd name="T31" fmla="*/ 47 h 130"/>
                <a:gd name="T32" fmla="*/ 65 w 77"/>
                <a:gd name="T33" fmla="*/ 34 h 130"/>
                <a:gd name="T34" fmla="*/ 63 w 77"/>
                <a:gd name="T35" fmla="*/ 24 h 130"/>
                <a:gd name="T36" fmla="*/ 57 w 77"/>
                <a:gd name="T37" fmla="*/ 16 h 130"/>
                <a:gd name="T38" fmla="*/ 49 w 77"/>
                <a:gd name="T39" fmla="*/ 11 h 130"/>
                <a:gd name="T40" fmla="*/ 39 w 77"/>
                <a:gd name="T41" fmla="*/ 9 h 130"/>
                <a:gd name="T42" fmla="*/ 37 w 77"/>
                <a:gd name="T43" fmla="*/ 0 h 130"/>
                <a:gd name="T44" fmla="*/ 48 w 77"/>
                <a:gd name="T45" fmla="*/ 1 h 130"/>
                <a:gd name="T46" fmla="*/ 57 w 77"/>
                <a:gd name="T47" fmla="*/ 4 h 130"/>
                <a:gd name="T48" fmla="*/ 66 w 77"/>
                <a:gd name="T49" fmla="*/ 12 h 130"/>
                <a:gd name="T50" fmla="*/ 66 w 77"/>
                <a:gd name="T51" fmla="*/ 12 h 130"/>
                <a:gd name="T52" fmla="*/ 66 w 77"/>
                <a:gd name="T53" fmla="*/ 2 h 130"/>
                <a:gd name="T54" fmla="*/ 77 w 77"/>
                <a:gd name="T55" fmla="*/ 2 h 130"/>
                <a:gd name="T56" fmla="*/ 77 w 77"/>
                <a:gd name="T57" fmla="*/ 85 h 130"/>
                <a:gd name="T58" fmla="*/ 76 w 77"/>
                <a:gd name="T59" fmla="*/ 97 h 130"/>
                <a:gd name="T60" fmla="*/ 73 w 77"/>
                <a:gd name="T61" fmla="*/ 108 h 130"/>
                <a:gd name="T62" fmla="*/ 67 w 77"/>
                <a:gd name="T63" fmla="*/ 117 h 130"/>
                <a:gd name="T64" fmla="*/ 60 w 77"/>
                <a:gd name="T65" fmla="*/ 124 h 130"/>
                <a:gd name="T66" fmla="*/ 48 w 77"/>
                <a:gd name="T67" fmla="*/ 129 h 130"/>
                <a:gd name="T68" fmla="*/ 35 w 77"/>
                <a:gd name="T69" fmla="*/ 130 h 130"/>
                <a:gd name="T70" fmla="*/ 24 w 77"/>
                <a:gd name="T71" fmla="*/ 129 h 130"/>
                <a:gd name="T72" fmla="*/ 14 w 77"/>
                <a:gd name="T73" fmla="*/ 127 h 130"/>
                <a:gd name="T74" fmla="*/ 8 w 77"/>
                <a:gd name="T75" fmla="*/ 126 h 130"/>
                <a:gd name="T76" fmla="*/ 8 w 77"/>
                <a:gd name="T77" fmla="*/ 115 h 130"/>
                <a:gd name="T78" fmla="*/ 20 w 77"/>
                <a:gd name="T79" fmla="*/ 119 h 130"/>
                <a:gd name="T80" fmla="*/ 35 w 77"/>
                <a:gd name="T81" fmla="*/ 120 h 130"/>
                <a:gd name="T82" fmla="*/ 47 w 77"/>
                <a:gd name="T83" fmla="*/ 119 h 130"/>
                <a:gd name="T84" fmla="*/ 56 w 77"/>
                <a:gd name="T85" fmla="*/ 115 h 130"/>
                <a:gd name="T86" fmla="*/ 62 w 77"/>
                <a:gd name="T87" fmla="*/ 107 h 130"/>
                <a:gd name="T88" fmla="*/ 65 w 77"/>
                <a:gd name="T89" fmla="*/ 98 h 130"/>
                <a:gd name="T90" fmla="*/ 66 w 77"/>
                <a:gd name="T91" fmla="*/ 87 h 130"/>
                <a:gd name="T92" fmla="*/ 66 w 77"/>
                <a:gd name="T93" fmla="*/ 74 h 130"/>
                <a:gd name="T94" fmla="*/ 66 w 77"/>
                <a:gd name="T95" fmla="*/ 74 h 130"/>
                <a:gd name="T96" fmla="*/ 58 w 77"/>
                <a:gd name="T97" fmla="*/ 85 h 130"/>
                <a:gd name="T98" fmla="*/ 49 w 77"/>
                <a:gd name="T99" fmla="*/ 90 h 130"/>
                <a:gd name="T100" fmla="*/ 38 w 77"/>
                <a:gd name="T101" fmla="*/ 92 h 130"/>
                <a:gd name="T102" fmla="*/ 26 w 77"/>
                <a:gd name="T103" fmla="*/ 90 h 130"/>
                <a:gd name="T104" fmla="*/ 16 w 77"/>
                <a:gd name="T105" fmla="*/ 85 h 130"/>
                <a:gd name="T106" fmla="*/ 8 w 77"/>
                <a:gd name="T107" fmla="*/ 77 h 130"/>
                <a:gd name="T108" fmla="*/ 4 w 77"/>
                <a:gd name="T109" fmla="*/ 68 h 130"/>
                <a:gd name="T110" fmla="*/ 1 w 77"/>
                <a:gd name="T111" fmla="*/ 58 h 130"/>
                <a:gd name="T112" fmla="*/ 0 w 77"/>
                <a:gd name="T113" fmla="*/ 47 h 130"/>
                <a:gd name="T114" fmla="*/ 1 w 77"/>
                <a:gd name="T115" fmla="*/ 31 h 130"/>
                <a:gd name="T116" fmla="*/ 6 w 77"/>
                <a:gd name="T117" fmla="*/ 19 h 130"/>
                <a:gd name="T118" fmla="*/ 13 w 77"/>
                <a:gd name="T119" fmla="*/ 9 h 130"/>
                <a:gd name="T120" fmla="*/ 24 w 77"/>
                <a:gd name="T121" fmla="*/ 2 h 130"/>
                <a:gd name="T122" fmla="*/ 37 w 77"/>
                <a:gd name="T123"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7" h="130">
                  <a:moveTo>
                    <a:pt x="39" y="9"/>
                  </a:moveTo>
                  <a:lnTo>
                    <a:pt x="28" y="11"/>
                  </a:lnTo>
                  <a:lnTo>
                    <a:pt x="20" y="18"/>
                  </a:lnTo>
                  <a:lnTo>
                    <a:pt x="16" y="26"/>
                  </a:lnTo>
                  <a:lnTo>
                    <a:pt x="14" y="36"/>
                  </a:lnTo>
                  <a:lnTo>
                    <a:pt x="13" y="47"/>
                  </a:lnTo>
                  <a:lnTo>
                    <a:pt x="14" y="58"/>
                  </a:lnTo>
                  <a:lnTo>
                    <a:pt x="16" y="67"/>
                  </a:lnTo>
                  <a:lnTo>
                    <a:pt x="22" y="76"/>
                  </a:lnTo>
                  <a:lnTo>
                    <a:pt x="28" y="80"/>
                  </a:lnTo>
                  <a:lnTo>
                    <a:pt x="38" y="82"/>
                  </a:lnTo>
                  <a:lnTo>
                    <a:pt x="49" y="80"/>
                  </a:lnTo>
                  <a:lnTo>
                    <a:pt x="57" y="74"/>
                  </a:lnTo>
                  <a:lnTo>
                    <a:pt x="62" y="67"/>
                  </a:lnTo>
                  <a:lnTo>
                    <a:pt x="65" y="57"/>
                  </a:lnTo>
                  <a:lnTo>
                    <a:pt x="66" y="47"/>
                  </a:lnTo>
                  <a:lnTo>
                    <a:pt x="65" y="34"/>
                  </a:lnTo>
                  <a:lnTo>
                    <a:pt x="63" y="24"/>
                  </a:lnTo>
                  <a:lnTo>
                    <a:pt x="57" y="16"/>
                  </a:lnTo>
                  <a:lnTo>
                    <a:pt x="49" y="11"/>
                  </a:lnTo>
                  <a:lnTo>
                    <a:pt x="39" y="9"/>
                  </a:lnTo>
                  <a:close/>
                  <a:moveTo>
                    <a:pt x="37" y="0"/>
                  </a:moveTo>
                  <a:lnTo>
                    <a:pt x="48" y="1"/>
                  </a:lnTo>
                  <a:lnTo>
                    <a:pt x="57" y="4"/>
                  </a:lnTo>
                  <a:lnTo>
                    <a:pt x="66" y="12"/>
                  </a:lnTo>
                  <a:lnTo>
                    <a:pt x="66" y="12"/>
                  </a:lnTo>
                  <a:lnTo>
                    <a:pt x="66" y="2"/>
                  </a:lnTo>
                  <a:lnTo>
                    <a:pt x="77" y="2"/>
                  </a:lnTo>
                  <a:lnTo>
                    <a:pt x="77" y="85"/>
                  </a:lnTo>
                  <a:lnTo>
                    <a:pt x="76" y="97"/>
                  </a:lnTo>
                  <a:lnTo>
                    <a:pt x="73" y="108"/>
                  </a:lnTo>
                  <a:lnTo>
                    <a:pt x="67" y="117"/>
                  </a:lnTo>
                  <a:lnTo>
                    <a:pt x="60" y="124"/>
                  </a:lnTo>
                  <a:lnTo>
                    <a:pt x="48" y="129"/>
                  </a:lnTo>
                  <a:lnTo>
                    <a:pt x="35" y="130"/>
                  </a:lnTo>
                  <a:lnTo>
                    <a:pt x="24" y="129"/>
                  </a:lnTo>
                  <a:lnTo>
                    <a:pt x="14" y="127"/>
                  </a:lnTo>
                  <a:lnTo>
                    <a:pt x="8" y="126"/>
                  </a:lnTo>
                  <a:lnTo>
                    <a:pt x="8" y="115"/>
                  </a:lnTo>
                  <a:lnTo>
                    <a:pt x="20" y="119"/>
                  </a:lnTo>
                  <a:lnTo>
                    <a:pt x="35" y="120"/>
                  </a:lnTo>
                  <a:lnTo>
                    <a:pt x="47" y="119"/>
                  </a:lnTo>
                  <a:lnTo>
                    <a:pt x="56" y="115"/>
                  </a:lnTo>
                  <a:lnTo>
                    <a:pt x="62" y="107"/>
                  </a:lnTo>
                  <a:lnTo>
                    <a:pt x="65" y="98"/>
                  </a:lnTo>
                  <a:lnTo>
                    <a:pt x="66" y="87"/>
                  </a:lnTo>
                  <a:lnTo>
                    <a:pt x="66" y="74"/>
                  </a:lnTo>
                  <a:lnTo>
                    <a:pt x="66" y="74"/>
                  </a:lnTo>
                  <a:lnTo>
                    <a:pt x="58" y="85"/>
                  </a:lnTo>
                  <a:lnTo>
                    <a:pt x="49" y="90"/>
                  </a:lnTo>
                  <a:lnTo>
                    <a:pt x="38" y="92"/>
                  </a:lnTo>
                  <a:lnTo>
                    <a:pt x="26" y="90"/>
                  </a:lnTo>
                  <a:lnTo>
                    <a:pt x="16" y="85"/>
                  </a:lnTo>
                  <a:lnTo>
                    <a:pt x="8" y="77"/>
                  </a:lnTo>
                  <a:lnTo>
                    <a:pt x="4" y="68"/>
                  </a:lnTo>
                  <a:lnTo>
                    <a:pt x="1" y="58"/>
                  </a:lnTo>
                  <a:lnTo>
                    <a:pt x="0" y="47"/>
                  </a:lnTo>
                  <a:lnTo>
                    <a:pt x="1" y="31"/>
                  </a:lnTo>
                  <a:lnTo>
                    <a:pt x="6" y="19"/>
                  </a:lnTo>
                  <a:lnTo>
                    <a:pt x="13" y="9"/>
                  </a:lnTo>
                  <a:lnTo>
                    <a:pt x="24" y="2"/>
                  </a:lnTo>
                  <a:lnTo>
                    <a:pt x="37"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9" name="Freeform 24"/>
            <p:cNvSpPr>
              <a:spLocks noEditPoints="1"/>
            </p:cNvSpPr>
            <p:nvPr userDrawn="1"/>
          </p:nvSpPr>
          <p:spPr bwMode="auto">
            <a:xfrm>
              <a:off x="1410" y="269"/>
              <a:ext cx="25" cy="32"/>
            </a:xfrm>
            <a:custGeom>
              <a:avLst/>
              <a:gdLst>
                <a:gd name="T0" fmla="*/ 39 w 75"/>
                <a:gd name="T1" fmla="*/ 9 h 95"/>
                <a:gd name="T2" fmla="*/ 28 w 75"/>
                <a:gd name="T3" fmla="*/ 12 h 95"/>
                <a:gd name="T4" fmla="*/ 20 w 75"/>
                <a:gd name="T5" fmla="*/ 20 h 95"/>
                <a:gd name="T6" fmla="*/ 14 w 75"/>
                <a:gd name="T7" fmla="*/ 30 h 95"/>
                <a:gd name="T8" fmla="*/ 12 w 75"/>
                <a:gd name="T9" fmla="*/ 41 h 95"/>
                <a:gd name="T10" fmla="*/ 63 w 75"/>
                <a:gd name="T11" fmla="*/ 41 h 95"/>
                <a:gd name="T12" fmla="*/ 61 w 75"/>
                <a:gd name="T13" fmla="*/ 31 h 95"/>
                <a:gd name="T14" fmla="*/ 59 w 75"/>
                <a:gd name="T15" fmla="*/ 23 h 95"/>
                <a:gd name="T16" fmla="*/ 55 w 75"/>
                <a:gd name="T17" fmla="*/ 15 h 95"/>
                <a:gd name="T18" fmla="*/ 48 w 75"/>
                <a:gd name="T19" fmla="*/ 11 h 95"/>
                <a:gd name="T20" fmla="*/ 39 w 75"/>
                <a:gd name="T21" fmla="*/ 9 h 95"/>
                <a:gd name="T22" fmla="*/ 38 w 75"/>
                <a:gd name="T23" fmla="*/ 0 h 95"/>
                <a:gd name="T24" fmla="*/ 52 w 75"/>
                <a:gd name="T25" fmla="*/ 2 h 95"/>
                <a:gd name="T26" fmla="*/ 63 w 75"/>
                <a:gd name="T27" fmla="*/ 9 h 95"/>
                <a:gd name="T28" fmla="*/ 69 w 75"/>
                <a:gd name="T29" fmla="*/ 19 h 95"/>
                <a:gd name="T30" fmla="*/ 74 w 75"/>
                <a:gd name="T31" fmla="*/ 31 h 95"/>
                <a:gd name="T32" fmla="*/ 75 w 75"/>
                <a:gd name="T33" fmla="*/ 44 h 95"/>
                <a:gd name="T34" fmla="*/ 75 w 75"/>
                <a:gd name="T35" fmla="*/ 50 h 95"/>
                <a:gd name="T36" fmla="*/ 12 w 75"/>
                <a:gd name="T37" fmla="*/ 50 h 95"/>
                <a:gd name="T38" fmla="*/ 13 w 75"/>
                <a:gd name="T39" fmla="*/ 61 h 95"/>
                <a:gd name="T40" fmla="*/ 18 w 75"/>
                <a:gd name="T41" fmla="*/ 70 h 95"/>
                <a:gd name="T42" fmla="*/ 23 w 75"/>
                <a:gd name="T43" fmla="*/ 78 h 95"/>
                <a:gd name="T44" fmla="*/ 32 w 75"/>
                <a:gd name="T45" fmla="*/ 83 h 95"/>
                <a:gd name="T46" fmla="*/ 42 w 75"/>
                <a:gd name="T47" fmla="*/ 85 h 95"/>
                <a:gd name="T48" fmla="*/ 51 w 75"/>
                <a:gd name="T49" fmla="*/ 83 h 95"/>
                <a:gd name="T50" fmla="*/ 60 w 75"/>
                <a:gd name="T51" fmla="*/ 81 h 95"/>
                <a:gd name="T52" fmla="*/ 68 w 75"/>
                <a:gd name="T53" fmla="*/ 78 h 95"/>
                <a:gd name="T54" fmla="*/ 68 w 75"/>
                <a:gd name="T55" fmla="*/ 89 h 95"/>
                <a:gd name="T56" fmla="*/ 55 w 75"/>
                <a:gd name="T57" fmla="*/ 93 h 95"/>
                <a:gd name="T58" fmla="*/ 41 w 75"/>
                <a:gd name="T59" fmla="*/ 95 h 95"/>
                <a:gd name="T60" fmla="*/ 28 w 75"/>
                <a:gd name="T61" fmla="*/ 92 h 95"/>
                <a:gd name="T62" fmla="*/ 18 w 75"/>
                <a:gd name="T63" fmla="*/ 88 h 95"/>
                <a:gd name="T64" fmla="*/ 10 w 75"/>
                <a:gd name="T65" fmla="*/ 81 h 95"/>
                <a:gd name="T66" fmla="*/ 4 w 75"/>
                <a:gd name="T67" fmla="*/ 71 h 95"/>
                <a:gd name="T68" fmla="*/ 1 w 75"/>
                <a:gd name="T69" fmla="*/ 60 h 95"/>
                <a:gd name="T70" fmla="*/ 0 w 75"/>
                <a:gd name="T71" fmla="*/ 47 h 95"/>
                <a:gd name="T72" fmla="*/ 2 w 75"/>
                <a:gd name="T73" fmla="*/ 31 h 95"/>
                <a:gd name="T74" fmla="*/ 7 w 75"/>
                <a:gd name="T75" fmla="*/ 19 h 95"/>
                <a:gd name="T76" fmla="*/ 16 w 75"/>
                <a:gd name="T77" fmla="*/ 9 h 95"/>
                <a:gd name="T78" fmla="*/ 26 w 75"/>
                <a:gd name="T79" fmla="*/ 2 h 95"/>
                <a:gd name="T80" fmla="*/ 38 w 75"/>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 h="95">
                  <a:moveTo>
                    <a:pt x="39" y="9"/>
                  </a:moveTo>
                  <a:lnTo>
                    <a:pt x="28" y="12"/>
                  </a:lnTo>
                  <a:lnTo>
                    <a:pt x="20" y="20"/>
                  </a:lnTo>
                  <a:lnTo>
                    <a:pt x="14" y="30"/>
                  </a:lnTo>
                  <a:lnTo>
                    <a:pt x="12" y="41"/>
                  </a:lnTo>
                  <a:lnTo>
                    <a:pt x="63" y="41"/>
                  </a:lnTo>
                  <a:lnTo>
                    <a:pt x="61" y="31"/>
                  </a:lnTo>
                  <a:lnTo>
                    <a:pt x="59" y="23"/>
                  </a:lnTo>
                  <a:lnTo>
                    <a:pt x="55" y="15"/>
                  </a:lnTo>
                  <a:lnTo>
                    <a:pt x="48" y="11"/>
                  </a:lnTo>
                  <a:lnTo>
                    <a:pt x="39" y="9"/>
                  </a:lnTo>
                  <a:close/>
                  <a:moveTo>
                    <a:pt x="38" y="0"/>
                  </a:moveTo>
                  <a:lnTo>
                    <a:pt x="52" y="2"/>
                  </a:lnTo>
                  <a:lnTo>
                    <a:pt x="63" y="9"/>
                  </a:lnTo>
                  <a:lnTo>
                    <a:pt x="69" y="19"/>
                  </a:lnTo>
                  <a:lnTo>
                    <a:pt x="74" y="31"/>
                  </a:lnTo>
                  <a:lnTo>
                    <a:pt x="75" y="44"/>
                  </a:lnTo>
                  <a:lnTo>
                    <a:pt x="75" y="50"/>
                  </a:lnTo>
                  <a:lnTo>
                    <a:pt x="12" y="50"/>
                  </a:lnTo>
                  <a:lnTo>
                    <a:pt x="13" y="61"/>
                  </a:lnTo>
                  <a:lnTo>
                    <a:pt x="18" y="70"/>
                  </a:lnTo>
                  <a:lnTo>
                    <a:pt x="23" y="78"/>
                  </a:lnTo>
                  <a:lnTo>
                    <a:pt x="32" y="83"/>
                  </a:lnTo>
                  <a:lnTo>
                    <a:pt x="42" y="85"/>
                  </a:lnTo>
                  <a:lnTo>
                    <a:pt x="51" y="83"/>
                  </a:lnTo>
                  <a:lnTo>
                    <a:pt x="60" y="81"/>
                  </a:lnTo>
                  <a:lnTo>
                    <a:pt x="68" y="78"/>
                  </a:lnTo>
                  <a:lnTo>
                    <a:pt x="68" y="89"/>
                  </a:lnTo>
                  <a:lnTo>
                    <a:pt x="55" y="93"/>
                  </a:lnTo>
                  <a:lnTo>
                    <a:pt x="41" y="95"/>
                  </a:lnTo>
                  <a:lnTo>
                    <a:pt x="28" y="92"/>
                  </a:lnTo>
                  <a:lnTo>
                    <a:pt x="18" y="88"/>
                  </a:lnTo>
                  <a:lnTo>
                    <a:pt x="10" y="81"/>
                  </a:lnTo>
                  <a:lnTo>
                    <a:pt x="4" y="71"/>
                  </a:lnTo>
                  <a:lnTo>
                    <a:pt x="1" y="60"/>
                  </a:lnTo>
                  <a:lnTo>
                    <a:pt x="0" y="47"/>
                  </a:lnTo>
                  <a:lnTo>
                    <a:pt x="2" y="31"/>
                  </a:lnTo>
                  <a:lnTo>
                    <a:pt x="7" y="19"/>
                  </a:lnTo>
                  <a:lnTo>
                    <a:pt x="16"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0" name="Freeform 25"/>
            <p:cNvSpPr>
              <a:spLocks/>
            </p:cNvSpPr>
            <p:nvPr userDrawn="1"/>
          </p:nvSpPr>
          <p:spPr bwMode="auto">
            <a:xfrm>
              <a:off x="1447" y="269"/>
              <a:ext cx="23" cy="31"/>
            </a:xfrm>
            <a:custGeom>
              <a:avLst/>
              <a:gdLst>
                <a:gd name="T0" fmla="*/ 41 w 71"/>
                <a:gd name="T1" fmla="*/ 0 h 92"/>
                <a:gd name="T2" fmla="*/ 52 w 71"/>
                <a:gd name="T3" fmla="*/ 1 h 92"/>
                <a:gd name="T4" fmla="*/ 61 w 71"/>
                <a:gd name="T5" fmla="*/ 6 h 92"/>
                <a:gd name="T6" fmla="*/ 66 w 71"/>
                <a:gd name="T7" fmla="*/ 13 h 92"/>
                <a:gd name="T8" fmla="*/ 70 w 71"/>
                <a:gd name="T9" fmla="*/ 23 h 92"/>
                <a:gd name="T10" fmla="*/ 71 w 71"/>
                <a:gd name="T11" fmla="*/ 34 h 92"/>
                <a:gd name="T12" fmla="*/ 71 w 71"/>
                <a:gd name="T13" fmla="*/ 92 h 92"/>
                <a:gd name="T14" fmla="*/ 60 w 71"/>
                <a:gd name="T15" fmla="*/ 92 h 92"/>
                <a:gd name="T16" fmla="*/ 60 w 71"/>
                <a:gd name="T17" fmla="*/ 38 h 92"/>
                <a:gd name="T18" fmla="*/ 59 w 71"/>
                <a:gd name="T19" fmla="*/ 25 h 92"/>
                <a:gd name="T20" fmla="*/ 55 w 71"/>
                <a:gd name="T21" fmla="*/ 16 h 92"/>
                <a:gd name="T22" fmla="*/ 48 w 71"/>
                <a:gd name="T23" fmla="*/ 11 h 92"/>
                <a:gd name="T24" fmla="*/ 38 w 71"/>
                <a:gd name="T25" fmla="*/ 9 h 92"/>
                <a:gd name="T26" fmla="*/ 28 w 71"/>
                <a:gd name="T27" fmla="*/ 11 h 92"/>
                <a:gd name="T28" fmla="*/ 21 w 71"/>
                <a:gd name="T29" fmla="*/ 16 h 92"/>
                <a:gd name="T30" fmla="*/ 15 w 71"/>
                <a:gd name="T31" fmla="*/ 24 h 92"/>
                <a:gd name="T32" fmla="*/ 13 w 71"/>
                <a:gd name="T33" fmla="*/ 33 h 92"/>
                <a:gd name="T34" fmla="*/ 12 w 71"/>
                <a:gd name="T35" fmla="*/ 42 h 92"/>
                <a:gd name="T36" fmla="*/ 12 w 71"/>
                <a:gd name="T37" fmla="*/ 92 h 92"/>
                <a:gd name="T38" fmla="*/ 0 w 71"/>
                <a:gd name="T39" fmla="*/ 92 h 92"/>
                <a:gd name="T40" fmla="*/ 0 w 71"/>
                <a:gd name="T41" fmla="*/ 23 h 92"/>
                <a:gd name="T42" fmla="*/ 0 w 71"/>
                <a:gd name="T43" fmla="*/ 2 h 92"/>
                <a:gd name="T44" fmla="*/ 10 w 71"/>
                <a:gd name="T45" fmla="*/ 2 h 92"/>
                <a:gd name="T46" fmla="*/ 10 w 71"/>
                <a:gd name="T47" fmla="*/ 18 h 92"/>
                <a:gd name="T48" fmla="*/ 12 w 71"/>
                <a:gd name="T49" fmla="*/ 18 h 92"/>
                <a:gd name="T50" fmla="*/ 15 w 71"/>
                <a:gd name="T51" fmla="*/ 12 h 92"/>
                <a:gd name="T52" fmla="*/ 21 w 71"/>
                <a:gd name="T53" fmla="*/ 5 h 92"/>
                <a:gd name="T54" fmla="*/ 28 w 71"/>
                <a:gd name="T55" fmla="*/ 1 h 92"/>
                <a:gd name="T56" fmla="*/ 41 w 71"/>
                <a:gd name="T5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92">
                  <a:moveTo>
                    <a:pt x="41" y="0"/>
                  </a:moveTo>
                  <a:lnTo>
                    <a:pt x="52" y="1"/>
                  </a:lnTo>
                  <a:lnTo>
                    <a:pt x="61" y="6"/>
                  </a:lnTo>
                  <a:lnTo>
                    <a:pt x="66" y="13"/>
                  </a:lnTo>
                  <a:lnTo>
                    <a:pt x="70" y="23"/>
                  </a:lnTo>
                  <a:lnTo>
                    <a:pt x="71" y="34"/>
                  </a:lnTo>
                  <a:lnTo>
                    <a:pt x="71" y="92"/>
                  </a:lnTo>
                  <a:lnTo>
                    <a:pt x="60" y="92"/>
                  </a:lnTo>
                  <a:lnTo>
                    <a:pt x="60" y="38"/>
                  </a:lnTo>
                  <a:lnTo>
                    <a:pt x="59" y="25"/>
                  </a:lnTo>
                  <a:lnTo>
                    <a:pt x="55" y="16"/>
                  </a:lnTo>
                  <a:lnTo>
                    <a:pt x="48" y="11"/>
                  </a:lnTo>
                  <a:lnTo>
                    <a:pt x="38" y="9"/>
                  </a:lnTo>
                  <a:lnTo>
                    <a:pt x="28" y="11"/>
                  </a:lnTo>
                  <a:lnTo>
                    <a:pt x="21" y="16"/>
                  </a:lnTo>
                  <a:lnTo>
                    <a:pt x="15" y="24"/>
                  </a:lnTo>
                  <a:lnTo>
                    <a:pt x="13" y="33"/>
                  </a:lnTo>
                  <a:lnTo>
                    <a:pt x="12" y="42"/>
                  </a:lnTo>
                  <a:lnTo>
                    <a:pt x="12" y="92"/>
                  </a:lnTo>
                  <a:lnTo>
                    <a:pt x="0" y="92"/>
                  </a:lnTo>
                  <a:lnTo>
                    <a:pt x="0" y="23"/>
                  </a:lnTo>
                  <a:lnTo>
                    <a:pt x="0" y="2"/>
                  </a:lnTo>
                  <a:lnTo>
                    <a:pt x="10" y="2"/>
                  </a:lnTo>
                  <a:lnTo>
                    <a:pt x="10" y="18"/>
                  </a:lnTo>
                  <a:lnTo>
                    <a:pt x="12" y="18"/>
                  </a:lnTo>
                  <a:lnTo>
                    <a:pt x="15" y="12"/>
                  </a:lnTo>
                  <a:lnTo>
                    <a:pt x="21" y="5"/>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1" name="Freeform 26"/>
            <p:cNvSpPr>
              <a:spLocks noEditPoints="1"/>
            </p:cNvSpPr>
            <p:nvPr userDrawn="1"/>
          </p:nvSpPr>
          <p:spPr bwMode="auto">
            <a:xfrm>
              <a:off x="1482" y="269"/>
              <a:ext cx="28" cy="32"/>
            </a:xfrm>
            <a:custGeom>
              <a:avLst/>
              <a:gdLst>
                <a:gd name="T0" fmla="*/ 41 w 83"/>
                <a:gd name="T1" fmla="*/ 9 h 95"/>
                <a:gd name="T2" fmla="*/ 31 w 83"/>
                <a:gd name="T3" fmla="*/ 11 h 95"/>
                <a:gd name="T4" fmla="*/ 22 w 83"/>
                <a:gd name="T5" fmla="*/ 16 h 95"/>
                <a:gd name="T6" fmla="*/ 16 w 83"/>
                <a:gd name="T7" fmla="*/ 24 h 95"/>
                <a:gd name="T8" fmla="*/ 13 w 83"/>
                <a:gd name="T9" fmla="*/ 35 h 95"/>
                <a:gd name="T10" fmla="*/ 12 w 83"/>
                <a:gd name="T11" fmla="*/ 47 h 95"/>
                <a:gd name="T12" fmla="*/ 13 w 83"/>
                <a:gd name="T13" fmla="*/ 59 h 95"/>
                <a:gd name="T14" fmla="*/ 16 w 83"/>
                <a:gd name="T15" fmla="*/ 69 h 95"/>
                <a:gd name="T16" fmla="*/ 22 w 83"/>
                <a:gd name="T17" fmla="*/ 78 h 95"/>
                <a:gd name="T18" fmla="*/ 31 w 83"/>
                <a:gd name="T19" fmla="*/ 82 h 95"/>
                <a:gd name="T20" fmla="*/ 41 w 83"/>
                <a:gd name="T21" fmla="*/ 85 h 95"/>
                <a:gd name="T22" fmla="*/ 52 w 83"/>
                <a:gd name="T23" fmla="*/ 82 h 95"/>
                <a:gd name="T24" fmla="*/ 60 w 83"/>
                <a:gd name="T25" fmla="*/ 78 h 95"/>
                <a:gd name="T26" fmla="*/ 67 w 83"/>
                <a:gd name="T27" fmla="*/ 69 h 95"/>
                <a:gd name="T28" fmla="*/ 70 w 83"/>
                <a:gd name="T29" fmla="*/ 59 h 95"/>
                <a:gd name="T30" fmla="*/ 71 w 83"/>
                <a:gd name="T31" fmla="*/ 47 h 95"/>
                <a:gd name="T32" fmla="*/ 70 w 83"/>
                <a:gd name="T33" fmla="*/ 35 h 95"/>
                <a:gd name="T34" fmla="*/ 67 w 83"/>
                <a:gd name="T35" fmla="*/ 24 h 95"/>
                <a:gd name="T36" fmla="*/ 60 w 83"/>
                <a:gd name="T37" fmla="*/ 16 h 95"/>
                <a:gd name="T38" fmla="*/ 52 w 83"/>
                <a:gd name="T39" fmla="*/ 11 h 95"/>
                <a:gd name="T40" fmla="*/ 41 w 83"/>
                <a:gd name="T41" fmla="*/ 9 h 95"/>
                <a:gd name="T42" fmla="*/ 41 w 83"/>
                <a:gd name="T43" fmla="*/ 0 h 95"/>
                <a:gd name="T44" fmla="*/ 54 w 83"/>
                <a:gd name="T45" fmla="*/ 2 h 95"/>
                <a:gd name="T46" fmla="*/ 65 w 83"/>
                <a:gd name="T47" fmla="*/ 6 h 95"/>
                <a:gd name="T48" fmla="*/ 73 w 83"/>
                <a:gd name="T49" fmla="*/ 14 h 95"/>
                <a:gd name="T50" fmla="*/ 79 w 83"/>
                <a:gd name="T51" fmla="*/ 23 h 95"/>
                <a:gd name="T52" fmla="*/ 82 w 83"/>
                <a:gd name="T53" fmla="*/ 34 h 95"/>
                <a:gd name="T54" fmla="*/ 83 w 83"/>
                <a:gd name="T55" fmla="*/ 47 h 95"/>
                <a:gd name="T56" fmla="*/ 82 w 83"/>
                <a:gd name="T57" fmla="*/ 59 h 95"/>
                <a:gd name="T58" fmla="*/ 79 w 83"/>
                <a:gd name="T59" fmla="*/ 70 h 95"/>
                <a:gd name="T60" fmla="*/ 73 w 83"/>
                <a:gd name="T61" fmla="*/ 80 h 95"/>
                <a:gd name="T62" fmla="*/ 65 w 83"/>
                <a:gd name="T63" fmla="*/ 88 h 95"/>
                <a:gd name="T64" fmla="*/ 54 w 83"/>
                <a:gd name="T65" fmla="*/ 92 h 95"/>
                <a:gd name="T66" fmla="*/ 41 w 83"/>
                <a:gd name="T67" fmla="*/ 95 h 95"/>
                <a:gd name="T68" fmla="*/ 28 w 83"/>
                <a:gd name="T69" fmla="*/ 92 h 95"/>
                <a:gd name="T70" fmla="*/ 17 w 83"/>
                <a:gd name="T71" fmla="*/ 88 h 95"/>
                <a:gd name="T72" fmla="*/ 10 w 83"/>
                <a:gd name="T73" fmla="*/ 80 h 95"/>
                <a:gd name="T74" fmla="*/ 4 w 83"/>
                <a:gd name="T75" fmla="*/ 70 h 95"/>
                <a:gd name="T76" fmla="*/ 1 w 83"/>
                <a:gd name="T77" fmla="*/ 59 h 95"/>
                <a:gd name="T78" fmla="*/ 0 w 83"/>
                <a:gd name="T79" fmla="*/ 47 h 95"/>
                <a:gd name="T80" fmla="*/ 1 w 83"/>
                <a:gd name="T81" fmla="*/ 34 h 95"/>
                <a:gd name="T82" fmla="*/ 4 w 83"/>
                <a:gd name="T83" fmla="*/ 23 h 95"/>
                <a:gd name="T84" fmla="*/ 10 w 83"/>
                <a:gd name="T85" fmla="*/ 14 h 95"/>
                <a:gd name="T86" fmla="*/ 17 w 83"/>
                <a:gd name="T87" fmla="*/ 6 h 95"/>
                <a:gd name="T88" fmla="*/ 28 w 83"/>
                <a:gd name="T89" fmla="*/ 2 h 95"/>
                <a:gd name="T90" fmla="*/ 41 w 83"/>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3" h="95">
                  <a:moveTo>
                    <a:pt x="41" y="9"/>
                  </a:moveTo>
                  <a:lnTo>
                    <a:pt x="31" y="11"/>
                  </a:lnTo>
                  <a:lnTo>
                    <a:pt x="22" y="16"/>
                  </a:lnTo>
                  <a:lnTo>
                    <a:pt x="16" y="24"/>
                  </a:lnTo>
                  <a:lnTo>
                    <a:pt x="13" y="35"/>
                  </a:lnTo>
                  <a:lnTo>
                    <a:pt x="12" y="47"/>
                  </a:lnTo>
                  <a:lnTo>
                    <a:pt x="13" y="59"/>
                  </a:lnTo>
                  <a:lnTo>
                    <a:pt x="16" y="69"/>
                  </a:lnTo>
                  <a:lnTo>
                    <a:pt x="22" y="78"/>
                  </a:lnTo>
                  <a:lnTo>
                    <a:pt x="31" y="82"/>
                  </a:lnTo>
                  <a:lnTo>
                    <a:pt x="41" y="85"/>
                  </a:lnTo>
                  <a:lnTo>
                    <a:pt x="52" y="82"/>
                  </a:lnTo>
                  <a:lnTo>
                    <a:pt x="60" y="78"/>
                  </a:lnTo>
                  <a:lnTo>
                    <a:pt x="67" y="69"/>
                  </a:lnTo>
                  <a:lnTo>
                    <a:pt x="70" y="59"/>
                  </a:lnTo>
                  <a:lnTo>
                    <a:pt x="71" y="47"/>
                  </a:lnTo>
                  <a:lnTo>
                    <a:pt x="70" y="35"/>
                  </a:lnTo>
                  <a:lnTo>
                    <a:pt x="67" y="24"/>
                  </a:lnTo>
                  <a:lnTo>
                    <a:pt x="60" y="16"/>
                  </a:lnTo>
                  <a:lnTo>
                    <a:pt x="52" y="11"/>
                  </a:lnTo>
                  <a:lnTo>
                    <a:pt x="41" y="9"/>
                  </a:lnTo>
                  <a:close/>
                  <a:moveTo>
                    <a:pt x="41" y="0"/>
                  </a:moveTo>
                  <a:lnTo>
                    <a:pt x="54" y="2"/>
                  </a:lnTo>
                  <a:lnTo>
                    <a:pt x="65" y="6"/>
                  </a:lnTo>
                  <a:lnTo>
                    <a:pt x="73" y="14"/>
                  </a:lnTo>
                  <a:lnTo>
                    <a:pt x="79" y="23"/>
                  </a:lnTo>
                  <a:lnTo>
                    <a:pt x="82" y="34"/>
                  </a:lnTo>
                  <a:lnTo>
                    <a:pt x="83" y="47"/>
                  </a:lnTo>
                  <a:lnTo>
                    <a:pt x="82" y="59"/>
                  </a:lnTo>
                  <a:lnTo>
                    <a:pt x="79" y="70"/>
                  </a:lnTo>
                  <a:lnTo>
                    <a:pt x="73" y="80"/>
                  </a:lnTo>
                  <a:lnTo>
                    <a:pt x="65" y="88"/>
                  </a:lnTo>
                  <a:lnTo>
                    <a:pt x="54" y="92"/>
                  </a:lnTo>
                  <a:lnTo>
                    <a:pt x="41" y="95"/>
                  </a:lnTo>
                  <a:lnTo>
                    <a:pt x="28" y="92"/>
                  </a:lnTo>
                  <a:lnTo>
                    <a:pt x="17" y="88"/>
                  </a:lnTo>
                  <a:lnTo>
                    <a:pt x="10" y="80"/>
                  </a:lnTo>
                  <a:lnTo>
                    <a:pt x="4" y="70"/>
                  </a:lnTo>
                  <a:lnTo>
                    <a:pt x="1" y="59"/>
                  </a:lnTo>
                  <a:lnTo>
                    <a:pt x="0" y="47"/>
                  </a:lnTo>
                  <a:lnTo>
                    <a:pt x="1" y="34"/>
                  </a:lnTo>
                  <a:lnTo>
                    <a:pt x="4" y="23"/>
                  </a:lnTo>
                  <a:lnTo>
                    <a:pt x="10" y="14"/>
                  </a:lnTo>
                  <a:lnTo>
                    <a:pt x="17" y="6"/>
                  </a:lnTo>
                  <a:lnTo>
                    <a:pt x="28" y="2"/>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2" name="Freeform 27"/>
            <p:cNvSpPr>
              <a:spLocks/>
            </p:cNvSpPr>
            <p:nvPr userDrawn="1"/>
          </p:nvSpPr>
          <p:spPr bwMode="auto">
            <a:xfrm>
              <a:off x="1519" y="269"/>
              <a:ext cx="19" cy="32"/>
            </a:xfrm>
            <a:custGeom>
              <a:avLst/>
              <a:gdLst>
                <a:gd name="T0" fmla="*/ 31 w 57"/>
                <a:gd name="T1" fmla="*/ 0 h 95"/>
                <a:gd name="T2" fmla="*/ 42 w 57"/>
                <a:gd name="T3" fmla="*/ 1 h 95"/>
                <a:gd name="T4" fmla="*/ 54 w 57"/>
                <a:gd name="T5" fmla="*/ 4 h 95"/>
                <a:gd name="T6" fmla="*/ 53 w 57"/>
                <a:gd name="T7" fmla="*/ 13 h 95"/>
                <a:gd name="T8" fmla="*/ 43 w 57"/>
                <a:gd name="T9" fmla="*/ 10 h 95"/>
                <a:gd name="T10" fmla="*/ 33 w 57"/>
                <a:gd name="T11" fmla="*/ 9 h 95"/>
                <a:gd name="T12" fmla="*/ 25 w 57"/>
                <a:gd name="T13" fmla="*/ 10 h 95"/>
                <a:gd name="T14" fmla="*/ 18 w 57"/>
                <a:gd name="T15" fmla="*/ 12 h 95"/>
                <a:gd name="T16" fmla="*/ 15 w 57"/>
                <a:gd name="T17" fmla="*/ 18 h 95"/>
                <a:gd name="T18" fmla="*/ 12 w 57"/>
                <a:gd name="T19" fmla="*/ 24 h 95"/>
                <a:gd name="T20" fmla="*/ 15 w 57"/>
                <a:gd name="T21" fmla="*/ 30 h 95"/>
                <a:gd name="T22" fmla="*/ 20 w 57"/>
                <a:gd name="T23" fmla="*/ 34 h 95"/>
                <a:gd name="T24" fmla="*/ 27 w 57"/>
                <a:gd name="T25" fmla="*/ 38 h 95"/>
                <a:gd name="T26" fmla="*/ 35 w 57"/>
                <a:gd name="T27" fmla="*/ 42 h 95"/>
                <a:gd name="T28" fmla="*/ 44 w 57"/>
                <a:gd name="T29" fmla="*/ 45 h 95"/>
                <a:gd name="T30" fmla="*/ 50 w 57"/>
                <a:gd name="T31" fmla="*/ 51 h 95"/>
                <a:gd name="T32" fmla="*/ 56 w 57"/>
                <a:gd name="T33" fmla="*/ 59 h 95"/>
                <a:gd name="T34" fmla="*/ 57 w 57"/>
                <a:gd name="T35" fmla="*/ 69 h 95"/>
                <a:gd name="T36" fmla="*/ 55 w 57"/>
                <a:gd name="T37" fmla="*/ 79 h 95"/>
                <a:gd name="T38" fmla="*/ 50 w 57"/>
                <a:gd name="T39" fmla="*/ 86 h 95"/>
                <a:gd name="T40" fmla="*/ 43 w 57"/>
                <a:gd name="T41" fmla="*/ 91 h 95"/>
                <a:gd name="T42" fmla="*/ 35 w 57"/>
                <a:gd name="T43" fmla="*/ 93 h 95"/>
                <a:gd name="T44" fmla="*/ 26 w 57"/>
                <a:gd name="T45" fmla="*/ 95 h 95"/>
                <a:gd name="T46" fmla="*/ 12 w 57"/>
                <a:gd name="T47" fmla="*/ 93 h 95"/>
                <a:gd name="T48" fmla="*/ 0 w 57"/>
                <a:gd name="T49" fmla="*/ 90 h 95"/>
                <a:gd name="T50" fmla="*/ 1 w 57"/>
                <a:gd name="T51" fmla="*/ 79 h 95"/>
                <a:gd name="T52" fmla="*/ 12 w 57"/>
                <a:gd name="T53" fmla="*/ 83 h 95"/>
                <a:gd name="T54" fmla="*/ 25 w 57"/>
                <a:gd name="T55" fmla="*/ 85 h 95"/>
                <a:gd name="T56" fmla="*/ 33 w 57"/>
                <a:gd name="T57" fmla="*/ 83 h 95"/>
                <a:gd name="T58" fmla="*/ 39 w 57"/>
                <a:gd name="T59" fmla="*/ 80 h 95"/>
                <a:gd name="T60" fmla="*/ 44 w 57"/>
                <a:gd name="T61" fmla="*/ 76 h 95"/>
                <a:gd name="T62" fmla="*/ 45 w 57"/>
                <a:gd name="T63" fmla="*/ 69 h 95"/>
                <a:gd name="T64" fmla="*/ 44 w 57"/>
                <a:gd name="T65" fmla="*/ 61 h 95"/>
                <a:gd name="T66" fmla="*/ 38 w 57"/>
                <a:gd name="T67" fmla="*/ 57 h 95"/>
                <a:gd name="T68" fmla="*/ 31 w 57"/>
                <a:gd name="T69" fmla="*/ 52 h 95"/>
                <a:gd name="T70" fmla="*/ 24 w 57"/>
                <a:gd name="T71" fmla="*/ 48 h 95"/>
                <a:gd name="T72" fmla="*/ 16 w 57"/>
                <a:gd name="T73" fmla="*/ 44 h 95"/>
                <a:gd name="T74" fmla="*/ 8 w 57"/>
                <a:gd name="T75" fmla="*/ 39 h 95"/>
                <a:gd name="T76" fmla="*/ 4 w 57"/>
                <a:gd name="T77" fmla="*/ 33 h 95"/>
                <a:gd name="T78" fmla="*/ 1 w 57"/>
                <a:gd name="T79" fmla="*/ 24 h 95"/>
                <a:gd name="T80" fmla="*/ 4 w 57"/>
                <a:gd name="T81" fmla="*/ 15 h 95"/>
                <a:gd name="T82" fmla="*/ 8 w 57"/>
                <a:gd name="T83" fmla="*/ 7 h 95"/>
                <a:gd name="T84" fmla="*/ 15 w 57"/>
                <a:gd name="T85" fmla="*/ 3 h 95"/>
                <a:gd name="T86" fmla="*/ 23 w 57"/>
                <a:gd name="T87" fmla="*/ 1 h 95"/>
                <a:gd name="T88" fmla="*/ 31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1" y="0"/>
                  </a:moveTo>
                  <a:lnTo>
                    <a:pt x="42" y="1"/>
                  </a:lnTo>
                  <a:lnTo>
                    <a:pt x="54" y="4"/>
                  </a:lnTo>
                  <a:lnTo>
                    <a:pt x="53" y="13"/>
                  </a:lnTo>
                  <a:lnTo>
                    <a:pt x="43" y="10"/>
                  </a:lnTo>
                  <a:lnTo>
                    <a:pt x="33" y="9"/>
                  </a:lnTo>
                  <a:lnTo>
                    <a:pt x="25" y="10"/>
                  </a:lnTo>
                  <a:lnTo>
                    <a:pt x="18" y="12"/>
                  </a:lnTo>
                  <a:lnTo>
                    <a:pt x="15" y="18"/>
                  </a:lnTo>
                  <a:lnTo>
                    <a:pt x="12" y="24"/>
                  </a:lnTo>
                  <a:lnTo>
                    <a:pt x="15" y="30"/>
                  </a:lnTo>
                  <a:lnTo>
                    <a:pt x="20" y="34"/>
                  </a:lnTo>
                  <a:lnTo>
                    <a:pt x="27" y="38"/>
                  </a:lnTo>
                  <a:lnTo>
                    <a:pt x="35" y="42"/>
                  </a:lnTo>
                  <a:lnTo>
                    <a:pt x="44" y="45"/>
                  </a:lnTo>
                  <a:lnTo>
                    <a:pt x="50" y="51"/>
                  </a:lnTo>
                  <a:lnTo>
                    <a:pt x="56" y="59"/>
                  </a:lnTo>
                  <a:lnTo>
                    <a:pt x="57" y="69"/>
                  </a:lnTo>
                  <a:lnTo>
                    <a:pt x="55" y="79"/>
                  </a:lnTo>
                  <a:lnTo>
                    <a:pt x="50" y="86"/>
                  </a:lnTo>
                  <a:lnTo>
                    <a:pt x="43" y="91"/>
                  </a:lnTo>
                  <a:lnTo>
                    <a:pt x="35" y="93"/>
                  </a:lnTo>
                  <a:lnTo>
                    <a:pt x="26" y="95"/>
                  </a:lnTo>
                  <a:lnTo>
                    <a:pt x="12" y="93"/>
                  </a:lnTo>
                  <a:lnTo>
                    <a:pt x="0" y="90"/>
                  </a:lnTo>
                  <a:lnTo>
                    <a:pt x="1" y="79"/>
                  </a:lnTo>
                  <a:lnTo>
                    <a:pt x="12" y="83"/>
                  </a:lnTo>
                  <a:lnTo>
                    <a:pt x="25" y="85"/>
                  </a:lnTo>
                  <a:lnTo>
                    <a:pt x="33" y="83"/>
                  </a:lnTo>
                  <a:lnTo>
                    <a:pt x="39" y="80"/>
                  </a:lnTo>
                  <a:lnTo>
                    <a:pt x="44" y="76"/>
                  </a:lnTo>
                  <a:lnTo>
                    <a:pt x="45" y="69"/>
                  </a:lnTo>
                  <a:lnTo>
                    <a:pt x="44" y="61"/>
                  </a:lnTo>
                  <a:lnTo>
                    <a:pt x="38" y="57"/>
                  </a:lnTo>
                  <a:lnTo>
                    <a:pt x="31" y="52"/>
                  </a:lnTo>
                  <a:lnTo>
                    <a:pt x="24" y="48"/>
                  </a:lnTo>
                  <a:lnTo>
                    <a:pt x="16" y="44"/>
                  </a:lnTo>
                  <a:lnTo>
                    <a:pt x="8" y="39"/>
                  </a:lnTo>
                  <a:lnTo>
                    <a:pt x="4" y="33"/>
                  </a:lnTo>
                  <a:lnTo>
                    <a:pt x="1" y="24"/>
                  </a:lnTo>
                  <a:lnTo>
                    <a:pt x="4" y="15"/>
                  </a:lnTo>
                  <a:lnTo>
                    <a:pt x="8" y="7"/>
                  </a:lnTo>
                  <a:lnTo>
                    <a:pt x="15" y="3"/>
                  </a:lnTo>
                  <a:lnTo>
                    <a:pt x="23" y="1"/>
                  </a:lnTo>
                  <a:lnTo>
                    <a:pt x="3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3" name="Freeform 28"/>
            <p:cNvSpPr>
              <a:spLocks/>
            </p:cNvSpPr>
            <p:nvPr userDrawn="1"/>
          </p:nvSpPr>
          <p:spPr bwMode="auto">
            <a:xfrm>
              <a:off x="1547" y="269"/>
              <a:ext cx="19" cy="32"/>
            </a:xfrm>
            <a:custGeom>
              <a:avLst/>
              <a:gdLst>
                <a:gd name="T0" fmla="*/ 31 w 57"/>
                <a:gd name="T1" fmla="*/ 0 h 95"/>
                <a:gd name="T2" fmla="*/ 41 w 57"/>
                <a:gd name="T3" fmla="*/ 1 h 95"/>
                <a:gd name="T4" fmla="*/ 53 w 57"/>
                <a:gd name="T5" fmla="*/ 4 h 95"/>
                <a:gd name="T6" fmla="*/ 52 w 57"/>
                <a:gd name="T7" fmla="*/ 13 h 95"/>
                <a:gd name="T8" fmla="*/ 42 w 57"/>
                <a:gd name="T9" fmla="*/ 10 h 95"/>
                <a:gd name="T10" fmla="*/ 32 w 57"/>
                <a:gd name="T11" fmla="*/ 9 h 95"/>
                <a:gd name="T12" fmla="*/ 24 w 57"/>
                <a:gd name="T13" fmla="*/ 10 h 95"/>
                <a:gd name="T14" fmla="*/ 18 w 57"/>
                <a:gd name="T15" fmla="*/ 12 h 95"/>
                <a:gd name="T16" fmla="*/ 14 w 57"/>
                <a:gd name="T17" fmla="*/ 18 h 95"/>
                <a:gd name="T18" fmla="*/ 13 w 57"/>
                <a:gd name="T19" fmla="*/ 24 h 95"/>
                <a:gd name="T20" fmla="*/ 14 w 57"/>
                <a:gd name="T21" fmla="*/ 30 h 95"/>
                <a:gd name="T22" fmla="*/ 20 w 57"/>
                <a:gd name="T23" fmla="*/ 34 h 95"/>
                <a:gd name="T24" fmla="*/ 27 w 57"/>
                <a:gd name="T25" fmla="*/ 38 h 95"/>
                <a:gd name="T26" fmla="*/ 34 w 57"/>
                <a:gd name="T27" fmla="*/ 42 h 95"/>
                <a:gd name="T28" fmla="*/ 43 w 57"/>
                <a:gd name="T29" fmla="*/ 45 h 95"/>
                <a:gd name="T30" fmla="*/ 50 w 57"/>
                <a:gd name="T31" fmla="*/ 51 h 95"/>
                <a:gd name="T32" fmla="*/ 56 w 57"/>
                <a:gd name="T33" fmla="*/ 59 h 95"/>
                <a:gd name="T34" fmla="*/ 57 w 57"/>
                <a:gd name="T35" fmla="*/ 69 h 95"/>
                <a:gd name="T36" fmla="*/ 56 w 57"/>
                <a:gd name="T37" fmla="*/ 79 h 95"/>
                <a:gd name="T38" fmla="*/ 50 w 57"/>
                <a:gd name="T39" fmla="*/ 86 h 95"/>
                <a:gd name="T40" fmla="*/ 42 w 57"/>
                <a:gd name="T41" fmla="*/ 91 h 95"/>
                <a:gd name="T42" fmla="*/ 34 w 57"/>
                <a:gd name="T43" fmla="*/ 93 h 95"/>
                <a:gd name="T44" fmla="*/ 26 w 57"/>
                <a:gd name="T45" fmla="*/ 95 h 95"/>
                <a:gd name="T46" fmla="*/ 13 w 57"/>
                <a:gd name="T47" fmla="*/ 93 h 95"/>
                <a:gd name="T48" fmla="*/ 0 w 57"/>
                <a:gd name="T49" fmla="*/ 90 h 95"/>
                <a:gd name="T50" fmla="*/ 1 w 57"/>
                <a:gd name="T51" fmla="*/ 79 h 95"/>
                <a:gd name="T52" fmla="*/ 12 w 57"/>
                <a:gd name="T53" fmla="*/ 83 h 95"/>
                <a:gd name="T54" fmla="*/ 24 w 57"/>
                <a:gd name="T55" fmla="*/ 85 h 95"/>
                <a:gd name="T56" fmla="*/ 32 w 57"/>
                <a:gd name="T57" fmla="*/ 83 h 95"/>
                <a:gd name="T58" fmla="*/ 39 w 57"/>
                <a:gd name="T59" fmla="*/ 80 h 95"/>
                <a:gd name="T60" fmla="*/ 43 w 57"/>
                <a:gd name="T61" fmla="*/ 76 h 95"/>
                <a:gd name="T62" fmla="*/ 45 w 57"/>
                <a:gd name="T63" fmla="*/ 69 h 95"/>
                <a:gd name="T64" fmla="*/ 43 w 57"/>
                <a:gd name="T65" fmla="*/ 61 h 95"/>
                <a:gd name="T66" fmla="*/ 38 w 57"/>
                <a:gd name="T67" fmla="*/ 57 h 95"/>
                <a:gd name="T68" fmla="*/ 31 w 57"/>
                <a:gd name="T69" fmla="*/ 52 h 95"/>
                <a:gd name="T70" fmla="*/ 23 w 57"/>
                <a:gd name="T71" fmla="*/ 48 h 95"/>
                <a:gd name="T72" fmla="*/ 16 w 57"/>
                <a:gd name="T73" fmla="*/ 44 h 95"/>
                <a:gd name="T74" fmla="*/ 9 w 57"/>
                <a:gd name="T75" fmla="*/ 39 h 95"/>
                <a:gd name="T76" fmla="*/ 3 w 57"/>
                <a:gd name="T77" fmla="*/ 33 h 95"/>
                <a:gd name="T78" fmla="*/ 2 w 57"/>
                <a:gd name="T79" fmla="*/ 24 h 95"/>
                <a:gd name="T80" fmla="*/ 3 w 57"/>
                <a:gd name="T81" fmla="*/ 15 h 95"/>
                <a:gd name="T82" fmla="*/ 8 w 57"/>
                <a:gd name="T83" fmla="*/ 7 h 95"/>
                <a:gd name="T84" fmla="*/ 14 w 57"/>
                <a:gd name="T85" fmla="*/ 3 h 95"/>
                <a:gd name="T86" fmla="*/ 22 w 57"/>
                <a:gd name="T87" fmla="*/ 1 h 95"/>
                <a:gd name="T88" fmla="*/ 31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1" y="0"/>
                  </a:moveTo>
                  <a:lnTo>
                    <a:pt x="41" y="1"/>
                  </a:lnTo>
                  <a:lnTo>
                    <a:pt x="53" y="4"/>
                  </a:lnTo>
                  <a:lnTo>
                    <a:pt x="52" y="13"/>
                  </a:lnTo>
                  <a:lnTo>
                    <a:pt x="42" y="10"/>
                  </a:lnTo>
                  <a:lnTo>
                    <a:pt x="32" y="9"/>
                  </a:lnTo>
                  <a:lnTo>
                    <a:pt x="24" y="10"/>
                  </a:lnTo>
                  <a:lnTo>
                    <a:pt x="18" y="12"/>
                  </a:lnTo>
                  <a:lnTo>
                    <a:pt x="14" y="18"/>
                  </a:lnTo>
                  <a:lnTo>
                    <a:pt x="13" y="24"/>
                  </a:lnTo>
                  <a:lnTo>
                    <a:pt x="14" y="30"/>
                  </a:lnTo>
                  <a:lnTo>
                    <a:pt x="20" y="34"/>
                  </a:lnTo>
                  <a:lnTo>
                    <a:pt x="27" y="38"/>
                  </a:lnTo>
                  <a:lnTo>
                    <a:pt x="34" y="42"/>
                  </a:lnTo>
                  <a:lnTo>
                    <a:pt x="43" y="45"/>
                  </a:lnTo>
                  <a:lnTo>
                    <a:pt x="50" y="51"/>
                  </a:lnTo>
                  <a:lnTo>
                    <a:pt x="56" y="59"/>
                  </a:lnTo>
                  <a:lnTo>
                    <a:pt x="57" y="69"/>
                  </a:lnTo>
                  <a:lnTo>
                    <a:pt x="56" y="79"/>
                  </a:lnTo>
                  <a:lnTo>
                    <a:pt x="50" y="86"/>
                  </a:lnTo>
                  <a:lnTo>
                    <a:pt x="42" y="91"/>
                  </a:lnTo>
                  <a:lnTo>
                    <a:pt x="34" y="93"/>
                  </a:lnTo>
                  <a:lnTo>
                    <a:pt x="26" y="95"/>
                  </a:lnTo>
                  <a:lnTo>
                    <a:pt x="13" y="93"/>
                  </a:lnTo>
                  <a:lnTo>
                    <a:pt x="0" y="90"/>
                  </a:lnTo>
                  <a:lnTo>
                    <a:pt x="1" y="79"/>
                  </a:lnTo>
                  <a:lnTo>
                    <a:pt x="12" y="83"/>
                  </a:lnTo>
                  <a:lnTo>
                    <a:pt x="24" y="85"/>
                  </a:lnTo>
                  <a:lnTo>
                    <a:pt x="32" y="83"/>
                  </a:lnTo>
                  <a:lnTo>
                    <a:pt x="39" y="80"/>
                  </a:lnTo>
                  <a:lnTo>
                    <a:pt x="43" y="76"/>
                  </a:lnTo>
                  <a:lnTo>
                    <a:pt x="45" y="69"/>
                  </a:lnTo>
                  <a:lnTo>
                    <a:pt x="43" y="61"/>
                  </a:lnTo>
                  <a:lnTo>
                    <a:pt x="38" y="57"/>
                  </a:lnTo>
                  <a:lnTo>
                    <a:pt x="31" y="52"/>
                  </a:lnTo>
                  <a:lnTo>
                    <a:pt x="23" y="48"/>
                  </a:lnTo>
                  <a:lnTo>
                    <a:pt x="16" y="44"/>
                  </a:lnTo>
                  <a:lnTo>
                    <a:pt x="9" y="39"/>
                  </a:lnTo>
                  <a:lnTo>
                    <a:pt x="3" y="33"/>
                  </a:lnTo>
                  <a:lnTo>
                    <a:pt x="2" y="24"/>
                  </a:lnTo>
                  <a:lnTo>
                    <a:pt x="3" y="15"/>
                  </a:lnTo>
                  <a:lnTo>
                    <a:pt x="8" y="7"/>
                  </a:lnTo>
                  <a:lnTo>
                    <a:pt x="14" y="3"/>
                  </a:lnTo>
                  <a:lnTo>
                    <a:pt x="22" y="1"/>
                  </a:lnTo>
                  <a:lnTo>
                    <a:pt x="3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4" name="Freeform 29"/>
            <p:cNvSpPr>
              <a:spLocks noEditPoints="1"/>
            </p:cNvSpPr>
            <p:nvPr userDrawn="1"/>
          </p:nvSpPr>
          <p:spPr bwMode="auto">
            <a:xfrm>
              <a:off x="1575" y="269"/>
              <a:ext cx="25" cy="32"/>
            </a:xfrm>
            <a:custGeom>
              <a:avLst/>
              <a:gdLst>
                <a:gd name="T0" fmla="*/ 38 w 74"/>
                <a:gd name="T1" fmla="*/ 9 h 95"/>
                <a:gd name="T2" fmla="*/ 27 w 74"/>
                <a:gd name="T3" fmla="*/ 12 h 95"/>
                <a:gd name="T4" fmla="*/ 19 w 74"/>
                <a:gd name="T5" fmla="*/ 20 h 95"/>
                <a:gd name="T6" fmla="*/ 13 w 74"/>
                <a:gd name="T7" fmla="*/ 30 h 95"/>
                <a:gd name="T8" fmla="*/ 12 w 74"/>
                <a:gd name="T9" fmla="*/ 41 h 95"/>
                <a:gd name="T10" fmla="*/ 61 w 74"/>
                <a:gd name="T11" fmla="*/ 41 h 95"/>
                <a:gd name="T12" fmla="*/ 60 w 74"/>
                <a:gd name="T13" fmla="*/ 31 h 95"/>
                <a:gd name="T14" fmla="*/ 58 w 74"/>
                <a:gd name="T15" fmla="*/ 23 h 95"/>
                <a:gd name="T16" fmla="*/ 53 w 74"/>
                <a:gd name="T17" fmla="*/ 15 h 95"/>
                <a:gd name="T18" fmla="*/ 47 w 74"/>
                <a:gd name="T19" fmla="*/ 11 h 95"/>
                <a:gd name="T20" fmla="*/ 38 w 74"/>
                <a:gd name="T21" fmla="*/ 9 h 95"/>
                <a:gd name="T22" fmla="*/ 38 w 74"/>
                <a:gd name="T23" fmla="*/ 0 h 95"/>
                <a:gd name="T24" fmla="*/ 51 w 74"/>
                <a:gd name="T25" fmla="*/ 2 h 95"/>
                <a:gd name="T26" fmla="*/ 61 w 74"/>
                <a:gd name="T27" fmla="*/ 9 h 95"/>
                <a:gd name="T28" fmla="*/ 68 w 74"/>
                <a:gd name="T29" fmla="*/ 19 h 95"/>
                <a:gd name="T30" fmla="*/ 72 w 74"/>
                <a:gd name="T31" fmla="*/ 31 h 95"/>
                <a:gd name="T32" fmla="*/ 74 w 74"/>
                <a:gd name="T33" fmla="*/ 44 h 95"/>
                <a:gd name="T34" fmla="*/ 74 w 74"/>
                <a:gd name="T35" fmla="*/ 50 h 95"/>
                <a:gd name="T36" fmla="*/ 12 w 74"/>
                <a:gd name="T37" fmla="*/ 50 h 95"/>
                <a:gd name="T38" fmla="*/ 13 w 74"/>
                <a:gd name="T39" fmla="*/ 61 h 95"/>
                <a:gd name="T40" fmla="*/ 17 w 74"/>
                <a:gd name="T41" fmla="*/ 70 h 95"/>
                <a:gd name="T42" fmla="*/ 22 w 74"/>
                <a:gd name="T43" fmla="*/ 78 h 95"/>
                <a:gd name="T44" fmla="*/ 31 w 74"/>
                <a:gd name="T45" fmla="*/ 83 h 95"/>
                <a:gd name="T46" fmla="*/ 41 w 74"/>
                <a:gd name="T47" fmla="*/ 85 h 95"/>
                <a:gd name="T48" fmla="*/ 50 w 74"/>
                <a:gd name="T49" fmla="*/ 83 h 95"/>
                <a:gd name="T50" fmla="*/ 60 w 74"/>
                <a:gd name="T51" fmla="*/ 81 h 95"/>
                <a:gd name="T52" fmla="*/ 67 w 74"/>
                <a:gd name="T53" fmla="*/ 78 h 95"/>
                <a:gd name="T54" fmla="*/ 67 w 74"/>
                <a:gd name="T55" fmla="*/ 89 h 95"/>
                <a:gd name="T56" fmla="*/ 53 w 74"/>
                <a:gd name="T57" fmla="*/ 93 h 95"/>
                <a:gd name="T58" fmla="*/ 40 w 74"/>
                <a:gd name="T59" fmla="*/ 95 h 95"/>
                <a:gd name="T60" fmla="*/ 27 w 74"/>
                <a:gd name="T61" fmla="*/ 92 h 95"/>
                <a:gd name="T62" fmla="*/ 17 w 74"/>
                <a:gd name="T63" fmla="*/ 88 h 95"/>
                <a:gd name="T64" fmla="*/ 9 w 74"/>
                <a:gd name="T65" fmla="*/ 81 h 95"/>
                <a:gd name="T66" fmla="*/ 3 w 74"/>
                <a:gd name="T67" fmla="*/ 71 h 95"/>
                <a:gd name="T68" fmla="*/ 1 w 74"/>
                <a:gd name="T69" fmla="*/ 60 h 95"/>
                <a:gd name="T70" fmla="*/ 0 w 74"/>
                <a:gd name="T71" fmla="*/ 47 h 95"/>
                <a:gd name="T72" fmla="*/ 1 w 74"/>
                <a:gd name="T73" fmla="*/ 31 h 95"/>
                <a:gd name="T74" fmla="*/ 6 w 74"/>
                <a:gd name="T75" fmla="*/ 19 h 95"/>
                <a:gd name="T76" fmla="*/ 14 w 74"/>
                <a:gd name="T77" fmla="*/ 9 h 95"/>
                <a:gd name="T78" fmla="*/ 24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8" y="9"/>
                  </a:moveTo>
                  <a:lnTo>
                    <a:pt x="27" y="12"/>
                  </a:lnTo>
                  <a:lnTo>
                    <a:pt x="19" y="20"/>
                  </a:lnTo>
                  <a:lnTo>
                    <a:pt x="13" y="30"/>
                  </a:lnTo>
                  <a:lnTo>
                    <a:pt x="12" y="41"/>
                  </a:lnTo>
                  <a:lnTo>
                    <a:pt x="61" y="41"/>
                  </a:lnTo>
                  <a:lnTo>
                    <a:pt x="60" y="31"/>
                  </a:lnTo>
                  <a:lnTo>
                    <a:pt x="58" y="23"/>
                  </a:lnTo>
                  <a:lnTo>
                    <a:pt x="53" y="15"/>
                  </a:lnTo>
                  <a:lnTo>
                    <a:pt x="47" y="11"/>
                  </a:lnTo>
                  <a:lnTo>
                    <a:pt x="38" y="9"/>
                  </a:lnTo>
                  <a:close/>
                  <a:moveTo>
                    <a:pt x="38" y="0"/>
                  </a:moveTo>
                  <a:lnTo>
                    <a:pt x="51" y="2"/>
                  </a:lnTo>
                  <a:lnTo>
                    <a:pt x="61" y="9"/>
                  </a:lnTo>
                  <a:lnTo>
                    <a:pt x="68" y="19"/>
                  </a:lnTo>
                  <a:lnTo>
                    <a:pt x="72" y="31"/>
                  </a:lnTo>
                  <a:lnTo>
                    <a:pt x="74" y="44"/>
                  </a:lnTo>
                  <a:lnTo>
                    <a:pt x="74" y="50"/>
                  </a:lnTo>
                  <a:lnTo>
                    <a:pt x="12" y="50"/>
                  </a:lnTo>
                  <a:lnTo>
                    <a:pt x="13" y="61"/>
                  </a:lnTo>
                  <a:lnTo>
                    <a:pt x="17" y="70"/>
                  </a:lnTo>
                  <a:lnTo>
                    <a:pt x="22" y="78"/>
                  </a:lnTo>
                  <a:lnTo>
                    <a:pt x="31" y="83"/>
                  </a:lnTo>
                  <a:lnTo>
                    <a:pt x="41" y="85"/>
                  </a:lnTo>
                  <a:lnTo>
                    <a:pt x="50" y="83"/>
                  </a:lnTo>
                  <a:lnTo>
                    <a:pt x="60" y="81"/>
                  </a:lnTo>
                  <a:lnTo>
                    <a:pt x="67" y="78"/>
                  </a:lnTo>
                  <a:lnTo>
                    <a:pt x="67" y="89"/>
                  </a:lnTo>
                  <a:lnTo>
                    <a:pt x="53" y="93"/>
                  </a:lnTo>
                  <a:lnTo>
                    <a:pt x="40" y="95"/>
                  </a:lnTo>
                  <a:lnTo>
                    <a:pt x="27" y="92"/>
                  </a:lnTo>
                  <a:lnTo>
                    <a:pt x="17" y="88"/>
                  </a:lnTo>
                  <a:lnTo>
                    <a:pt x="9" y="81"/>
                  </a:lnTo>
                  <a:lnTo>
                    <a:pt x="3" y="71"/>
                  </a:lnTo>
                  <a:lnTo>
                    <a:pt x="1" y="60"/>
                  </a:lnTo>
                  <a:lnTo>
                    <a:pt x="0" y="47"/>
                  </a:lnTo>
                  <a:lnTo>
                    <a:pt x="1" y="31"/>
                  </a:lnTo>
                  <a:lnTo>
                    <a:pt x="6" y="19"/>
                  </a:lnTo>
                  <a:lnTo>
                    <a:pt x="14" y="9"/>
                  </a:lnTo>
                  <a:lnTo>
                    <a:pt x="24"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5" name="Freeform 30"/>
            <p:cNvSpPr>
              <a:spLocks/>
            </p:cNvSpPr>
            <p:nvPr userDrawn="1"/>
          </p:nvSpPr>
          <p:spPr bwMode="auto">
            <a:xfrm>
              <a:off x="1611" y="269"/>
              <a:ext cx="24" cy="31"/>
            </a:xfrm>
            <a:custGeom>
              <a:avLst/>
              <a:gdLst>
                <a:gd name="T0" fmla="*/ 40 w 72"/>
                <a:gd name="T1" fmla="*/ 0 h 92"/>
                <a:gd name="T2" fmla="*/ 53 w 72"/>
                <a:gd name="T3" fmla="*/ 1 h 92"/>
                <a:gd name="T4" fmla="*/ 60 w 72"/>
                <a:gd name="T5" fmla="*/ 6 h 92"/>
                <a:gd name="T6" fmla="*/ 67 w 72"/>
                <a:gd name="T7" fmla="*/ 13 h 92"/>
                <a:gd name="T8" fmla="*/ 71 w 72"/>
                <a:gd name="T9" fmla="*/ 23 h 92"/>
                <a:gd name="T10" fmla="*/ 72 w 72"/>
                <a:gd name="T11" fmla="*/ 34 h 92"/>
                <a:gd name="T12" fmla="*/ 72 w 72"/>
                <a:gd name="T13" fmla="*/ 92 h 92"/>
                <a:gd name="T14" fmla="*/ 60 w 72"/>
                <a:gd name="T15" fmla="*/ 92 h 92"/>
                <a:gd name="T16" fmla="*/ 60 w 72"/>
                <a:gd name="T17" fmla="*/ 38 h 92"/>
                <a:gd name="T18" fmla="*/ 59 w 72"/>
                <a:gd name="T19" fmla="*/ 25 h 92"/>
                <a:gd name="T20" fmla="*/ 55 w 72"/>
                <a:gd name="T21" fmla="*/ 16 h 92"/>
                <a:gd name="T22" fmla="*/ 48 w 72"/>
                <a:gd name="T23" fmla="*/ 11 h 92"/>
                <a:gd name="T24" fmla="*/ 38 w 72"/>
                <a:gd name="T25" fmla="*/ 9 h 92"/>
                <a:gd name="T26" fmla="*/ 28 w 72"/>
                <a:gd name="T27" fmla="*/ 11 h 92"/>
                <a:gd name="T28" fmla="*/ 20 w 72"/>
                <a:gd name="T29" fmla="*/ 16 h 92"/>
                <a:gd name="T30" fmla="*/ 16 w 72"/>
                <a:gd name="T31" fmla="*/ 24 h 92"/>
                <a:gd name="T32" fmla="*/ 12 w 72"/>
                <a:gd name="T33" fmla="*/ 33 h 92"/>
                <a:gd name="T34" fmla="*/ 11 w 72"/>
                <a:gd name="T35" fmla="*/ 42 h 92"/>
                <a:gd name="T36" fmla="*/ 11 w 72"/>
                <a:gd name="T37" fmla="*/ 92 h 92"/>
                <a:gd name="T38" fmla="*/ 0 w 72"/>
                <a:gd name="T39" fmla="*/ 92 h 92"/>
                <a:gd name="T40" fmla="*/ 0 w 72"/>
                <a:gd name="T41" fmla="*/ 23 h 92"/>
                <a:gd name="T42" fmla="*/ 0 w 72"/>
                <a:gd name="T43" fmla="*/ 2 h 92"/>
                <a:gd name="T44" fmla="*/ 10 w 72"/>
                <a:gd name="T45" fmla="*/ 2 h 92"/>
                <a:gd name="T46" fmla="*/ 10 w 72"/>
                <a:gd name="T47" fmla="*/ 18 h 92"/>
                <a:gd name="T48" fmla="*/ 11 w 72"/>
                <a:gd name="T49" fmla="*/ 18 h 92"/>
                <a:gd name="T50" fmla="*/ 15 w 72"/>
                <a:gd name="T51" fmla="*/ 12 h 92"/>
                <a:gd name="T52" fmla="*/ 20 w 72"/>
                <a:gd name="T53" fmla="*/ 5 h 92"/>
                <a:gd name="T54" fmla="*/ 28 w 72"/>
                <a:gd name="T55" fmla="*/ 1 h 92"/>
                <a:gd name="T56" fmla="*/ 40 w 72"/>
                <a:gd name="T5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2" h="92">
                  <a:moveTo>
                    <a:pt x="40" y="0"/>
                  </a:moveTo>
                  <a:lnTo>
                    <a:pt x="53" y="1"/>
                  </a:lnTo>
                  <a:lnTo>
                    <a:pt x="60" y="6"/>
                  </a:lnTo>
                  <a:lnTo>
                    <a:pt x="67" y="13"/>
                  </a:lnTo>
                  <a:lnTo>
                    <a:pt x="71" y="23"/>
                  </a:lnTo>
                  <a:lnTo>
                    <a:pt x="72" y="34"/>
                  </a:lnTo>
                  <a:lnTo>
                    <a:pt x="72" y="92"/>
                  </a:lnTo>
                  <a:lnTo>
                    <a:pt x="60" y="92"/>
                  </a:lnTo>
                  <a:lnTo>
                    <a:pt x="60" y="38"/>
                  </a:lnTo>
                  <a:lnTo>
                    <a:pt x="59" y="25"/>
                  </a:lnTo>
                  <a:lnTo>
                    <a:pt x="55" y="16"/>
                  </a:lnTo>
                  <a:lnTo>
                    <a:pt x="48" y="11"/>
                  </a:lnTo>
                  <a:lnTo>
                    <a:pt x="38" y="9"/>
                  </a:lnTo>
                  <a:lnTo>
                    <a:pt x="28" y="11"/>
                  </a:lnTo>
                  <a:lnTo>
                    <a:pt x="20" y="16"/>
                  </a:lnTo>
                  <a:lnTo>
                    <a:pt x="16" y="24"/>
                  </a:lnTo>
                  <a:lnTo>
                    <a:pt x="12" y="33"/>
                  </a:lnTo>
                  <a:lnTo>
                    <a:pt x="11" y="42"/>
                  </a:lnTo>
                  <a:lnTo>
                    <a:pt x="11" y="92"/>
                  </a:lnTo>
                  <a:lnTo>
                    <a:pt x="0" y="92"/>
                  </a:lnTo>
                  <a:lnTo>
                    <a:pt x="0" y="23"/>
                  </a:lnTo>
                  <a:lnTo>
                    <a:pt x="0" y="2"/>
                  </a:lnTo>
                  <a:lnTo>
                    <a:pt x="10" y="2"/>
                  </a:lnTo>
                  <a:lnTo>
                    <a:pt x="10" y="18"/>
                  </a:lnTo>
                  <a:lnTo>
                    <a:pt x="11" y="18"/>
                  </a:lnTo>
                  <a:lnTo>
                    <a:pt x="15" y="12"/>
                  </a:lnTo>
                  <a:lnTo>
                    <a:pt x="20" y="5"/>
                  </a:lnTo>
                  <a:lnTo>
                    <a:pt x="28" y="1"/>
                  </a:lnTo>
                  <a:lnTo>
                    <a:pt x="4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6" name="Freeform 31"/>
            <p:cNvSpPr>
              <a:spLocks/>
            </p:cNvSpPr>
            <p:nvPr userDrawn="1"/>
          </p:nvSpPr>
          <p:spPr bwMode="auto">
            <a:xfrm>
              <a:off x="1646" y="269"/>
              <a:ext cx="19" cy="32"/>
            </a:xfrm>
            <a:custGeom>
              <a:avLst/>
              <a:gdLst>
                <a:gd name="T0" fmla="*/ 30 w 57"/>
                <a:gd name="T1" fmla="*/ 0 h 95"/>
                <a:gd name="T2" fmla="*/ 40 w 57"/>
                <a:gd name="T3" fmla="*/ 1 h 95"/>
                <a:gd name="T4" fmla="*/ 53 w 57"/>
                <a:gd name="T5" fmla="*/ 4 h 95"/>
                <a:gd name="T6" fmla="*/ 52 w 57"/>
                <a:gd name="T7" fmla="*/ 13 h 95"/>
                <a:gd name="T8" fmla="*/ 43 w 57"/>
                <a:gd name="T9" fmla="*/ 10 h 95"/>
                <a:gd name="T10" fmla="*/ 31 w 57"/>
                <a:gd name="T11" fmla="*/ 9 h 95"/>
                <a:gd name="T12" fmla="*/ 24 w 57"/>
                <a:gd name="T13" fmla="*/ 10 h 95"/>
                <a:gd name="T14" fmla="*/ 18 w 57"/>
                <a:gd name="T15" fmla="*/ 12 h 95"/>
                <a:gd name="T16" fmla="*/ 14 w 57"/>
                <a:gd name="T17" fmla="*/ 18 h 95"/>
                <a:gd name="T18" fmla="*/ 12 w 57"/>
                <a:gd name="T19" fmla="*/ 24 h 95"/>
                <a:gd name="T20" fmla="*/ 15 w 57"/>
                <a:gd name="T21" fmla="*/ 30 h 95"/>
                <a:gd name="T22" fmla="*/ 19 w 57"/>
                <a:gd name="T23" fmla="*/ 34 h 95"/>
                <a:gd name="T24" fmla="*/ 27 w 57"/>
                <a:gd name="T25" fmla="*/ 38 h 95"/>
                <a:gd name="T26" fmla="*/ 35 w 57"/>
                <a:gd name="T27" fmla="*/ 42 h 95"/>
                <a:gd name="T28" fmla="*/ 43 w 57"/>
                <a:gd name="T29" fmla="*/ 45 h 95"/>
                <a:gd name="T30" fmla="*/ 50 w 57"/>
                <a:gd name="T31" fmla="*/ 51 h 95"/>
                <a:gd name="T32" fmla="*/ 55 w 57"/>
                <a:gd name="T33" fmla="*/ 59 h 95"/>
                <a:gd name="T34" fmla="*/ 57 w 57"/>
                <a:gd name="T35" fmla="*/ 69 h 95"/>
                <a:gd name="T36" fmla="*/ 55 w 57"/>
                <a:gd name="T37" fmla="*/ 79 h 95"/>
                <a:gd name="T38" fmla="*/ 49 w 57"/>
                <a:gd name="T39" fmla="*/ 86 h 95"/>
                <a:gd name="T40" fmla="*/ 43 w 57"/>
                <a:gd name="T41" fmla="*/ 91 h 95"/>
                <a:gd name="T42" fmla="*/ 34 w 57"/>
                <a:gd name="T43" fmla="*/ 93 h 95"/>
                <a:gd name="T44" fmla="*/ 26 w 57"/>
                <a:gd name="T45" fmla="*/ 95 h 95"/>
                <a:gd name="T46" fmla="*/ 12 w 57"/>
                <a:gd name="T47" fmla="*/ 93 h 95"/>
                <a:gd name="T48" fmla="*/ 0 w 57"/>
                <a:gd name="T49" fmla="*/ 90 h 95"/>
                <a:gd name="T50" fmla="*/ 1 w 57"/>
                <a:gd name="T51" fmla="*/ 79 h 95"/>
                <a:gd name="T52" fmla="*/ 12 w 57"/>
                <a:gd name="T53" fmla="*/ 83 h 95"/>
                <a:gd name="T54" fmla="*/ 25 w 57"/>
                <a:gd name="T55" fmla="*/ 85 h 95"/>
                <a:gd name="T56" fmla="*/ 33 w 57"/>
                <a:gd name="T57" fmla="*/ 83 h 95"/>
                <a:gd name="T58" fmla="*/ 39 w 57"/>
                <a:gd name="T59" fmla="*/ 80 h 95"/>
                <a:gd name="T60" fmla="*/ 43 w 57"/>
                <a:gd name="T61" fmla="*/ 76 h 95"/>
                <a:gd name="T62" fmla="*/ 45 w 57"/>
                <a:gd name="T63" fmla="*/ 69 h 95"/>
                <a:gd name="T64" fmla="*/ 43 w 57"/>
                <a:gd name="T65" fmla="*/ 61 h 95"/>
                <a:gd name="T66" fmla="*/ 38 w 57"/>
                <a:gd name="T67" fmla="*/ 57 h 95"/>
                <a:gd name="T68" fmla="*/ 31 w 57"/>
                <a:gd name="T69" fmla="*/ 52 h 95"/>
                <a:gd name="T70" fmla="*/ 23 w 57"/>
                <a:gd name="T71" fmla="*/ 48 h 95"/>
                <a:gd name="T72" fmla="*/ 15 w 57"/>
                <a:gd name="T73" fmla="*/ 44 h 95"/>
                <a:gd name="T74" fmla="*/ 8 w 57"/>
                <a:gd name="T75" fmla="*/ 39 h 95"/>
                <a:gd name="T76" fmla="*/ 4 w 57"/>
                <a:gd name="T77" fmla="*/ 33 h 95"/>
                <a:gd name="T78" fmla="*/ 1 w 57"/>
                <a:gd name="T79" fmla="*/ 24 h 95"/>
                <a:gd name="T80" fmla="*/ 2 w 57"/>
                <a:gd name="T81" fmla="*/ 15 h 95"/>
                <a:gd name="T82" fmla="*/ 7 w 57"/>
                <a:gd name="T83" fmla="*/ 7 h 95"/>
                <a:gd name="T84" fmla="*/ 14 w 57"/>
                <a:gd name="T85" fmla="*/ 3 h 95"/>
                <a:gd name="T86" fmla="*/ 23 w 57"/>
                <a:gd name="T87" fmla="*/ 1 h 95"/>
                <a:gd name="T88" fmla="*/ 30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0" y="0"/>
                  </a:moveTo>
                  <a:lnTo>
                    <a:pt x="40" y="1"/>
                  </a:lnTo>
                  <a:lnTo>
                    <a:pt x="53" y="4"/>
                  </a:lnTo>
                  <a:lnTo>
                    <a:pt x="52" y="13"/>
                  </a:lnTo>
                  <a:lnTo>
                    <a:pt x="43" y="10"/>
                  </a:lnTo>
                  <a:lnTo>
                    <a:pt x="31" y="9"/>
                  </a:lnTo>
                  <a:lnTo>
                    <a:pt x="24" y="10"/>
                  </a:lnTo>
                  <a:lnTo>
                    <a:pt x="18" y="12"/>
                  </a:lnTo>
                  <a:lnTo>
                    <a:pt x="14" y="18"/>
                  </a:lnTo>
                  <a:lnTo>
                    <a:pt x="12" y="24"/>
                  </a:lnTo>
                  <a:lnTo>
                    <a:pt x="15" y="30"/>
                  </a:lnTo>
                  <a:lnTo>
                    <a:pt x="19" y="34"/>
                  </a:lnTo>
                  <a:lnTo>
                    <a:pt x="27" y="38"/>
                  </a:lnTo>
                  <a:lnTo>
                    <a:pt x="35" y="42"/>
                  </a:lnTo>
                  <a:lnTo>
                    <a:pt x="43" y="45"/>
                  </a:lnTo>
                  <a:lnTo>
                    <a:pt x="50" y="51"/>
                  </a:lnTo>
                  <a:lnTo>
                    <a:pt x="55" y="59"/>
                  </a:lnTo>
                  <a:lnTo>
                    <a:pt x="57" y="69"/>
                  </a:lnTo>
                  <a:lnTo>
                    <a:pt x="55" y="79"/>
                  </a:lnTo>
                  <a:lnTo>
                    <a:pt x="49" y="86"/>
                  </a:lnTo>
                  <a:lnTo>
                    <a:pt x="43" y="91"/>
                  </a:lnTo>
                  <a:lnTo>
                    <a:pt x="34" y="93"/>
                  </a:lnTo>
                  <a:lnTo>
                    <a:pt x="26" y="95"/>
                  </a:lnTo>
                  <a:lnTo>
                    <a:pt x="12" y="93"/>
                  </a:lnTo>
                  <a:lnTo>
                    <a:pt x="0" y="90"/>
                  </a:lnTo>
                  <a:lnTo>
                    <a:pt x="1" y="79"/>
                  </a:lnTo>
                  <a:lnTo>
                    <a:pt x="12" y="83"/>
                  </a:lnTo>
                  <a:lnTo>
                    <a:pt x="25" y="85"/>
                  </a:lnTo>
                  <a:lnTo>
                    <a:pt x="33" y="83"/>
                  </a:lnTo>
                  <a:lnTo>
                    <a:pt x="39" y="80"/>
                  </a:lnTo>
                  <a:lnTo>
                    <a:pt x="43" y="76"/>
                  </a:lnTo>
                  <a:lnTo>
                    <a:pt x="45" y="69"/>
                  </a:lnTo>
                  <a:lnTo>
                    <a:pt x="43" y="61"/>
                  </a:lnTo>
                  <a:lnTo>
                    <a:pt x="38" y="57"/>
                  </a:lnTo>
                  <a:lnTo>
                    <a:pt x="31" y="52"/>
                  </a:lnTo>
                  <a:lnTo>
                    <a:pt x="23" y="48"/>
                  </a:lnTo>
                  <a:lnTo>
                    <a:pt x="15" y="44"/>
                  </a:lnTo>
                  <a:lnTo>
                    <a:pt x="8" y="39"/>
                  </a:lnTo>
                  <a:lnTo>
                    <a:pt x="4" y="33"/>
                  </a:lnTo>
                  <a:lnTo>
                    <a:pt x="1" y="24"/>
                  </a:lnTo>
                  <a:lnTo>
                    <a:pt x="2" y="15"/>
                  </a:lnTo>
                  <a:lnTo>
                    <a:pt x="7" y="7"/>
                  </a:lnTo>
                  <a:lnTo>
                    <a:pt x="14" y="3"/>
                  </a:lnTo>
                  <a:lnTo>
                    <a:pt x="23" y="1"/>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7" name="Freeform 32"/>
            <p:cNvSpPr>
              <a:spLocks/>
            </p:cNvSpPr>
            <p:nvPr userDrawn="1"/>
          </p:nvSpPr>
          <p:spPr bwMode="auto">
            <a:xfrm>
              <a:off x="1674" y="269"/>
              <a:ext cx="22" cy="32"/>
            </a:xfrm>
            <a:custGeom>
              <a:avLst/>
              <a:gdLst>
                <a:gd name="T0" fmla="*/ 45 w 67"/>
                <a:gd name="T1" fmla="*/ 0 h 95"/>
                <a:gd name="T2" fmla="*/ 55 w 67"/>
                <a:gd name="T3" fmla="*/ 1 h 95"/>
                <a:gd name="T4" fmla="*/ 61 w 67"/>
                <a:gd name="T5" fmla="*/ 2 h 95"/>
                <a:gd name="T6" fmla="*/ 67 w 67"/>
                <a:gd name="T7" fmla="*/ 3 h 95"/>
                <a:gd name="T8" fmla="*/ 66 w 67"/>
                <a:gd name="T9" fmla="*/ 14 h 95"/>
                <a:gd name="T10" fmla="*/ 56 w 67"/>
                <a:gd name="T11" fmla="*/ 11 h 95"/>
                <a:gd name="T12" fmla="*/ 47 w 67"/>
                <a:gd name="T13" fmla="*/ 9 h 95"/>
                <a:gd name="T14" fmla="*/ 35 w 67"/>
                <a:gd name="T15" fmla="*/ 11 h 95"/>
                <a:gd name="T16" fmla="*/ 25 w 67"/>
                <a:gd name="T17" fmla="*/ 16 h 95"/>
                <a:gd name="T18" fmla="*/ 18 w 67"/>
                <a:gd name="T19" fmla="*/ 24 h 95"/>
                <a:gd name="T20" fmla="*/ 13 w 67"/>
                <a:gd name="T21" fmla="*/ 34 h 95"/>
                <a:gd name="T22" fmla="*/ 12 w 67"/>
                <a:gd name="T23" fmla="*/ 47 h 95"/>
                <a:gd name="T24" fmla="*/ 13 w 67"/>
                <a:gd name="T25" fmla="*/ 59 h 95"/>
                <a:gd name="T26" fmla="*/ 18 w 67"/>
                <a:gd name="T27" fmla="*/ 69 h 95"/>
                <a:gd name="T28" fmla="*/ 25 w 67"/>
                <a:gd name="T29" fmla="*/ 77 h 95"/>
                <a:gd name="T30" fmla="*/ 33 w 67"/>
                <a:gd name="T31" fmla="*/ 82 h 95"/>
                <a:gd name="T32" fmla="*/ 45 w 67"/>
                <a:gd name="T33" fmla="*/ 85 h 95"/>
                <a:gd name="T34" fmla="*/ 56 w 67"/>
                <a:gd name="T35" fmla="*/ 83 h 95"/>
                <a:gd name="T36" fmla="*/ 66 w 67"/>
                <a:gd name="T37" fmla="*/ 80 h 95"/>
                <a:gd name="T38" fmla="*/ 67 w 67"/>
                <a:gd name="T39" fmla="*/ 91 h 95"/>
                <a:gd name="T40" fmla="*/ 56 w 67"/>
                <a:gd name="T41" fmla="*/ 93 h 95"/>
                <a:gd name="T42" fmla="*/ 44 w 67"/>
                <a:gd name="T43" fmla="*/ 95 h 95"/>
                <a:gd name="T44" fmla="*/ 28 w 67"/>
                <a:gd name="T45" fmla="*/ 91 h 95"/>
                <a:gd name="T46" fmla="*/ 16 w 67"/>
                <a:gd name="T47" fmla="*/ 85 h 95"/>
                <a:gd name="T48" fmla="*/ 7 w 67"/>
                <a:gd name="T49" fmla="*/ 74 h 95"/>
                <a:gd name="T50" fmla="*/ 2 w 67"/>
                <a:gd name="T51" fmla="*/ 61 h 95"/>
                <a:gd name="T52" fmla="*/ 0 w 67"/>
                <a:gd name="T53" fmla="*/ 47 h 95"/>
                <a:gd name="T54" fmla="*/ 2 w 67"/>
                <a:gd name="T55" fmla="*/ 31 h 95"/>
                <a:gd name="T56" fmla="*/ 8 w 67"/>
                <a:gd name="T57" fmla="*/ 19 h 95"/>
                <a:gd name="T58" fmla="*/ 18 w 67"/>
                <a:gd name="T59" fmla="*/ 9 h 95"/>
                <a:gd name="T60" fmla="*/ 30 w 67"/>
                <a:gd name="T61" fmla="*/ 2 h 95"/>
                <a:gd name="T62" fmla="*/ 45 w 67"/>
                <a:gd name="T63"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7" h="95">
                  <a:moveTo>
                    <a:pt x="45" y="0"/>
                  </a:moveTo>
                  <a:lnTo>
                    <a:pt x="55" y="1"/>
                  </a:lnTo>
                  <a:lnTo>
                    <a:pt x="61" y="2"/>
                  </a:lnTo>
                  <a:lnTo>
                    <a:pt x="67" y="3"/>
                  </a:lnTo>
                  <a:lnTo>
                    <a:pt x="66" y="14"/>
                  </a:lnTo>
                  <a:lnTo>
                    <a:pt x="56" y="11"/>
                  </a:lnTo>
                  <a:lnTo>
                    <a:pt x="47" y="9"/>
                  </a:lnTo>
                  <a:lnTo>
                    <a:pt x="35" y="11"/>
                  </a:lnTo>
                  <a:lnTo>
                    <a:pt x="25" y="16"/>
                  </a:lnTo>
                  <a:lnTo>
                    <a:pt x="18" y="24"/>
                  </a:lnTo>
                  <a:lnTo>
                    <a:pt x="13" y="34"/>
                  </a:lnTo>
                  <a:lnTo>
                    <a:pt x="12" y="47"/>
                  </a:lnTo>
                  <a:lnTo>
                    <a:pt x="13" y="59"/>
                  </a:lnTo>
                  <a:lnTo>
                    <a:pt x="18" y="69"/>
                  </a:lnTo>
                  <a:lnTo>
                    <a:pt x="25" y="77"/>
                  </a:lnTo>
                  <a:lnTo>
                    <a:pt x="33" y="82"/>
                  </a:lnTo>
                  <a:lnTo>
                    <a:pt x="45" y="85"/>
                  </a:lnTo>
                  <a:lnTo>
                    <a:pt x="56" y="83"/>
                  </a:lnTo>
                  <a:lnTo>
                    <a:pt x="66" y="80"/>
                  </a:lnTo>
                  <a:lnTo>
                    <a:pt x="67" y="91"/>
                  </a:lnTo>
                  <a:lnTo>
                    <a:pt x="56" y="93"/>
                  </a:lnTo>
                  <a:lnTo>
                    <a:pt x="44" y="95"/>
                  </a:lnTo>
                  <a:lnTo>
                    <a:pt x="28" y="91"/>
                  </a:lnTo>
                  <a:lnTo>
                    <a:pt x="16" y="85"/>
                  </a:lnTo>
                  <a:lnTo>
                    <a:pt x="7" y="74"/>
                  </a:lnTo>
                  <a:lnTo>
                    <a:pt x="2" y="61"/>
                  </a:lnTo>
                  <a:lnTo>
                    <a:pt x="0" y="47"/>
                  </a:lnTo>
                  <a:lnTo>
                    <a:pt x="2" y="31"/>
                  </a:lnTo>
                  <a:lnTo>
                    <a:pt x="8" y="19"/>
                  </a:lnTo>
                  <a:lnTo>
                    <a:pt x="18" y="9"/>
                  </a:lnTo>
                  <a:lnTo>
                    <a:pt x="30" y="2"/>
                  </a:lnTo>
                  <a:lnTo>
                    <a:pt x="4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8" name="Freeform 33"/>
            <p:cNvSpPr>
              <a:spLocks/>
            </p:cNvSpPr>
            <p:nvPr userDrawn="1"/>
          </p:nvSpPr>
          <p:spPr bwMode="auto">
            <a:xfrm>
              <a:off x="1707" y="255"/>
              <a:ext cx="24" cy="45"/>
            </a:xfrm>
            <a:custGeom>
              <a:avLst/>
              <a:gdLst>
                <a:gd name="T0" fmla="*/ 0 w 71"/>
                <a:gd name="T1" fmla="*/ 0 h 133"/>
                <a:gd name="T2" fmla="*/ 12 w 71"/>
                <a:gd name="T3" fmla="*/ 0 h 133"/>
                <a:gd name="T4" fmla="*/ 12 w 71"/>
                <a:gd name="T5" fmla="*/ 57 h 133"/>
                <a:gd name="T6" fmla="*/ 12 w 71"/>
                <a:gd name="T7" fmla="*/ 57 h 133"/>
                <a:gd name="T8" fmla="*/ 18 w 71"/>
                <a:gd name="T9" fmla="*/ 48 h 133"/>
                <a:gd name="T10" fmla="*/ 28 w 71"/>
                <a:gd name="T11" fmla="*/ 43 h 133"/>
                <a:gd name="T12" fmla="*/ 41 w 71"/>
                <a:gd name="T13" fmla="*/ 41 h 133"/>
                <a:gd name="T14" fmla="*/ 53 w 71"/>
                <a:gd name="T15" fmla="*/ 43 h 133"/>
                <a:gd name="T16" fmla="*/ 62 w 71"/>
                <a:gd name="T17" fmla="*/ 47 h 133"/>
                <a:gd name="T18" fmla="*/ 67 w 71"/>
                <a:gd name="T19" fmla="*/ 56 h 133"/>
                <a:gd name="T20" fmla="*/ 70 w 71"/>
                <a:gd name="T21" fmla="*/ 66 h 133"/>
                <a:gd name="T22" fmla="*/ 71 w 71"/>
                <a:gd name="T23" fmla="*/ 79 h 133"/>
                <a:gd name="T24" fmla="*/ 71 w 71"/>
                <a:gd name="T25" fmla="*/ 133 h 133"/>
                <a:gd name="T26" fmla="*/ 60 w 71"/>
                <a:gd name="T27" fmla="*/ 133 h 133"/>
                <a:gd name="T28" fmla="*/ 60 w 71"/>
                <a:gd name="T29" fmla="*/ 80 h 133"/>
                <a:gd name="T30" fmla="*/ 60 w 71"/>
                <a:gd name="T31" fmla="*/ 70 h 133"/>
                <a:gd name="T32" fmla="*/ 57 w 71"/>
                <a:gd name="T33" fmla="*/ 62 h 133"/>
                <a:gd name="T34" fmla="*/ 54 w 71"/>
                <a:gd name="T35" fmla="*/ 56 h 133"/>
                <a:gd name="T36" fmla="*/ 47 w 71"/>
                <a:gd name="T37" fmla="*/ 52 h 133"/>
                <a:gd name="T38" fmla="*/ 38 w 71"/>
                <a:gd name="T39" fmla="*/ 50 h 133"/>
                <a:gd name="T40" fmla="*/ 28 w 71"/>
                <a:gd name="T41" fmla="*/ 52 h 133"/>
                <a:gd name="T42" fmla="*/ 21 w 71"/>
                <a:gd name="T43" fmla="*/ 57 h 133"/>
                <a:gd name="T44" fmla="*/ 15 w 71"/>
                <a:gd name="T45" fmla="*/ 65 h 133"/>
                <a:gd name="T46" fmla="*/ 13 w 71"/>
                <a:gd name="T47" fmla="*/ 75 h 133"/>
                <a:gd name="T48" fmla="*/ 12 w 71"/>
                <a:gd name="T49" fmla="*/ 84 h 133"/>
                <a:gd name="T50" fmla="*/ 12 w 71"/>
                <a:gd name="T51" fmla="*/ 133 h 133"/>
                <a:gd name="T52" fmla="*/ 0 w 71"/>
                <a:gd name="T53" fmla="*/ 133 h 133"/>
                <a:gd name="T54" fmla="*/ 0 w 71"/>
                <a:gd name="T55"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1" h="133">
                  <a:moveTo>
                    <a:pt x="0" y="0"/>
                  </a:moveTo>
                  <a:lnTo>
                    <a:pt x="12" y="0"/>
                  </a:lnTo>
                  <a:lnTo>
                    <a:pt x="12" y="57"/>
                  </a:lnTo>
                  <a:lnTo>
                    <a:pt x="12" y="57"/>
                  </a:lnTo>
                  <a:lnTo>
                    <a:pt x="18" y="48"/>
                  </a:lnTo>
                  <a:lnTo>
                    <a:pt x="28" y="43"/>
                  </a:lnTo>
                  <a:lnTo>
                    <a:pt x="41" y="41"/>
                  </a:lnTo>
                  <a:lnTo>
                    <a:pt x="53" y="43"/>
                  </a:lnTo>
                  <a:lnTo>
                    <a:pt x="62" y="47"/>
                  </a:lnTo>
                  <a:lnTo>
                    <a:pt x="67" y="56"/>
                  </a:lnTo>
                  <a:lnTo>
                    <a:pt x="70" y="66"/>
                  </a:lnTo>
                  <a:lnTo>
                    <a:pt x="71" y="79"/>
                  </a:lnTo>
                  <a:lnTo>
                    <a:pt x="71" y="133"/>
                  </a:lnTo>
                  <a:lnTo>
                    <a:pt x="60" y="133"/>
                  </a:lnTo>
                  <a:lnTo>
                    <a:pt x="60" y="80"/>
                  </a:lnTo>
                  <a:lnTo>
                    <a:pt x="60" y="70"/>
                  </a:lnTo>
                  <a:lnTo>
                    <a:pt x="57" y="62"/>
                  </a:lnTo>
                  <a:lnTo>
                    <a:pt x="54" y="56"/>
                  </a:lnTo>
                  <a:lnTo>
                    <a:pt x="47" y="52"/>
                  </a:lnTo>
                  <a:lnTo>
                    <a:pt x="38" y="50"/>
                  </a:lnTo>
                  <a:lnTo>
                    <a:pt x="28" y="52"/>
                  </a:lnTo>
                  <a:lnTo>
                    <a:pt x="21" y="57"/>
                  </a:lnTo>
                  <a:lnTo>
                    <a:pt x="15" y="65"/>
                  </a:lnTo>
                  <a:lnTo>
                    <a:pt x="13" y="75"/>
                  </a:lnTo>
                  <a:lnTo>
                    <a:pt x="12" y="84"/>
                  </a:lnTo>
                  <a:lnTo>
                    <a:pt x="12" y="133"/>
                  </a:lnTo>
                  <a:lnTo>
                    <a:pt x="0" y="133"/>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9" name="Freeform 34"/>
            <p:cNvSpPr>
              <a:spLocks noEditPoints="1"/>
            </p:cNvSpPr>
            <p:nvPr userDrawn="1"/>
          </p:nvSpPr>
          <p:spPr bwMode="auto">
            <a:xfrm>
              <a:off x="1742" y="269"/>
              <a:ext cx="24" cy="32"/>
            </a:xfrm>
            <a:custGeom>
              <a:avLst/>
              <a:gdLst>
                <a:gd name="T0" fmla="*/ 55 w 71"/>
                <a:gd name="T1" fmla="*/ 47 h 95"/>
                <a:gd name="T2" fmla="*/ 46 w 71"/>
                <a:gd name="T3" fmla="*/ 47 h 95"/>
                <a:gd name="T4" fmla="*/ 36 w 71"/>
                <a:gd name="T5" fmla="*/ 48 h 95"/>
                <a:gd name="T6" fmla="*/ 27 w 71"/>
                <a:gd name="T7" fmla="*/ 50 h 95"/>
                <a:gd name="T8" fmla="*/ 19 w 71"/>
                <a:gd name="T9" fmla="*/ 54 h 95"/>
                <a:gd name="T10" fmla="*/ 15 w 71"/>
                <a:gd name="T11" fmla="*/ 60 h 95"/>
                <a:gd name="T12" fmla="*/ 13 w 71"/>
                <a:gd name="T13" fmla="*/ 68 h 95"/>
                <a:gd name="T14" fmla="*/ 15 w 71"/>
                <a:gd name="T15" fmla="*/ 76 h 95"/>
                <a:gd name="T16" fmla="*/ 18 w 71"/>
                <a:gd name="T17" fmla="*/ 81 h 95"/>
                <a:gd name="T18" fmla="*/ 25 w 71"/>
                <a:gd name="T19" fmla="*/ 83 h 95"/>
                <a:gd name="T20" fmla="*/ 32 w 71"/>
                <a:gd name="T21" fmla="*/ 85 h 95"/>
                <a:gd name="T22" fmla="*/ 43 w 71"/>
                <a:gd name="T23" fmla="*/ 83 h 95"/>
                <a:gd name="T24" fmla="*/ 51 w 71"/>
                <a:gd name="T25" fmla="*/ 78 h 95"/>
                <a:gd name="T26" fmla="*/ 55 w 71"/>
                <a:gd name="T27" fmla="*/ 72 h 95"/>
                <a:gd name="T28" fmla="*/ 57 w 71"/>
                <a:gd name="T29" fmla="*/ 64 h 95"/>
                <a:gd name="T30" fmla="*/ 59 w 71"/>
                <a:gd name="T31" fmla="*/ 58 h 95"/>
                <a:gd name="T32" fmla="*/ 59 w 71"/>
                <a:gd name="T33" fmla="*/ 52 h 95"/>
                <a:gd name="T34" fmla="*/ 59 w 71"/>
                <a:gd name="T35" fmla="*/ 47 h 95"/>
                <a:gd name="T36" fmla="*/ 55 w 71"/>
                <a:gd name="T37" fmla="*/ 47 h 95"/>
                <a:gd name="T38" fmla="*/ 38 w 71"/>
                <a:gd name="T39" fmla="*/ 0 h 95"/>
                <a:gd name="T40" fmla="*/ 53 w 71"/>
                <a:gd name="T41" fmla="*/ 2 h 95"/>
                <a:gd name="T42" fmla="*/ 63 w 71"/>
                <a:gd name="T43" fmla="*/ 7 h 95"/>
                <a:gd name="T44" fmla="*/ 69 w 71"/>
                <a:gd name="T45" fmla="*/ 18 h 95"/>
                <a:gd name="T46" fmla="*/ 70 w 71"/>
                <a:gd name="T47" fmla="*/ 33 h 95"/>
                <a:gd name="T48" fmla="*/ 70 w 71"/>
                <a:gd name="T49" fmla="*/ 73 h 95"/>
                <a:gd name="T50" fmla="*/ 70 w 71"/>
                <a:gd name="T51" fmla="*/ 83 h 95"/>
                <a:gd name="T52" fmla="*/ 71 w 71"/>
                <a:gd name="T53" fmla="*/ 92 h 95"/>
                <a:gd name="T54" fmla="*/ 60 w 71"/>
                <a:gd name="T55" fmla="*/ 92 h 95"/>
                <a:gd name="T56" fmla="*/ 60 w 71"/>
                <a:gd name="T57" fmla="*/ 78 h 95"/>
                <a:gd name="T58" fmla="*/ 60 w 71"/>
                <a:gd name="T59" fmla="*/ 78 h 95"/>
                <a:gd name="T60" fmla="*/ 52 w 71"/>
                <a:gd name="T61" fmla="*/ 87 h 95"/>
                <a:gd name="T62" fmla="*/ 42 w 71"/>
                <a:gd name="T63" fmla="*/ 92 h 95"/>
                <a:gd name="T64" fmla="*/ 31 w 71"/>
                <a:gd name="T65" fmla="*/ 95 h 95"/>
                <a:gd name="T66" fmla="*/ 19 w 71"/>
                <a:gd name="T67" fmla="*/ 92 h 95"/>
                <a:gd name="T68" fmla="*/ 12 w 71"/>
                <a:gd name="T69" fmla="*/ 89 h 95"/>
                <a:gd name="T70" fmla="*/ 6 w 71"/>
                <a:gd name="T71" fmla="*/ 85 h 95"/>
                <a:gd name="T72" fmla="*/ 3 w 71"/>
                <a:gd name="T73" fmla="*/ 79 h 95"/>
                <a:gd name="T74" fmla="*/ 2 w 71"/>
                <a:gd name="T75" fmla="*/ 73 h 95"/>
                <a:gd name="T76" fmla="*/ 0 w 71"/>
                <a:gd name="T77" fmla="*/ 69 h 95"/>
                <a:gd name="T78" fmla="*/ 3 w 71"/>
                <a:gd name="T79" fmla="*/ 58 h 95"/>
                <a:gd name="T80" fmla="*/ 8 w 71"/>
                <a:gd name="T81" fmla="*/ 49 h 95"/>
                <a:gd name="T82" fmla="*/ 16 w 71"/>
                <a:gd name="T83" fmla="*/ 43 h 95"/>
                <a:gd name="T84" fmla="*/ 25 w 71"/>
                <a:gd name="T85" fmla="*/ 40 h 95"/>
                <a:gd name="T86" fmla="*/ 35 w 71"/>
                <a:gd name="T87" fmla="*/ 38 h 95"/>
                <a:gd name="T88" fmla="*/ 46 w 71"/>
                <a:gd name="T89" fmla="*/ 38 h 95"/>
                <a:gd name="T90" fmla="*/ 56 w 71"/>
                <a:gd name="T91" fmla="*/ 36 h 95"/>
                <a:gd name="T92" fmla="*/ 59 w 71"/>
                <a:gd name="T93" fmla="*/ 36 h 95"/>
                <a:gd name="T94" fmla="*/ 59 w 71"/>
                <a:gd name="T95" fmla="*/ 32 h 95"/>
                <a:gd name="T96" fmla="*/ 57 w 71"/>
                <a:gd name="T97" fmla="*/ 22 h 95"/>
                <a:gd name="T98" fmla="*/ 54 w 71"/>
                <a:gd name="T99" fmla="*/ 15 h 95"/>
                <a:gd name="T100" fmla="*/ 47 w 71"/>
                <a:gd name="T101" fmla="*/ 11 h 95"/>
                <a:gd name="T102" fmla="*/ 38 w 71"/>
                <a:gd name="T103" fmla="*/ 9 h 95"/>
                <a:gd name="T104" fmla="*/ 25 w 71"/>
                <a:gd name="T105" fmla="*/ 11 h 95"/>
                <a:gd name="T106" fmla="*/ 12 w 71"/>
                <a:gd name="T107" fmla="*/ 16 h 95"/>
                <a:gd name="T108" fmla="*/ 12 w 71"/>
                <a:gd name="T109" fmla="*/ 5 h 95"/>
                <a:gd name="T110" fmla="*/ 19 w 71"/>
                <a:gd name="T111" fmla="*/ 3 h 95"/>
                <a:gd name="T112" fmla="*/ 29 w 71"/>
                <a:gd name="T113" fmla="*/ 1 h 95"/>
                <a:gd name="T114" fmla="*/ 38 w 71"/>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1" h="95">
                  <a:moveTo>
                    <a:pt x="55" y="47"/>
                  </a:moveTo>
                  <a:lnTo>
                    <a:pt x="46" y="47"/>
                  </a:lnTo>
                  <a:lnTo>
                    <a:pt x="36" y="48"/>
                  </a:lnTo>
                  <a:lnTo>
                    <a:pt x="27" y="50"/>
                  </a:lnTo>
                  <a:lnTo>
                    <a:pt x="19" y="54"/>
                  </a:lnTo>
                  <a:lnTo>
                    <a:pt x="15" y="60"/>
                  </a:lnTo>
                  <a:lnTo>
                    <a:pt x="13" y="68"/>
                  </a:lnTo>
                  <a:lnTo>
                    <a:pt x="15" y="76"/>
                  </a:lnTo>
                  <a:lnTo>
                    <a:pt x="18" y="81"/>
                  </a:lnTo>
                  <a:lnTo>
                    <a:pt x="25" y="83"/>
                  </a:lnTo>
                  <a:lnTo>
                    <a:pt x="32" y="85"/>
                  </a:lnTo>
                  <a:lnTo>
                    <a:pt x="43" y="83"/>
                  </a:lnTo>
                  <a:lnTo>
                    <a:pt x="51" y="78"/>
                  </a:lnTo>
                  <a:lnTo>
                    <a:pt x="55" y="72"/>
                  </a:lnTo>
                  <a:lnTo>
                    <a:pt x="57" y="64"/>
                  </a:lnTo>
                  <a:lnTo>
                    <a:pt x="59" y="58"/>
                  </a:lnTo>
                  <a:lnTo>
                    <a:pt x="59" y="52"/>
                  </a:lnTo>
                  <a:lnTo>
                    <a:pt x="59" y="47"/>
                  </a:lnTo>
                  <a:lnTo>
                    <a:pt x="55" y="47"/>
                  </a:lnTo>
                  <a:close/>
                  <a:moveTo>
                    <a:pt x="38" y="0"/>
                  </a:moveTo>
                  <a:lnTo>
                    <a:pt x="53" y="2"/>
                  </a:lnTo>
                  <a:lnTo>
                    <a:pt x="63" y="7"/>
                  </a:lnTo>
                  <a:lnTo>
                    <a:pt x="69" y="18"/>
                  </a:lnTo>
                  <a:lnTo>
                    <a:pt x="70" y="33"/>
                  </a:lnTo>
                  <a:lnTo>
                    <a:pt x="70" y="73"/>
                  </a:lnTo>
                  <a:lnTo>
                    <a:pt x="70" y="83"/>
                  </a:lnTo>
                  <a:lnTo>
                    <a:pt x="71" y="92"/>
                  </a:lnTo>
                  <a:lnTo>
                    <a:pt x="60" y="92"/>
                  </a:lnTo>
                  <a:lnTo>
                    <a:pt x="60" y="78"/>
                  </a:lnTo>
                  <a:lnTo>
                    <a:pt x="60" y="78"/>
                  </a:lnTo>
                  <a:lnTo>
                    <a:pt x="52" y="87"/>
                  </a:lnTo>
                  <a:lnTo>
                    <a:pt x="42" y="92"/>
                  </a:lnTo>
                  <a:lnTo>
                    <a:pt x="31" y="95"/>
                  </a:lnTo>
                  <a:lnTo>
                    <a:pt x="19" y="92"/>
                  </a:lnTo>
                  <a:lnTo>
                    <a:pt x="12" y="89"/>
                  </a:lnTo>
                  <a:lnTo>
                    <a:pt x="6" y="85"/>
                  </a:lnTo>
                  <a:lnTo>
                    <a:pt x="3" y="79"/>
                  </a:lnTo>
                  <a:lnTo>
                    <a:pt x="2" y="73"/>
                  </a:lnTo>
                  <a:lnTo>
                    <a:pt x="0" y="69"/>
                  </a:lnTo>
                  <a:lnTo>
                    <a:pt x="3" y="58"/>
                  </a:lnTo>
                  <a:lnTo>
                    <a:pt x="8" y="49"/>
                  </a:lnTo>
                  <a:lnTo>
                    <a:pt x="16" y="43"/>
                  </a:lnTo>
                  <a:lnTo>
                    <a:pt x="25" y="40"/>
                  </a:lnTo>
                  <a:lnTo>
                    <a:pt x="35" y="38"/>
                  </a:lnTo>
                  <a:lnTo>
                    <a:pt x="46" y="38"/>
                  </a:lnTo>
                  <a:lnTo>
                    <a:pt x="56" y="36"/>
                  </a:lnTo>
                  <a:lnTo>
                    <a:pt x="59" y="36"/>
                  </a:lnTo>
                  <a:lnTo>
                    <a:pt x="59" y="32"/>
                  </a:lnTo>
                  <a:lnTo>
                    <a:pt x="57" y="22"/>
                  </a:lnTo>
                  <a:lnTo>
                    <a:pt x="54" y="15"/>
                  </a:lnTo>
                  <a:lnTo>
                    <a:pt x="47" y="11"/>
                  </a:lnTo>
                  <a:lnTo>
                    <a:pt x="38" y="9"/>
                  </a:lnTo>
                  <a:lnTo>
                    <a:pt x="25" y="11"/>
                  </a:lnTo>
                  <a:lnTo>
                    <a:pt x="12" y="16"/>
                  </a:lnTo>
                  <a:lnTo>
                    <a:pt x="12" y="5"/>
                  </a:lnTo>
                  <a:lnTo>
                    <a:pt x="19" y="3"/>
                  </a:lnTo>
                  <a:lnTo>
                    <a:pt x="29" y="1"/>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0" name="Freeform 35"/>
            <p:cNvSpPr>
              <a:spLocks/>
            </p:cNvSpPr>
            <p:nvPr userDrawn="1"/>
          </p:nvSpPr>
          <p:spPr bwMode="auto">
            <a:xfrm>
              <a:off x="1775" y="255"/>
              <a:ext cx="18" cy="45"/>
            </a:xfrm>
            <a:custGeom>
              <a:avLst/>
              <a:gdLst>
                <a:gd name="T0" fmla="*/ 42 w 52"/>
                <a:gd name="T1" fmla="*/ 0 h 135"/>
                <a:gd name="T2" fmla="*/ 46 w 52"/>
                <a:gd name="T3" fmla="*/ 0 h 135"/>
                <a:gd name="T4" fmla="*/ 49 w 52"/>
                <a:gd name="T5" fmla="*/ 0 h 135"/>
                <a:gd name="T6" fmla="*/ 52 w 52"/>
                <a:gd name="T7" fmla="*/ 1 h 135"/>
                <a:gd name="T8" fmla="*/ 51 w 52"/>
                <a:gd name="T9" fmla="*/ 11 h 135"/>
                <a:gd name="T10" fmla="*/ 49 w 52"/>
                <a:gd name="T11" fmla="*/ 10 h 135"/>
                <a:gd name="T12" fmla="*/ 46 w 52"/>
                <a:gd name="T13" fmla="*/ 10 h 135"/>
                <a:gd name="T14" fmla="*/ 42 w 52"/>
                <a:gd name="T15" fmla="*/ 9 h 135"/>
                <a:gd name="T16" fmla="*/ 36 w 52"/>
                <a:gd name="T17" fmla="*/ 11 h 135"/>
                <a:gd name="T18" fmla="*/ 31 w 52"/>
                <a:gd name="T19" fmla="*/ 16 h 135"/>
                <a:gd name="T20" fmla="*/ 30 w 52"/>
                <a:gd name="T21" fmla="*/ 23 h 135"/>
                <a:gd name="T22" fmla="*/ 29 w 52"/>
                <a:gd name="T23" fmla="*/ 30 h 135"/>
                <a:gd name="T24" fmla="*/ 29 w 52"/>
                <a:gd name="T25" fmla="*/ 37 h 135"/>
                <a:gd name="T26" fmla="*/ 29 w 52"/>
                <a:gd name="T27" fmla="*/ 45 h 135"/>
                <a:gd name="T28" fmla="*/ 49 w 52"/>
                <a:gd name="T29" fmla="*/ 45 h 135"/>
                <a:gd name="T30" fmla="*/ 49 w 52"/>
                <a:gd name="T31" fmla="*/ 54 h 135"/>
                <a:gd name="T32" fmla="*/ 29 w 52"/>
                <a:gd name="T33" fmla="*/ 54 h 135"/>
                <a:gd name="T34" fmla="*/ 29 w 52"/>
                <a:gd name="T35" fmla="*/ 135 h 135"/>
                <a:gd name="T36" fmla="*/ 18 w 52"/>
                <a:gd name="T37" fmla="*/ 135 h 135"/>
                <a:gd name="T38" fmla="*/ 18 w 52"/>
                <a:gd name="T39" fmla="*/ 54 h 135"/>
                <a:gd name="T40" fmla="*/ 0 w 52"/>
                <a:gd name="T41" fmla="*/ 54 h 135"/>
                <a:gd name="T42" fmla="*/ 0 w 52"/>
                <a:gd name="T43" fmla="*/ 45 h 135"/>
                <a:gd name="T44" fmla="*/ 18 w 52"/>
                <a:gd name="T45" fmla="*/ 45 h 135"/>
                <a:gd name="T46" fmla="*/ 18 w 52"/>
                <a:gd name="T47" fmla="*/ 38 h 135"/>
                <a:gd name="T48" fmla="*/ 18 w 52"/>
                <a:gd name="T49" fmla="*/ 29 h 135"/>
                <a:gd name="T50" fmla="*/ 19 w 52"/>
                <a:gd name="T51" fmla="*/ 20 h 135"/>
                <a:gd name="T52" fmla="*/ 21 w 52"/>
                <a:gd name="T53" fmla="*/ 13 h 135"/>
                <a:gd name="T54" fmla="*/ 26 w 52"/>
                <a:gd name="T55" fmla="*/ 6 h 135"/>
                <a:gd name="T56" fmla="*/ 32 w 52"/>
                <a:gd name="T57" fmla="*/ 1 h 135"/>
                <a:gd name="T58" fmla="*/ 42 w 52"/>
                <a:gd name="T59"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2" h="135">
                  <a:moveTo>
                    <a:pt x="42" y="0"/>
                  </a:moveTo>
                  <a:lnTo>
                    <a:pt x="46" y="0"/>
                  </a:lnTo>
                  <a:lnTo>
                    <a:pt x="49" y="0"/>
                  </a:lnTo>
                  <a:lnTo>
                    <a:pt x="52" y="1"/>
                  </a:lnTo>
                  <a:lnTo>
                    <a:pt x="51" y="11"/>
                  </a:lnTo>
                  <a:lnTo>
                    <a:pt x="49" y="10"/>
                  </a:lnTo>
                  <a:lnTo>
                    <a:pt x="46" y="10"/>
                  </a:lnTo>
                  <a:lnTo>
                    <a:pt x="42" y="9"/>
                  </a:lnTo>
                  <a:lnTo>
                    <a:pt x="36" y="11"/>
                  </a:lnTo>
                  <a:lnTo>
                    <a:pt x="31" y="16"/>
                  </a:lnTo>
                  <a:lnTo>
                    <a:pt x="30" y="23"/>
                  </a:lnTo>
                  <a:lnTo>
                    <a:pt x="29" y="30"/>
                  </a:lnTo>
                  <a:lnTo>
                    <a:pt x="29" y="37"/>
                  </a:lnTo>
                  <a:lnTo>
                    <a:pt x="29" y="45"/>
                  </a:lnTo>
                  <a:lnTo>
                    <a:pt x="49" y="45"/>
                  </a:lnTo>
                  <a:lnTo>
                    <a:pt x="49" y="54"/>
                  </a:lnTo>
                  <a:lnTo>
                    <a:pt x="29" y="54"/>
                  </a:lnTo>
                  <a:lnTo>
                    <a:pt x="29" y="135"/>
                  </a:lnTo>
                  <a:lnTo>
                    <a:pt x="18" y="135"/>
                  </a:lnTo>
                  <a:lnTo>
                    <a:pt x="18" y="54"/>
                  </a:lnTo>
                  <a:lnTo>
                    <a:pt x="0" y="54"/>
                  </a:lnTo>
                  <a:lnTo>
                    <a:pt x="0" y="45"/>
                  </a:lnTo>
                  <a:lnTo>
                    <a:pt x="18" y="45"/>
                  </a:lnTo>
                  <a:lnTo>
                    <a:pt x="18" y="38"/>
                  </a:lnTo>
                  <a:lnTo>
                    <a:pt x="18" y="29"/>
                  </a:lnTo>
                  <a:lnTo>
                    <a:pt x="19" y="20"/>
                  </a:lnTo>
                  <a:lnTo>
                    <a:pt x="21" y="13"/>
                  </a:lnTo>
                  <a:lnTo>
                    <a:pt x="26" y="6"/>
                  </a:lnTo>
                  <a:lnTo>
                    <a:pt x="32" y="1"/>
                  </a:lnTo>
                  <a:lnTo>
                    <a:pt x="4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1" name="Freeform 36"/>
            <p:cNvSpPr>
              <a:spLocks/>
            </p:cNvSpPr>
            <p:nvPr userDrawn="1"/>
          </p:nvSpPr>
          <p:spPr bwMode="auto">
            <a:xfrm>
              <a:off x="1799" y="261"/>
              <a:ext cx="18" cy="40"/>
            </a:xfrm>
            <a:custGeom>
              <a:avLst/>
              <a:gdLst>
                <a:gd name="T0" fmla="*/ 30 w 53"/>
                <a:gd name="T1" fmla="*/ 0 h 119"/>
                <a:gd name="T2" fmla="*/ 30 w 53"/>
                <a:gd name="T3" fmla="*/ 26 h 119"/>
                <a:gd name="T4" fmla="*/ 51 w 53"/>
                <a:gd name="T5" fmla="*/ 26 h 119"/>
                <a:gd name="T6" fmla="*/ 51 w 53"/>
                <a:gd name="T7" fmla="*/ 35 h 119"/>
                <a:gd name="T8" fmla="*/ 30 w 53"/>
                <a:gd name="T9" fmla="*/ 35 h 119"/>
                <a:gd name="T10" fmla="*/ 30 w 53"/>
                <a:gd name="T11" fmla="*/ 94 h 119"/>
                <a:gd name="T12" fmla="*/ 30 w 53"/>
                <a:gd name="T13" fmla="*/ 97 h 119"/>
                <a:gd name="T14" fmla="*/ 31 w 53"/>
                <a:gd name="T15" fmla="*/ 101 h 119"/>
                <a:gd name="T16" fmla="*/ 33 w 53"/>
                <a:gd name="T17" fmla="*/ 104 h 119"/>
                <a:gd name="T18" fmla="*/ 35 w 53"/>
                <a:gd name="T19" fmla="*/ 106 h 119"/>
                <a:gd name="T20" fmla="*/ 37 w 53"/>
                <a:gd name="T21" fmla="*/ 109 h 119"/>
                <a:gd name="T22" fmla="*/ 42 w 53"/>
                <a:gd name="T23" fmla="*/ 109 h 119"/>
                <a:gd name="T24" fmla="*/ 45 w 53"/>
                <a:gd name="T25" fmla="*/ 109 h 119"/>
                <a:gd name="T26" fmla="*/ 49 w 53"/>
                <a:gd name="T27" fmla="*/ 107 h 119"/>
                <a:gd name="T28" fmla="*/ 52 w 53"/>
                <a:gd name="T29" fmla="*/ 106 h 119"/>
                <a:gd name="T30" fmla="*/ 53 w 53"/>
                <a:gd name="T31" fmla="*/ 115 h 119"/>
                <a:gd name="T32" fmla="*/ 50 w 53"/>
                <a:gd name="T33" fmla="*/ 116 h 119"/>
                <a:gd name="T34" fmla="*/ 44 w 53"/>
                <a:gd name="T35" fmla="*/ 117 h 119"/>
                <a:gd name="T36" fmla="*/ 40 w 53"/>
                <a:gd name="T37" fmla="*/ 119 h 119"/>
                <a:gd name="T38" fmla="*/ 30 w 53"/>
                <a:gd name="T39" fmla="*/ 116 h 119"/>
                <a:gd name="T40" fmla="*/ 23 w 53"/>
                <a:gd name="T41" fmla="*/ 112 h 119"/>
                <a:gd name="T42" fmla="*/ 21 w 53"/>
                <a:gd name="T43" fmla="*/ 106 h 119"/>
                <a:gd name="T44" fmla="*/ 18 w 53"/>
                <a:gd name="T45" fmla="*/ 97 h 119"/>
                <a:gd name="T46" fmla="*/ 18 w 53"/>
                <a:gd name="T47" fmla="*/ 88 h 119"/>
                <a:gd name="T48" fmla="*/ 18 w 53"/>
                <a:gd name="T49" fmla="*/ 35 h 119"/>
                <a:gd name="T50" fmla="*/ 0 w 53"/>
                <a:gd name="T51" fmla="*/ 35 h 119"/>
                <a:gd name="T52" fmla="*/ 0 w 53"/>
                <a:gd name="T53" fmla="*/ 26 h 119"/>
                <a:gd name="T54" fmla="*/ 18 w 53"/>
                <a:gd name="T55" fmla="*/ 26 h 119"/>
                <a:gd name="T56" fmla="*/ 18 w 53"/>
                <a:gd name="T57" fmla="*/ 4 h 119"/>
                <a:gd name="T58" fmla="*/ 30 w 53"/>
                <a:gd name="T59"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3" h="119">
                  <a:moveTo>
                    <a:pt x="30" y="0"/>
                  </a:moveTo>
                  <a:lnTo>
                    <a:pt x="30" y="26"/>
                  </a:lnTo>
                  <a:lnTo>
                    <a:pt x="51" y="26"/>
                  </a:lnTo>
                  <a:lnTo>
                    <a:pt x="51" y="35"/>
                  </a:lnTo>
                  <a:lnTo>
                    <a:pt x="30" y="35"/>
                  </a:lnTo>
                  <a:lnTo>
                    <a:pt x="30" y="94"/>
                  </a:lnTo>
                  <a:lnTo>
                    <a:pt x="30" y="97"/>
                  </a:lnTo>
                  <a:lnTo>
                    <a:pt x="31" y="101"/>
                  </a:lnTo>
                  <a:lnTo>
                    <a:pt x="33" y="104"/>
                  </a:lnTo>
                  <a:lnTo>
                    <a:pt x="35" y="106"/>
                  </a:lnTo>
                  <a:lnTo>
                    <a:pt x="37" y="109"/>
                  </a:lnTo>
                  <a:lnTo>
                    <a:pt x="42" y="109"/>
                  </a:lnTo>
                  <a:lnTo>
                    <a:pt x="45" y="109"/>
                  </a:lnTo>
                  <a:lnTo>
                    <a:pt x="49" y="107"/>
                  </a:lnTo>
                  <a:lnTo>
                    <a:pt x="52" y="106"/>
                  </a:lnTo>
                  <a:lnTo>
                    <a:pt x="53" y="115"/>
                  </a:lnTo>
                  <a:lnTo>
                    <a:pt x="50" y="116"/>
                  </a:lnTo>
                  <a:lnTo>
                    <a:pt x="44" y="117"/>
                  </a:lnTo>
                  <a:lnTo>
                    <a:pt x="40" y="119"/>
                  </a:lnTo>
                  <a:lnTo>
                    <a:pt x="30" y="116"/>
                  </a:lnTo>
                  <a:lnTo>
                    <a:pt x="23" y="112"/>
                  </a:lnTo>
                  <a:lnTo>
                    <a:pt x="21" y="106"/>
                  </a:lnTo>
                  <a:lnTo>
                    <a:pt x="18" y="97"/>
                  </a:lnTo>
                  <a:lnTo>
                    <a:pt x="18" y="88"/>
                  </a:lnTo>
                  <a:lnTo>
                    <a:pt x="18" y="35"/>
                  </a:lnTo>
                  <a:lnTo>
                    <a:pt x="0" y="35"/>
                  </a:lnTo>
                  <a:lnTo>
                    <a:pt x="0" y="26"/>
                  </a:lnTo>
                  <a:lnTo>
                    <a:pt x="18" y="26"/>
                  </a:lnTo>
                  <a:lnTo>
                    <a:pt x="18" y="4"/>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2" name="Freeform 37"/>
            <p:cNvSpPr>
              <a:spLocks/>
            </p:cNvSpPr>
            <p:nvPr userDrawn="1"/>
          </p:nvSpPr>
          <p:spPr bwMode="auto">
            <a:xfrm>
              <a:off x="823" y="339"/>
              <a:ext cx="30" cy="43"/>
            </a:xfrm>
            <a:custGeom>
              <a:avLst/>
              <a:gdLst>
                <a:gd name="T0" fmla="*/ 62 w 90"/>
                <a:gd name="T1" fmla="*/ 0 h 128"/>
                <a:gd name="T2" fmla="*/ 71 w 90"/>
                <a:gd name="T3" fmla="*/ 0 h 128"/>
                <a:gd name="T4" fmla="*/ 83 w 90"/>
                <a:gd name="T5" fmla="*/ 2 h 128"/>
                <a:gd name="T6" fmla="*/ 90 w 90"/>
                <a:gd name="T7" fmla="*/ 4 h 128"/>
                <a:gd name="T8" fmla="*/ 90 w 90"/>
                <a:gd name="T9" fmla="*/ 15 h 128"/>
                <a:gd name="T10" fmla="*/ 81 w 90"/>
                <a:gd name="T11" fmla="*/ 12 h 128"/>
                <a:gd name="T12" fmla="*/ 71 w 90"/>
                <a:gd name="T13" fmla="*/ 11 h 128"/>
                <a:gd name="T14" fmla="*/ 62 w 90"/>
                <a:gd name="T15" fmla="*/ 11 h 128"/>
                <a:gd name="T16" fmla="*/ 45 w 90"/>
                <a:gd name="T17" fmla="*/ 13 h 128"/>
                <a:gd name="T18" fmla="*/ 31 w 90"/>
                <a:gd name="T19" fmla="*/ 20 h 128"/>
                <a:gd name="T20" fmla="*/ 20 w 90"/>
                <a:gd name="T21" fmla="*/ 32 h 128"/>
                <a:gd name="T22" fmla="*/ 14 w 90"/>
                <a:gd name="T23" fmla="*/ 47 h 128"/>
                <a:gd name="T24" fmla="*/ 12 w 90"/>
                <a:gd name="T25" fmla="*/ 63 h 128"/>
                <a:gd name="T26" fmla="*/ 13 w 90"/>
                <a:gd name="T27" fmla="*/ 79 h 128"/>
                <a:gd name="T28" fmla="*/ 18 w 90"/>
                <a:gd name="T29" fmla="*/ 91 h 128"/>
                <a:gd name="T30" fmla="*/ 24 w 90"/>
                <a:gd name="T31" fmla="*/ 102 h 128"/>
                <a:gd name="T32" fmla="*/ 35 w 90"/>
                <a:gd name="T33" fmla="*/ 110 h 128"/>
                <a:gd name="T34" fmla="*/ 47 w 90"/>
                <a:gd name="T35" fmla="*/ 115 h 128"/>
                <a:gd name="T36" fmla="*/ 62 w 90"/>
                <a:gd name="T37" fmla="*/ 117 h 128"/>
                <a:gd name="T38" fmla="*/ 71 w 90"/>
                <a:gd name="T39" fmla="*/ 117 h 128"/>
                <a:gd name="T40" fmla="*/ 81 w 90"/>
                <a:gd name="T41" fmla="*/ 115 h 128"/>
                <a:gd name="T42" fmla="*/ 90 w 90"/>
                <a:gd name="T43" fmla="*/ 111 h 128"/>
                <a:gd name="T44" fmla="*/ 90 w 90"/>
                <a:gd name="T45" fmla="*/ 122 h 128"/>
                <a:gd name="T46" fmla="*/ 83 w 90"/>
                <a:gd name="T47" fmla="*/ 126 h 128"/>
                <a:gd name="T48" fmla="*/ 71 w 90"/>
                <a:gd name="T49" fmla="*/ 127 h 128"/>
                <a:gd name="T50" fmla="*/ 62 w 90"/>
                <a:gd name="T51" fmla="*/ 128 h 128"/>
                <a:gd name="T52" fmla="*/ 45 w 90"/>
                <a:gd name="T53" fmla="*/ 126 h 128"/>
                <a:gd name="T54" fmla="*/ 29 w 90"/>
                <a:gd name="T55" fmla="*/ 119 h 128"/>
                <a:gd name="T56" fmla="*/ 17 w 90"/>
                <a:gd name="T57" fmla="*/ 110 h 128"/>
                <a:gd name="T58" fmla="*/ 8 w 90"/>
                <a:gd name="T59" fmla="*/ 97 h 128"/>
                <a:gd name="T60" fmla="*/ 2 w 90"/>
                <a:gd name="T61" fmla="*/ 81 h 128"/>
                <a:gd name="T62" fmla="*/ 0 w 90"/>
                <a:gd name="T63" fmla="*/ 63 h 128"/>
                <a:gd name="T64" fmla="*/ 2 w 90"/>
                <a:gd name="T65" fmla="*/ 45 h 128"/>
                <a:gd name="T66" fmla="*/ 8 w 90"/>
                <a:gd name="T67" fmla="*/ 30 h 128"/>
                <a:gd name="T68" fmla="*/ 17 w 90"/>
                <a:gd name="T69" fmla="*/ 18 h 128"/>
                <a:gd name="T70" fmla="*/ 29 w 90"/>
                <a:gd name="T71" fmla="*/ 7 h 128"/>
                <a:gd name="T72" fmla="*/ 45 w 90"/>
                <a:gd name="T73" fmla="*/ 2 h 128"/>
                <a:gd name="T74" fmla="*/ 62 w 90"/>
                <a:gd name="T75"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 h="128">
                  <a:moveTo>
                    <a:pt x="62" y="0"/>
                  </a:moveTo>
                  <a:lnTo>
                    <a:pt x="71" y="0"/>
                  </a:lnTo>
                  <a:lnTo>
                    <a:pt x="83" y="2"/>
                  </a:lnTo>
                  <a:lnTo>
                    <a:pt x="90" y="4"/>
                  </a:lnTo>
                  <a:lnTo>
                    <a:pt x="90" y="15"/>
                  </a:lnTo>
                  <a:lnTo>
                    <a:pt x="81" y="12"/>
                  </a:lnTo>
                  <a:lnTo>
                    <a:pt x="71" y="11"/>
                  </a:lnTo>
                  <a:lnTo>
                    <a:pt x="62" y="11"/>
                  </a:lnTo>
                  <a:lnTo>
                    <a:pt x="45" y="13"/>
                  </a:lnTo>
                  <a:lnTo>
                    <a:pt x="31" y="20"/>
                  </a:lnTo>
                  <a:lnTo>
                    <a:pt x="20" y="32"/>
                  </a:lnTo>
                  <a:lnTo>
                    <a:pt x="14" y="47"/>
                  </a:lnTo>
                  <a:lnTo>
                    <a:pt x="12" y="63"/>
                  </a:lnTo>
                  <a:lnTo>
                    <a:pt x="13" y="79"/>
                  </a:lnTo>
                  <a:lnTo>
                    <a:pt x="18" y="91"/>
                  </a:lnTo>
                  <a:lnTo>
                    <a:pt x="24" y="102"/>
                  </a:lnTo>
                  <a:lnTo>
                    <a:pt x="35" y="110"/>
                  </a:lnTo>
                  <a:lnTo>
                    <a:pt x="47" y="115"/>
                  </a:lnTo>
                  <a:lnTo>
                    <a:pt x="62" y="117"/>
                  </a:lnTo>
                  <a:lnTo>
                    <a:pt x="71" y="117"/>
                  </a:lnTo>
                  <a:lnTo>
                    <a:pt x="81" y="115"/>
                  </a:lnTo>
                  <a:lnTo>
                    <a:pt x="90" y="111"/>
                  </a:lnTo>
                  <a:lnTo>
                    <a:pt x="90" y="122"/>
                  </a:lnTo>
                  <a:lnTo>
                    <a:pt x="83" y="126"/>
                  </a:lnTo>
                  <a:lnTo>
                    <a:pt x="71" y="127"/>
                  </a:lnTo>
                  <a:lnTo>
                    <a:pt x="62" y="128"/>
                  </a:lnTo>
                  <a:lnTo>
                    <a:pt x="45" y="126"/>
                  </a:lnTo>
                  <a:lnTo>
                    <a:pt x="29" y="119"/>
                  </a:lnTo>
                  <a:lnTo>
                    <a:pt x="17" y="110"/>
                  </a:lnTo>
                  <a:lnTo>
                    <a:pt x="8" y="97"/>
                  </a:lnTo>
                  <a:lnTo>
                    <a:pt x="2" y="81"/>
                  </a:lnTo>
                  <a:lnTo>
                    <a:pt x="0" y="63"/>
                  </a:lnTo>
                  <a:lnTo>
                    <a:pt x="2" y="45"/>
                  </a:lnTo>
                  <a:lnTo>
                    <a:pt x="8" y="30"/>
                  </a:lnTo>
                  <a:lnTo>
                    <a:pt x="17" y="18"/>
                  </a:lnTo>
                  <a:lnTo>
                    <a:pt x="29" y="7"/>
                  </a:lnTo>
                  <a:lnTo>
                    <a:pt x="45" y="2"/>
                  </a:lnTo>
                  <a:lnTo>
                    <a:pt x="6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3" name="Freeform 38"/>
            <p:cNvSpPr>
              <a:spLocks noEditPoints="1"/>
            </p:cNvSpPr>
            <p:nvPr userDrawn="1"/>
          </p:nvSpPr>
          <p:spPr bwMode="auto">
            <a:xfrm>
              <a:off x="864" y="350"/>
              <a:ext cx="28" cy="32"/>
            </a:xfrm>
            <a:custGeom>
              <a:avLst/>
              <a:gdLst>
                <a:gd name="T0" fmla="*/ 41 w 84"/>
                <a:gd name="T1" fmla="*/ 9 h 95"/>
                <a:gd name="T2" fmla="*/ 31 w 84"/>
                <a:gd name="T3" fmla="*/ 11 h 95"/>
                <a:gd name="T4" fmla="*/ 22 w 84"/>
                <a:gd name="T5" fmla="*/ 17 h 95"/>
                <a:gd name="T6" fmla="*/ 17 w 84"/>
                <a:gd name="T7" fmla="*/ 25 h 95"/>
                <a:gd name="T8" fmla="*/ 13 w 84"/>
                <a:gd name="T9" fmla="*/ 36 h 95"/>
                <a:gd name="T10" fmla="*/ 11 w 84"/>
                <a:gd name="T11" fmla="*/ 47 h 95"/>
                <a:gd name="T12" fmla="*/ 13 w 84"/>
                <a:gd name="T13" fmla="*/ 59 h 95"/>
                <a:gd name="T14" fmla="*/ 17 w 84"/>
                <a:gd name="T15" fmla="*/ 69 h 95"/>
                <a:gd name="T16" fmla="*/ 22 w 84"/>
                <a:gd name="T17" fmla="*/ 78 h 95"/>
                <a:gd name="T18" fmla="*/ 31 w 84"/>
                <a:gd name="T19" fmla="*/ 83 h 95"/>
                <a:gd name="T20" fmla="*/ 41 w 84"/>
                <a:gd name="T21" fmla="*/ 85 h 95"/>
                <a:gd name="T22" fmla="*/ 53 w 84"/>
                <a:gd name="T23" fmla="*/ 83 h 95"/>
                <a:gd name="T24" fmla="*/ 60 w 84"/>
                <a:gd name="T25" fmla="*/ 78 h 95"/>
                <a:gd name="T26" fmla="*/ 67 w 84"/>
                <a:gd name="T27" fmla="*/ 69 h 95"/>
                <a:gd name="T28" fmla="*/ 70 w 84"/>
                <a:gd name="T29" fmla="*/ 59 h 95"/>
                <a:gd name="T30" fmla="*/ 72 w 84"/>
                <a:gd name="T31" fmla="*/ 47 h 95"/>
                <a:gd name="T32" fmla="*/ 70 w 84"/>
                <a:gd name="T33" fmla="*/ 36 h 95"/>
                <a:gd name="T34" fmla="*/ 67 w 84"/>
                <a:gd name="T35" fmla="*/ 25 h 95"/>
                <a:gd name="T36" fmla="*/ 60 w 84"/>
                <a:gd name="T37" fmla="*/ 17 h 95"/>
                <a:gd name="T38" fmla="*/ 53 w 84"/>
                <a:gd name="T39" fmla="*/ 11 h 95"/>
                <a:gd name="T40" fmla="*/ 41 w 84"/>
                <a:gd name="T41" fmla="*/ 9 h 95"/>
                <a:gd name="T42" fmla="*/ 41 w 84"/>
                <a:gd name="T43" fmla="*/ 0 h 95"/>
                <a:gd name="T44" fmla="*/ 55 w 84"/>
                <a:gd name="T45" fmla="*/ 1 h 95"/>
                <a:gd name="T46" fmla="*/ 66 w 84"/>
                <a:gd name="T47" fmla="*/ 7 h 95"/>
                <a:gd name="T48" fmla="*/ 74 w 84"/>
                <a:gd name="T49" fmla="*/ 15 h 95"/>
                <a:gd name="T50" fmla="*/ 79 w 84"/>
                <a:gd name="T51" fmla="*/ 24 h 95"/>
                <a:gd name="T52" fmla="*/ 83 w 84"/>
                <a:gd name="T53" fmla="*/ 35 h 95"/>
                <a:gd name="T54" fmla="*/ 84 w 84"/>
                <a:gd name="T55" fmla="*/ 47 h 95"/>
                <a:gd name="T56" fmla="*/ 83 w 84"/>
                <a:gd name="T57" fmla="*/ 59 h 95"/>
                <a:gd name="T58" fmla="*/ 79 w 84"/>
                <a:gd name="T59" fmla="*/ 70 h 95"/>
                <a:gd name="T60" fmla="*/ 74 w 84"/>
                <a:gd name="T61" fmla="*/ 81 h 95"/>
                <a:gd name="T62" fmla="*/ 66 w 84"/>
                <a:gd name="T63" fmla="*/ 88 h 95"/>
                <a:gd name="T64" fmla="*/ 55 w 84"/>
                <a:gd name="T65" fmla="*/ 93 h 95"/>
                <a:gd name="T66" fmla="*/ 41 w 84"/>
                <a:gd name="T67" fmla="*/ 95 h 95"/>
                <a:gd name="T68" fmla="*/ 28 w 84"/>
                <a:gd name="T69" fmla="*/ 93 h 95"/>
                <a:gd name="T70" fmla="*/ 18 w 84"/>
                <a:gd name="T71" fmla="*/ 88 h 95"/>
                <a:gd name="T72" fmla="*/ 10 w 84"/>
                <a:gd name="T73" fmla="*/ 81 h 95"/>
                <a:gd name="T74" fmla="*/ 4 w 84"/>
                <a:gd name="T75" fmla="*/ 70 h 95"/>
                <a:gd name="T76" fmla="*/ 1 w 84"/>
                <a:gd name="T77" fmla="*/ 59 h 95"/>
                <a:gd name="T78" fmla="*/ 0 w 84"/>
                <a:gd name="T79" fmla="*/ 47 h 95"/>
                <a:gd name="T80" fmla="*/ 1 w 84"/>
                <a:gd name="T81" fmla="*/ 35 h 95"/>
                <a:gd name="T82" fmla="*/ 4 w 84"/>
                <a:gd name="T83" fmla="*/ 24 h 95"/>
                <a:gd name="T84" fmla="*/ 10 w 84"/>
                <a:gd name="T85" fmla="*/ 15 h 95"/>
                <a:gd name="T86" fmla="*/ 18 w 84"/>
                <a:gd name="T87" fmla="*/ 7 h 95"/>
                <a:gd name="T88" fmla="*/ 28 w 84"/>
                <a:gd name="T89" fmla="*/ 1 h 95"/>
                <a:gd name="T90" fmla="*/ 41 w 84"/>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 h="95">
                  <a:moveTo>
                    <a:pt x="41" y="9"/>
                  </a:moveTo>
                  <a:lnTo>
                    <a:pt x="31" y="11"/>
                  </a:lnTo>
                  <a:lnTo>
                    <a:pt x="22" y="17"/>
                  </a:lnTo>
                  <a:lnTo>
                    <a:pt x="17" y="25"/>
                  </a:lnTo>
                  <a:lnTo>
                    <a:pt x="13" y="36"/>
                  </a:lnTo>
                  <a:lnTo>
                    <a:pt x="11" y="47"/>
                  </a:lnTo>
                  <a:lnTo>
                    <a:pt x="13" y="59"/>
                  </a:lnTo>
                  <a:lnTo>
                    <a:pt x="17" y="69"/>
                  </a:lnTo>
                  <a:lnTo>
                    <a:pt x="22" y="78"/>
                  </a:lnTo>
                  <a:lnTo>
                    <a:pt x="31" y="83"/>
                  </a:lnTo>
                  <a:lnTo>
                    <a:pt x="41" y="85"/>
                  </a:lnTo>
                  <a:lnTo>
                    <a:pt x="53" y="83"/>
                  </a:lnTo>
                  <a:lnTo>
                    <a:pt x="60" y="78"/>
                  </a:lnTo>
                  <a:lnTo>
                    <a:pt x="67" y="69"/>
                  </a:lnTo>
                  <a:lnTo>
                    <a:pt x="70" y="59"/>
                  </a:lnTo>
                  <a:lnTo>
                    <a:pt x="72" y="47"/>
                  </a:lnTo>
                  <a:lnTo>
                    <a:pt x="70" y="36"/>
                  </a:lnTo>
                  <a:lnTo>
                    <a:pt x="67" y="25"/>
                  </a:lnTo>
                  <a:lnTo>
                    <a:pt x="60" y="17"/>
                  </a:lnTo>
                  <a:lnTo>
                    <a:pt x="53" y="11"/>
                  </a:lnTo>
                  <a:lnTo>
                    <a:pt x="41" y="9"/>
                  </a:lnTo>
                  <a:close/>
                  <a:moveTo>
                    <a:pt x="41" y="0"/>
                  </a:moveTo>
                  <a:lnTo>
                    <a:pt x="55" y="1"/>
                  </a:lnTo>
                  <a:lnTo>
                    <a:pt x="66" y="7"/>
                  </a:lnTo>
                  <a:lnTo>
                    <a:pt x="74" y="15"/>
                  </a:lnTo>
                  <a:lnTo>
                    <a:pt x="79" y="24"/>
                  </a:lnTo>
                  <a:lnTo>
                    <a:pt x="83" y="35"/>
                  </a:lnTo>
                  <a:lnTo>
                    <a:pt x="84" y="47"/>
                  </a:lnTo>
                  <a:lnTo>
                    <a:pt x="83" y="59"/>
                  </a:lnTo>
                  <a:lnTo>
                    <a:pt x="79" y="70"/>
                  </a:lnTo>
                  <a:lnTo>
                    <a:pt x="74" y="81"/>
                  </a:lnTo>
                  <a:lnTo>
                    <a:pt x="66" y="88"/>
                  </a:lnTo>
                  <a:lnTo>
                    <a:pt x="55" y="93"/>
                  </a:lnTo>
                  <a:lnTo>
                    <a:pt x="41" y="95"/>
                  </a:lnTo>
                  <a:lnTo>
                    <a:pt x="28" y="93"/>
                  </a:lnTo>
                  <a:lnTo>
                    <a:pt x="18" y="88"/>
                  </a:lnTo>
                  <a:lnTo>
                    <a:pt x="10" y="81"/>
                  </a:lnTo>
                  <a:lnTo>
                    <a:pt x="4" y="70"/>
                  </a:lnTo>
                  <a:lnTo>
                    <a:pt x="1" y="59"/>
                  </a:lnTo>
                  <a:lnTo>
                    <a:pt x="0" y="47"/>
                  </a:lnTo>
                  <a:lnTo>
                    <a:pt x="1" y="35"/>
                  </a:lnTo>
                  <a:lnTo>
                    <a:pt x="4" y="24"/>
                  </a:lnTo>
                  <a:lnTo>
                    <a:pt x="10" y="15"/>
                  </a:lnTo>
                  <a:lnTo>
                    <a:pt x="18" y="7"/>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4" name="Freeform 39"/>
            <p:cNvSpPr>
              <a:spLocks/>
            </p:cNvSpPr>
            <p:nvPr userDrawn="1"/>
          </p:nvSpPr>
          <p:spPr bwMode="auto">
            <a:xfrm>
              <a:off x="904" y="350"/>
              <a:ext cx="24" cy="31"/>
            </a:xfrm>
            <a:custGeom>
              <a:avLst/>
              <a:gdLst>
                <a:gd name="T0" fmla="*/ 41 w 72"/>
                <a:gd name="T1" fmla="*/ 0 h 93"/>
                <a:gd name="T2" fmla="*/ 52 w 72"/>
                <a:gd name="T3" fmla="*/ 1 h 93"/>
                <a:gd name="T4" fmla="*/ 61 w 72"/>
                <a:gd name="T5" fmla="*/ 7 h 93"/>
                <a:gd name="T6" fmla="*/ 67 w 72"/>
                <a:gd name="T7" fmla="*/ 14 h 93"/>
                <a:gd name="T8" fmla="*/ 71 w 72"/>
                <a:gd name="T9" fmla="*/ 24 h 93"/>
                <a:gd name="T10" fmla="*/ 72 w 72"/>
                <a:gd name="T11" fmla="*/ 35 h 93"/>
                <a:gd name="T12" fmla="*/ 72 w 72"/>
                <a:gd name="T13" fmla="*/ 93 h 93"/>
                <a:gd name="T14" fmla="*/ 61 w 72"/>
                <a:gd name="T15" fmla="*/ 93 h 93"/>
                <a:gd name="T16" fmla="*/ 61 w 72"/>
                <a:gd name="T17" fmla="*/ 38 h 93"/>
                <a:gd name="T18" fmla="*/ 59 w 72"/>
                <a:gd name="T19" fmla="*/ 26 h 93"/>
                <a:gd name="T20" fmla="*/ 55 w 72"/>
                <a:gd name="T21" fmla="*/ 17 h 93"/>
                <a:gd name="T22" fmla="*/ 48 w 72"/>
                <a:gd name="T23" fmla="*/ 11 h 93"/>
                <a:gd name="T24" fmla="*/ 38 w 72"/>
                <a:gd name="T25" fmla="*/ 9 h 93"/>
                <a:gd name="T26" fmla="*/ 28 w 72"/>
                <a:gd name="T27" fmla="*/ 11 h 93"/>
                <a:gd name="T28" fmla="*/ 21 w 72"/>
                <a:gd name="T29" fmla="*/ 17 h 93"/>
                <a:gd name="T30" fmla="*/ 16 w 72"/>
                <a:gd name="T31" fmla="*/ 25 h 93"/>
                <a:gd name="T32" fmla="*/ 13 w 72"/>
                <a:gd name="T33" fmla="*/ 34 h 93"/>
                <a:gd name="T34" fmla="*/ 12 w 72"/>
                <a:gd name="T35" fmla="*/ 43 h 93"/>
                <a:gd name="T36" fmla="*/ 12 w 72"/>
                <a:gd name="T37" fmla="*/ 93 h 93"/>
                <a:gd name="T38" fmla="*/ 0 w 72"/>
                <a:gd name="T39" fmla="*/ 93 h 93"/>
                <a:gd name="T40" fmla="*/ 0 w 72"/>
                <a:gd name="T41" fmla="*/ 24 h 93"/>
                <a:gd name="T42" fmla="*/ 0 w 72"/>
                <a:gd name="T43" fmla="*/ 2 h 93"/>
                <a:gd name="T44" fmla="*/ 11 w 72"/>
                <a:gd name="T45" fmla="*/ 2 h 93"/>
                <a:gd name="T46" fmla="*/ 11 w 72"/>
                <a:gd name="T47" fmla="*/ 18 h 93"/>
                <a:gd name="T48" fmla="*/ 12 w 72"/>
                <a:gd name="T49" fmla="*/ 18 h 93"/>
                <a:gd name="T50" fmla="*/ 15 w 72"/>
                <a:gd name="T51" fmla="*/ 12 h 93"/>
                <a:gd name="T52" fmla="*/ 21 w 72"/>
                <a:gd name="T53" fmla="*/ 6 h 93"/>
                <a:gd name="T54" fmla="*/ 28 w 72"/>
                <a:gd name="T55" fmla="*/ 1 h 93"/>
                <a:gd name="T56" fmla="*/ 41 w 72"/>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2" h="93">
                  <a:moveTo>
                    <a:pt x="41" y="0"/>
                  </a:moveTo>
                  <a:lnTo>
                    <a:pt x="52" y="1"/>
                  </a:lnTo>
                  <a:lnTo>
                    <a:pt x="61" y="7"/>
                  </a:lnTo>
                  <a:lnTo>
                    <a:pt x="67" y="14"/>
                  </a:lnTo>
                  <a:lnTo>
                    <a:pt x="71" y="24"/>
                  </a:lnTo>
                  <a:lnTo>
                    <a:pt x="72" y="35"/>
                  </a:lnTo>
                  <a:lnTo>
                    <a:pt x="72" y="93"/>
                  </a:lnTo>
                  <a:lnTo>
                    <a:pt x="61" y="93"/>
                  </a:lnTo>
                  <a:lnTo>
                    <a:pt x="61" y="38"/>
                  </a:lnTo>
                  <a:lnTo>
                    <a:pt x="59" y="26"/>
                  </a:lnTo>
                  <a:lnTo>
                    <a:pt x="55" y="17"/>
                  </a:lnTo>
                  <a:lnTo>
                    <a:pt x="48" y="11"/>
                  </a:lnTo>
                  <a:lnTo>
                    <a:pt x="38" y="9"/>
                  </a:lnTo>
                  <a:lnTo>
                    <a:pt x="28" y="11"/>
                  </a:lnTo>
                  <a:lnTo>
                    <a:pt x="21" y="17"/>
                  </a:lnTo>
                  <a:lnTo>
                    <a:pt x="16" y="25"/>
                  </a:lnTo>
                  <a:lnTo>
                    <a:pt x="13" y="34"/>
                  </a:lnTo>
                  <a:lnTo>
                    <a:pt x="12" y="43"/>
                  </a:lnTo>
                  <a:lnTo>
                    <a:pt x="12" y="93"/>
                  </a:lnTo>
                  <a:lnTo>
                    <a:pt x="0" y="93"/>
                  </a:lnTo>
                  <a:lnTo>
                    <a:pt x="0" y="24"/>
                  </a:lnTo>
                  <a:lnTo>
                    <a:pt x="0" y="2"/>
                  </a:lnTo>
                  <a:lnTo>
                    <a:pt x="11" y="2"/>
                  </a:lnTo>
                  <a:lnTo>
                    <a:pt x="11" y="18"/>
                  </a:lnTo>
                  <a:lnTo>
                    <a:pt x="12" y="18"/>
                  </a:lnTo>
                  <a:lnTo>
                    <a:pt x="15" y="12"/>
                  </a:lnTo>
                  <a:lnTo>
                    <a:pt x="21" y="6"/>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5" name="Freeform 40"/>
            <p:cNvSpPr>
              <a:spLocks/>
            </p:cNvSpPr>
            <p:nvPr userDrawn="1"/>
          </p:nvSpPr>
          <p:spPr bwMode="auto">
            <a:xfrm>
              <a:off x="938" y="336"/>
              <a:ext cx="18" cy="45"/>
            </a:xfrm>
            <a:custGeom>
              <a:avLst/>
              <a:gdLst>
                <a:gd name="T0" fmla="*/ 43 w 54"/>
                <a:gd name="T1" fmla="*/ 0 h 135"/>
                <a:gd name="T2" fmla="*/ 47 w 54"/>
                <a:gd name="T3" fmla="*/ 0 h 135"/>
                <a:gd name="T4" fmla="*/ 50 w 54"/>
                <a:gd name="T5" fmla="*/ 0 h 135"/>
                <a:gd name="T6" fmla="*/ 54 w 54"/>
                <a:gd name="T7" fmla="*/ 1 h 135"/>
                <a:gd name="T8" fmla="*/ 53 w 54"/>
                <a:gd name="T9" fmla="*/ 11 h 135"/>
                <a:gd name="T10" fmla="*/ 50 w 54"/>
                <a:gd name="T11" fmla="*/ 10 h 135"/>
                <a:gd name="T12" fmla="*/ 47 w 54"/>
                <a:gd name="T13" fmla="*/ 10 h 135"/>
                <a:gd name="T14" fmla="*/ 44 w 54"/>
                <a:gd name="T15" fmla="*/ 9 h 135"/>
                <a:gd name="T16" fmla="*/ 37 w 54"/>
                <a:gd name="T17" fmla="*/ 11 h 135"/>
                <a:gd name="T18" fmla="*/ 33 w 54"/>
                <a:gd name="T19" fmla="*/ 15 h 135"/>
                <a:gd name="T20" fmla="*/ 30 w 54"/>
                <a:gd name="T21" fmla="*/ 22 h 135"/>
                <a:gd name="T22" fmla="*/ 30 w 54"/>
                <a:gd name="T23" fmla="*/ 30 h 135"/>
                <a:gd name="T24" fmla="*/ 30 w 54"/>
                <a:gd name="T25" fmla="*/ 37 h 135"/>
                <a:gd name="T26" fmla="*/ 30 w 54"/>
                <a:gd name="T27" fmla="*/ 44 h 135"/>
                <a:gd name="T28" fmla="*/ 50 w 54"/>
                <a:gd name="T29" fmla="*/ 44 h 135"/>
                <a:gd name="T30" fmla="*/ 50 w 54"/>
                <a:gd name="T31" fmla="*/ 53 h 135"/>
                <a:gd name="T32" fmla="*/ 30 w 54"/>
                <a:gd name="T33" fmla="*/ 53 h 135"/>
                <a:gd name="T34" fmla="*/ 30 w 54"/>
                <a:gd name="T35" fmla="*/ 135 h 135"/>
                <a:gd name="T36" fmla="*/ 19 w 54"/>
                <a:gd name="T37" fmla="*/ 135 h 135"/>
                <a:gd name="T38" fmla="*/ 19 w 54"/>
                <a:gd name="T39" fmla="*/ 53 h 135"/>
                <a:gd name="T40" fmla="*/ 0 w 54"/>
                <a:gd name="T41" fmla="*/ 53 h 135"/>
                <a:gd name="T42" fmla="*/ 0 w 54"/>
                <a:gd name="T43" fmla="*/ 44 h 135"/>
                <a:gd name="T44" fmla="*/ 19 w 54"/>
                <a:gd name="T45" fmla="*/ 44 h 135"/>
                <a:gd name="T46" fmla="*/ 19 w 54"/>
                <a:gd name="T47" fmla="*/ 38 h 135"/>
                <a:gd name="T48" fmla="*/ 19 w 54"/>
                <a:gd name="T49" fmla="*/ 28 h 135"/>
                <a:gd name="T50" fmla="*/ 20 w 54"/>
                <a:gd name="T51" fmla="*/ 19 h 135"/>
                <a:gd name="T52" fmla="*/ 22 w 54"/>
                <a:gd name="T53" fmla="*/ 11 h 135"/>
                <a:gd name="T54" fmla="*/ 26 w 54"/>
                <a:gd name="T55" fmla="*/ 5 h 135"/>
                <a:gd name="T56" fmla="*/ 33 w 54"/>
                <a:gd name="T57" fmla="*/ 1 h 135"/>
                <a:gd name="T58" fmla="*/ 43 w 54"/>
                <a:gd name="T59"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4" h="135">
                  <a:moveTo>
                    <a:pt x="43" y="0"/>
                  </a:moveTo>
                  <a:lnTo>
                    <a:pt x="47" y="0"/>
                  </a:lnTo>
                  <a:lnTo>
                    <a:pt x="50" y="0"/>
                  </a:lnTo>
                  <a:lnTo>
                    <a:pt x="54" y="1"/>
                  </a:lnTo>
                  <a:lnTo>
                    <a:pt x="53" y="11"/>
                  </a:lnTo>
                  <a:lnTo>
                    <a:pt x="50" y="10"/>
                  </a:lnTo>
                  <a:lnTo>
                    <a:pt x="47" y="10"/>
                  </a:lnTo>
                  <a:lnTo>
                    <a:pt x="44" y="9"/>
                  </a:lnTo>
                  <a:lnTo>
                    <a:pt x="37" y="11"/>
                  </a:lnTo>
                  <a:lnTo>
                    <a:pt x="33" y="15"/>
                  </a:lnTo>
                  <a:lnTo>
                    <a:pt x="30" y="22"/>
                  </a:lnTo>
                  <a:lnTo>
                    <a:pt x="30" y="30"/>
                  </a:lnTo>
                  <a:lnTo>
                    <a:pt x="30" y="37"/>
                  </a:lnTo>
                  <a:lnTo>
                    <a:pt x="30" y="44"/>
                  </a:lnTo>
                  <a:lnTo>
                    <a:pt x="50" y="44"/>
                  </a:lnTo>
                  <a:lnTo>
                    <a:pt x="50" y="53"/>
                  </a:lnTo>
                  <a:lnTo>
                    <a:pt x="30" y="53"/>
                  </a:lnTo>
                  <a:lnTo>
                    <a:pt x="30" y="135"/>
                  </a:lnTo>
                  <a:lnTo>
                    <a:pt x="19" y="135"/>
                  </a:lnTo>
                  <a:lnTo>
                    <a:pt x="19" y="53"/>
                  </a:lnTo>
                  <a:lnTo>
                    <a:pt x="0" y="53"/>
                  </a:lnTo>
                  <a:lnTo>
                    <a:pt x="0" y="44"/>
                  </a:lnTo>
                  <a:lnTo>
                    <a:pt x="19" y="44"/>
                  </a:lnTo>
                  <a:lnTo>
                    <a:pt x="19" y="38"/>
                  </a:lnTo>
                  <a:lnTo>
                    <a:pt x="19" y="28"/>
                  </a:lnTo>
                  <a:lnTo>
                    <a:pt x="20" y="19"/>
                  </a:lnTo>
                  <a:lnTo>
                    <a:pt x="22" y="11"/>
                  </a:lnTo>
                  <a:lnTo>
                    <a:pt x="26" y="5"/>
                  </a:lnTo>
                  <a:lnTo>
                    <a:pt x="33" y="1"/>
                  </a:lnTo>
                  <a:lnTo>
                    <a:pt x="43"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6" name="Freeform 41"/>
            <p:cNvSpPr>
              <a:spLocks noEditPoints="1"/>
            </p:cNvSpPr>
            <p:nvPr userDrawn="1"/>
          </p:nvSpPr>
          <p:spPr bwMode="auto">
            <a:xfrm>
              <a:off x="963" y="339"/>
              <a:ext cx="25" cy="43"/>
            </a:xfrm>
            <a:custGeom>
              <a:avLst/>
              <a:gdLst>
                <a:gd name="T0" fmla="*/ 39 w 75"/>
                <a:gd name="T1" fmla="*/ 42 h 128"/>
                <a:gd name="T2" fmla="*/ 28 w 75"/>
                <a:gd name="T3" fmla="*/ 45 h 128"/>
                <a:gd name="T4" fmla="*/ 20 w 75"/>
                <a:gd name="T5" fmla="*/ 52 h 128"/>
                <a:gd name="T6" fmla="*/ 15 w 75"/>
                <a:gd name="T7" fmla="*/ 63 h 128"/>
                <a:gd name="T8" fmla="*/ 13 w 75"/>
                <a:gd name="T9" fmla="*/ 74 h 128"/>
                <a:gd name="T10" fmla="*/ 63 w 75"/>
                <a:gd name="T11" fmla="*/ 74 h 128"/>
                <a:gd name="T12" fmla="*/ 62 w 75"/>
                <a:gd name="T13" fmla="*/ 64 h 128"/>
                <a:gd name="T14" fmla="*/ 59 w 75"/>
                <a:gd name="T15" fmla="*/ 57 h 128"/>
                <a:gd name="T16" fmla="*/ 55 w 75"/>
                <a:gd name="T17" fmla="*/ 49 h 128"/>
                <a:gd name="T18" fmla="*/ 48 w 75"/>
                <a:gd name="T19" fmla="*/ 44 h 128"/>
                <a:gd name="T20" fmla="*/ 39 w 75"/>
                <a:gd name="T21" fmla="*/ 42 h 128"/>
                <a:gd name="T22" fmla="*/ 38 w 75"/>
                <a:gd name="T23" fmla="*/ 33 h 128"/>
                <a:gd name="T24" fmla="*/ 52 w 75"/>
                <a:gd name="T25" fmla="*/ 35 h 128"/>
                <a:gd name="T26" fmla="*/ 63 w 75"/>
                <a:gd name="T27" fmla="*/ 42 h 128"/>
                <a:gd name="T28" fmla="*/ 69 w 75"/>
                <a:gd name="T29" fmla="*/ 51 h 128"/>
                <a:gd name="T30" fmla="*/ 73 w 75"/>
                <a:gd name="T31" fmla="*/ 63 h 128"/>
                <a:gd name="T32" fmla="*/ 75 w 75"/>
                <a:gd name="T33" fmla="*/ 78 h 128"/>
                <a:gd name="T34" fmla="*/ 75 w 75"/>
                <a:gd name="T35" fmla="*/ 83 h 128"/>
                <a:gd name="T36" fmla="*/ 13 w 75"/>
                <a:gd name="T37" fmla="*/ 83 h 128"/>
                <a:gd name="T38" fmla="*/ 14 w 75"/>
                <a:gd name="T39" fmla="*/ 95 h 128"/>
                <a:gd name="T40" fmla="*/ 18 w 75"/>
                <a:gd name="T41" fmla="*/ 103 h 128"/>
                <a:gd name="T42" fmla="*/ 24 w 75"/>
                <a:gd name="T43" fmla="*/ 111 h 128"/>
                <a:gd name="T44" fmla="*/ 31 w 75"/>
                <a:gd name="T45" fmla="*/ 116 h 128"/>
                <a:gd name="T46" fmla="*/ 43 w 75"/>
                <a:gd name="T47" fmla="*/ 118 h 128"/>
                <a:gd name="T48" fmla="*/ 52 w 75"/>
                <a:gd name="T49" fmla="*/ 117 h 128"/>
                <a:gd name="T50" fmla="*/ 61 w 75"/>
                <a:gd name="T51" fmla="*/ 115 h 128"/>
                <a:gd name="T52" fmla="*/ 68 w 75"/>
                <a:gd name="T53" fmla="*/ 111 h 128"/>
                <a:gd name="T54" fmla="*/ 68 w 75"/>
                <a:gd name="T55" fmla="*/ 122 h 128"/>
                <a:gd name="T56" fmla="*/ 55 w 75"/>
                <a:gd name="T57" fmla="*/ 126 h 128"/>
                <a:gd name="T58" fmla="*/ 42 w 75"/>
                <a:gd name="T59" fmla="*/ 128 h 128"/>
                <a:gd name="T60" fmla="*/ 28 w 75"/>
                <a:gd name="T61" fmla="*/ 126 h 128"/>
                <a:gd name="T62" fmla="*/ 18 w 75"/>
                <a:gd name="T63" fmla="*/ 121 h 128"/>
                <a:gd name="T64" fmla="*/ 10 w 75"/>
                <a:gd name="T65" fmla="*/ 115 h 128"/>
                <a:gd name="T66" fmla="*/ 5 w 75"/>
                <a:gd name="T67" fmla="*/ 105 h 128"/>
                <a:gd name="T68" fmla="*/ 1 w 75"/>
                <a:gd name="T69" fmla="*/ 93 h 128"/>
                <a:gd name="T70" fmla="*/ 0 w 75"/>
                <a:gd name="T71" fmla="*/ 80 h 128"/>
                <a:gd name="T72" fmla="*/ 2 w 75"/>
                <a:gd name="T73" fmla="*/ 64 h 128"/>
                <a:gd name="T74" fmla="*/ 7 w 75"/>
                <a:gd name="T75" fmla="*/ 52 h 128"/>
                <a:gd name="T76" fmla="*/ 15 w 75"/>
                <a:gd name="T77" fmla="*/ 42 h 128"/>
                <a:gd name="T78" fmla="*/ 26 w 75"/>
                <a:gd name="T79" fmla="*/ 35 h 128"/>
                <a:gd name="T80" fmla="*/ 38 w 75"/>
                <a:gd name="T81" fmla="*/ 33 h 128"/>
                <a:gd name="T82" fmla="*/ 44 w 75"/>
                <a:gd name="T83" fmla="*/ 0 h 128"/>
                <a:gd name="T84" fmla="*/ 57 w 75"/>
                <a:gd name="T85" fmla="*/ 0 h 128"/>
                <a:gd name="T86" fmla="*/ 35 w 75"/>
                <a:gd name="T87" fmla="*/ 25 h 128"/>
                <a:gd name="T88" fmla="*/ 27 w 75"/>
                <a:gd name="T89" fmla="*/ 25 h 128"/>
                <a:gd name="T90" fmla="*/ 44 w 75"/>
                <a:gd name="T9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5" h="128">
                  <a:moveTo>
                    <a:pt x="39" y="42"/>
                  </a:moveTo>
                  <a:lnTo>
                    <a:pt x="28" y="45"/>
                  </a:lnTo>
                  <a:lnTo>
                    <a:pt x="20" y="52"/>
                  </a:lnTo>
                  <a:lnTo>
                    <a:pt x="15" y="63"/>
                  </a:lnTo>
                  <a:lnTo>
                    <a:pt x="13" y="74"/>
                  </a:lnTo>
                  <a:lnTo>
                    <a:pt x="63" y="74"/>
                  </a:lnTo>
                  <a:lnTo>
                    <a:pt x="62" y="64"/>
                  </a:lnTo>
                  <a:lnTo>
                    <a:pt x="59" y="57"/>
                  </a:lnTo>
                  <a:lnTo>
                    <a:pt x="55" y="49"/>
                  </a:lnTo>
                  <a:lnTo>
                    <a:pt x="48" y="44"/>
                  </a:lnTo>
                  <a:lnTo>
                    <a:pt x="39" y="42"/>
                  </a:lnTo>
                  <a:close/>
                  <a:moveTo>
                    <a:pt x="38" y="33"/>
                  </a:moveTo>
                  <a:lnTo>
                    <a:pt x="52" y="35"/>
                  </a:lnTo>
                  <a:lnTo>
                    <a:pt x="63" y="42"/>
                  </a:lnTo>
                  <a:lnTo>
                    <a:pt x="69" y="51"/>
                  </a:lnTo>
                  <a:lnTo>
                    <a:pt x="73" y="63"/>
                  </a:lnTo>
                  <a:lnTo>
                    <a:pt x="75" y="78"/>
                  </a:lnTo>
                  <a:lnTo>
                    <a:pt x="75" y="83"/>
                  </a:lnTo>
                  <a:lnTo>
                    <a:pt x="13" y="83"/>
                  </a:lnTo>
                  <a:lnTo>
                    <a:pt x="14" y="95"/>
                  </a:lnTo>
                  <a:lnTo>
                    <a:pt x="18" y="103"/>
                  </a:lnTo>
                  <a:lnTo>
                    <a:pt x="24" y="111"/>
                  </a:lnTo>
                  <a:lnTo>
                    <a:pt x="31" y="116"/>
                  </a:lnTo>
                  <a:lnTo>
                    <a:pt x="43" y="118"/>
                  </a:lnTo>
                  <a:lnTo>
                    <a:pt x="52" y="117"/>
                  </a:lnTo>
                  <a:lnTo>
                    <a:pt x="61" y="115"/>
                  </a:lnTo>
                  <a:lnTo>
                    <a:pt x="68" y="111"/>
                  </a:lnTo>
                  <a:lnTo>
                    <a:pt x="68" y="122"/>
                  </a:lnTo>
                  <a:lnTo>
                    <a:pt x="55" y="126"/>
                  </a:lnTo>
                  <a:lnTo>
                    <a:pt x="42" y="128"/>
                  </a:lnTo>
                  <a:lnTo>
                    <a:pt x="28" y="126"/>
                  </a:lnTo>
                  <a:lnTo>
                    <a:pt x="18" y="121"/>
                  </a:lnTo>
                  <a:lnTo>
                    <a:pt x="10" y="115"/>
                  </a:lnTo>
                  <a:lnTo>
                    <a:pt x="5" y="105"/>
                  </a:lnTo>
                  <a:lnTo>
                    <a:pt x="1" y="93"/>
                  </a:lnTo>
                  <a:lnTo>
                    <a:pt x="0" y="80"/>
                  </a:lnTo>
                  <a:lnTo>
                    <a:pt x="2" y="64"/>
                  </a:lnTo>
                  <a:lnTo>
                    <a:pt x="7" y="52"/>
                  </a:lnTo>
                  <a:lnTo>
                    <a:pt x="15" y="42"/>
                  </a:lnTo>
                  <a:lnTo>
                    <a:pt x="26" y="35"/>
                  </a:lnTo>
                  <a:lnTo>
                    <a:pt x="38" y="33"/>
                  </a:lnTo>
                  <a:close/>
                  <a:moveTo>
                    <a:pt x="44" y="0"/>
                  </a:moveTo>
                  <a:lnTo>
                    <a:pt x="57" y="0"/>
                  </a:lnTo>
                  <a:lnTo>
                    <a:pt x="35" y="25"/>
                  </a:lnTo>
                  <a:lnTo>
                    <a:pt x="27" y="25"/>
                  </a:lnTo>
                  <a:lnTo>
                    <a:pt x="44"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7" name="Freeform 42"/>
            <p:cNvSpPr>
              <a:spLocks noEditPoints="1"/>
            </p:cNvSpPr>
            <p:nvPr userDrawn="1"/>
          </p:nvSpPr>
          <p:spPr bwMode="auto">
            <a:xfrm>
              <a:off x="998" y="337"/>
              <a:ext cx="26" cy="45"/>
            </a:xfrm>
            <a:custGeom>
              <a:avLst/>
              <a:gdLst>
                <a:gd name="T0" fmla="*/ 39 w 77"/>
                <a:gd name="T1" fmla="*/ 49 h 135"/>
                <a:gd name="T2" fmla="*/ 28 w 77"/>
                <a:gd name="T3" fmla="*/ 51 h 135"/>
                <a:gd name="T4" fmla="*/ 20 w 77"/>
                <a:gd name="T5" fmla="*/ 58 h 135"/>
                <a:gd name="T6" fmla="*/ 16 w 77"/>
                <a:gd name="T7" fmla="*/ 67 h 135"/>
                <a:gd name="T8" fmla="*/ 14 w 77"/>
                <a:gd name="T9" fmla="*/ 77 h 135"/>
                <a:gd name="T10" fmla="*/ 12 w 77"/>
                <a:gd name="T11" fmla="*/ 87 h 135"/>
                <a:gd name="T12" fmla="*/ 14 w 77"/>
                <a:gd name="T13" fmla="*/ 98 h 135"/>
                <a:gd name="T14" fmla="*/ 16 w 77"/>
                <a:gd name="T15" fmla="*/ 108 h 135"/>
                <a:gd name="T16" fmla="*/ 20 w 77"/>
                <a:gd name="T17" fmla="*/ 117 h 135"/>
                <a:gd name="T18" fmla="*/ 28 w 77"/>
                <a:gd name="T19" fmla="*/ 123 h 135"/>
                <a:gd name="T20" fmla="*/ 39 w 77"/>
                <a:gd name="T21" fmla="*/ 125 h 135"/>
                <a:gd name="T22" fmla="*/ 49 w 77"/>
                <a:gd name="T23" fmla="*/ 123 h 135"/>
                <a:gd name="T24" fmla="*/ 57 w 77"/>
                <a:gd name="T25" fmla="*/ 116 h 135"/>
                <a:gd name="T26" fmla="*/ 63 w 77"/>
                <a:gd name="T27" fmla="*/ 108 h 135"/>
                <a:gd name="T28" fmla="*/ 65 w 77"/>
                <a:gd name="T29" fmla="*/ 97 h 135"/>
                <a:gd name="T30" fmla="*/ 66 w 77"/>
                <a:gd name="T31" fmla="*/ 87 h 135"/>
                <a:gd name="T32" fmla="*/ 65 w 77"/>
                <a:gd name="T33" fmla="*/ 77 h 135"/>
                <a:gd name="T34" fmla="*/ 63 w 77"/>
                <a:gd name="T35" fmla="*/ 67 h 135"/>
                <a:gd name="T36" fmla="*/ 57 w 77"/>
                <a:gd name="T37" fmla="*/ 58 h 135"/>
                <a:gd name="T38" fmla="*/ 49 w 77"/>
                <a:gd name="T39" fmla="*/ 52 h 135"/>
                <a:gd name="T40" fmla="*/ 39 w 77"/>
                <a:gd name="T41" fmla="*/ 49 h 135"/>
                <a:gd name="T42" fmla="*/ 66 w 77"/>
                <a:gd name="T43" fmla="*/ 0 h 135"/>
                <a:gd name="T44" fmla="*/ 77 w 77"/>
                <a:gd name="T45" fmla="*/ 0 h 135"/>
                <a:gd name="T46" fmla="*/ 77 w 77"/>
                <a:gd name="T47" fmla="*/ 133 h 135"/>
                <a:gd name="T48" fmla="*/ 66 w 77"/>
                <a:gd name="T49" fmla="*/ 133 h 135"/>
                <a:gd name="T50" fmla="*/ 66 w 77"/>
                <a:gd name="T51" fmla="*/ 118 h 135"/>
                <a:gd name="T52" fmla="*/ 66 w 77"/>
                <a:gd name="T53" fmla="*/ 118 h 135"/>
                <a:gd name="T54" fmla="*/ 58 w 77"/>
                <a:gd name="T55" fmla="*/ 127 h 135"/>
                <a:gd name="T56" fmla="*/ 49 w 77"/>
                <a:gd name="T57" fmla="*/ 133 h 135"/>
                <a:gd name="T58" fmla="*/ 38 w 77"/>
                <a:gd name="T59" fmla="*/ 135 h 135"/>
                <a:gd name="T60" fmla="*/ 25 w 77"/>
                <a:gd name="T61" fmla="*/ 133 h 135"/>
                <a:gd name="T62" fmla="*/ 14 w 77"/>
                <a:gd name="T63" fmla="*/ 126 h 135"/>
                <a:gd name="T64" fmla="*/ 7 w 77"/>
                <a:gd name="T65" fmla="*/ 116 h 135"/>
                <a:gd name="T66" fmla="*/ 2 w 77"/>
                <a:gd name="T67" fmla="*/ 103 h 135"/>
                <a:gd name="T68" fmla="*/ 0 w 77"/>
                <a:gd name="T69" fmla="*/ 87 h 135"/>
                <a:gd name="T70" fmla="*/ 1 w 77"/>
                <a:gd name="T71" fmla="*/ 71 h 135"/>
                <a:gd name="T72" fmla="*/ 6 w 77"/>
                <a:gd name="T73" fmla="*/ 59 h 135"/>
                <a:gd name="T74" fmla="*/ 14 w 77"/>
                <a:gd name="T75" fmla="*/ 49 h 135"/>
                <a:gd name="T76" fmla="*/ 24 w 77"/>
                <a:gd name="T77" fmla="*/ 42 h 135"/>
                <a:gd name="T78" fmla="*/ 38 w 77"/>
                <a:gd name="T79" fmla="*/ 40 h 135"/>
                <a:gd name="T80" fmla="*/ 49 w 77"/>
                <a:gd name="T81" fmla="*/ 42 h 135"/>
                <a:gd name="T82" fmla="*/ 58 w 77"/>
                <a:gd name="T83" fmla="*/ 47 h 135"/>
                <a:gd name="T84" fmla="*/ 63 w 77"/>
                <a:gd name="T85" fmla="*/ 52 h 135"/>
                <a:gd name="T86" fmla="*/ 66 w 77"/>
                <a:gd name="T87" fmla="*/ 57 h 135"/>
                <a:gd name="T88" fmla="*/ 66 w 77"/>
                <a:gd name="T89" fmla="*/ 57 h 135"/>
                <a:gd name="T90" fmla="*/ 66 w 77"/>
                <a:gd name="T9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7" h="135">
                  <a:moveTo>
                    <a:pt x="39" y="49"/>
                  </a:moveTo>
                  <a:lnTo>
                    <a:pt x="28" y="51"/>
                  </a:lnTo>
                  <a:lnTo>
                    <a:pt x="20" y="58"/>
                  </a:lnTo>
                  <a:lnTo>
                    <a:pt x="16" y="67"/>
                  </a:lnTo>
                  <a:lnTo>
                    <a:pt x="14" y="77"/>
                  </a:lnTo>
                  <a:lnTo>
                    <a:pt x="12" y="87"/>
                  </a:lnTo>
                  <a:lnTo>
                    <a:pt x="14" y="98"/>
                  </a:lnTo>
                  <a:lnTo>
                    <a:pt x="16" y="108"/>
                  </a:lnTo>
                  <a:lnTo>
                    <a:pt x="20" y="117"/>
                  </a:lnTo>
                  <a:lnTo>
                    <a:pt x="28" y="123"/>
                  </a:lnTo>
                  <a:lnTo>
                    <a:pt x="39" y="125"/>
                  </a:lnTo>
                  <a:lnTo>
                    <a:pt x="49" y="123"/>
                  </a:lnTo>
                  <a:lnTo>
                    <a:pt x="57" y="116"/>
                  </a:lnTo>
                  <a:lnTo>
                    <a:pt x="63" y="108"/>
                  </a:lnTo>
                  <a:lnTo>
                    <a:pt x="65" y="97"/>
                  </a:lnTo>
                  <a:lnTo>
                    <a:pt x="66" y="87"/>
                  </a:lnTo>
                  <a:lnTo>
                    <a:pt x="65" y="77"/>
                  </a:lnTo>
                  <a:lnTo>
                    <a:pt x="63" y="67"/>
                  </a:lnTo>
                  <a:lnTo>
                    <a:pt x="57" y="58"/>
                  </a:lnTo>
                  <a:lnTo>
                    <a:pt x="49" y="52"/>
                  </a:lnTo>
                  <a:lnTo>
                    <a:pt x="39" y="49"/>
                  </a:lnTo>
                  <a:close/>
                  <a:moveTo>
                    <a:pt x="66" y="0"/>
                  </a:moveTo>
                  <a:lnTo>
                    <a:pt x="77" y="0"/>
                  </a:lnTo>
                  <a:lnTo>
                    <a:pt x="77" y="133"/>
                  </a:lnTo>
                  <a:lnTo>
                    <a:pt x="66" y="133"/>
                  </a:lnTo>
                  <a:lnTo>
                    <a:pt x="66" y="118"/>
                  </a:lnTo>
                  <a:lnTo>
                    <a:pt x="66" y="118"/>
                  </a:lnTo>
                  <a:lnTo>
                    <a:pt x="58" y="127"/>
                  </a:lnTo>
                  <a:lnTo>
                    <a:pt x="49" y="133"/>
                  </a:lnTo>
                  <a:lnTo>
                    <a:pt x="38" y="135"/>
                  </a:lnTo>
                  <a:lnTo>
                    <a:pt x="25" y="133"/>
                  </a:lnTo>
                  <a:lnTo>
                    <a:pt x="14" y="126"/>
                  </a:lnTo>
                  <a:lnTo>
                    <a:pt x="7" y="116"/>
                  </a:lnTo>
                  <a:lnTo>
                    <a:pt x="2" y="103"/>
                  </a:lnTo>
                  <a:lnTo>
                    <a:pt x="0" y="87"/>
                  </a:lnTo>
                  <a:lnTo>
                    <a:pt x="1" y="71"/>
                  </a:lnTo>
                  <a:lnTo>
                    <a:pt x="6" y="59"/>
                  </a:lnTo>
                  <a:lnTo>
                    <a:pt x="14" y="49"/>
                  </a:lnTo>
                  <a:lnTo>
                    <a:pt x="24" y="42"/>
                  </a:lnTo>
                  <a:lnTo>
                    <a:pt x="38" y="40"/>
                  </a:lnTo>
                  <a:lnTo>
                    <a:pt x="49" y="42"/>
                  </a:lnTo>
                  <a:lnTo>
                    <a:pt x="58" y="47"/>
                  </a:lnTo>
                  <a:lnTo>
                    <a:pt x="63" y="52"/>
                  </a:lnTo>
                  <a:lnTo>
                    <a:pt x="66" y="57"/>
                  </a:lnTo>
                  <a:lnTo>
                    <a:pt x="66" y="57"/>
                  </a:lnTo>
                  <a:lnTo>
                    <a:pt x="66"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8" name="Freeform 43"/>
            <p:cNvSpPr>
              <a:spLocks noEditPoints="1"/>
            </p:cNvSpPr>
            <p:nvPr userDrawn="1"/>
          </p:nvSpPr>
          <p:spPr bwMode="auto">
            <a:xfrm>
              <a:off x="1035" y="339"/>
              <a:ext cx="25" cy="43"/>
            </a:xfrm>
            <a:custGeom>
              <a:avLst/>
              <a:gdLst>
                <a:gd name="T0" fmla="*/ 38 w 74"/>
                <a:gd name="T1" fmla="*/ 42 h 128"/>
                <a:gd name="T2" fmla="*/ 27 w 74"/>
                <a:gd name="T3" fmla="*/ 45 h 128"/>
                <a:gd name="T4" fmla="*/ 19 w 74"/>
                <a:gd name="T5" fmla="*/ 52 h 128"/>
                <a:gd name="T6" fmla="*/ 13 w 74"/>
                <a:gd name="T7" fmla="*/ 63 h 128"/>
                <a:gd name="T8" fmla="*/ 12 w 74"/>
                <a:gd name="T9" fmla="*/ 74 h 128"/>
                <a:gd name="T10" fmla="*/ 61 w 74"/>
                <a:gd name="T11" fmla="*/ 74 h 128"/>
                <a:gd name="T12" fmla="*/ 60 w 74"/>
                <a:gd name="T13" fmla="*/ 64 h 128"/>
                <a:gd name="T14" fmla="*/ 58 w 74"/>
                <a:gd name="T15" fmla="*/ 57 h 128"/>
                <a:gd name="T16" fmla="*/ 53 w 74"/>
                <a:gd name="T17" fmla="*/ 49 h 128"/>
                <a:gd name="T18" fmla="*/ 47 w 74"/>
                <a:gd name="T19" fmla="*/ 44 h 128"/>
                <a:gd name="T20" fmla="*/ 38 w 74"/>
                <a:gd name="T21" fmla="*/ 42 h 128"/>
                <a:gd name="T22" fmla="*/ 38 w 74"/>
                <a:gd name="T23" fmla="*/ 33 h 128"/>
                <a:gd name="T24" fmla="*/ 51 w 74"/>
                <a:gd name="T25" fmla="*/ 35 h 128"/>
                <a:gd name="T26" fmla="*/ 61 w 74"/>
                <a:gd name="T27" fmla="*/ 42 h 128"/>
                <a:gd name="T28" fmla="*/ 68 w 74"/>
                <a:gd name="T29" fmla="*/ 51 h 128"/>
                <a:gd name="T30" fmla="*/ 72 w 74"/>
                <a:gd name="T31" fmla="*/ 63 h 128"/>
                <a:gd name="T32" fmla="*/ 74 w 74"/>
                <a:gd name="T33" fmla="*/ 78 h 128"/>
                <a:gd name="T34" fmla="*/ 74 w 74"/>
                <a:gd name="T35" fmla="*/ 83 h 128"/>
                <a:gd name="T36" fmla="*/ 12 w 74"/>
                <a:gd name="T37" fmla="*/ 83 h 128"/>
                <a:gd name="T38" fmla="*/ 13 w 74"/>
                <a:gd name="T39" fmla="*/ 95 h 128"/>
                <a:gd name="T40" fmla="*/ 17 w 74"/>
                <a:gd name="T41" fmla="*/ 103 h 128"/>
                <a:gd name="T42" fmla="*/ 22 w 74"/>
                <a:gd name="T43" fmla="*/ 111 h 128"/>
                <a:gd name="T44" fmla="*/ 31 w 74"/>
                <a:gd name="T45" fmla="*/ 116 h 128"/>
                <a:gd name="T46" fmla="*/ 41 w 74"/>
                <a:gd name="T47" fmla="*/ 118 h 128"/>
                <a:gd name="T48" fmla="*/ 50 w 74"/>
                <a:gd name="T49" fmla="*/ 117 h 128"/>
                <a:gd name="T50" fmla="*/ 60 w 74"/>
                <a:gd name="T51" fmla="*/ 115 h 128"/>
                <a:gd name="T52" fmla="*/ 67 w 74"/>
                <a:gd name="T53" fmla="*/ 111 h 128"/>
                <a:gd name="T54" fmla="*/ 67 w 74"/>
                <a:gd name="T55" fmla="*/ 122 h 128"/>
                <a:gd name="T56" fmla="*/ 53 w 74"/>
                <a:gd name="T57" fmla="*/ 126 h 128"/>
                <a:gd name="T58" fmla="*/ 40 w 74"/>
                <a:gd name="T59" fmla="*/ 128 h 128"/>
                <a:gd name="T60" fmla="*/ 27 w 74"/>
                <a:gd name="T61" fmla="*/ 126 h 128"/>
                <a:gd name="T62" fmla="*/ 17 w 74"/>
                <a:gd name="T63" fmla="*/ 121 h 128"/>
                <a:gd name="T64" fmla="*/ 9 w 74"/>
                <a:gd name="T65" fmla="*/ 115 h 128"/>
                <a:gd name="T66" fmla="*/ 3 w 74"/>
                <a:gd name="T67" fmla="*/ 105 h 128"/>
                <a:gd name="T68" fmla="*/ 0 w 74"/>
                <a:gd name="T69" fmla="*/ 93 h 128"/>
                <a:gd name="T70" fmla="*/ 0 w 74"/>
                <a:gd name="T71" fmla="*/ 80 h 128"/>
                <a:gd name="T72" fmla="*/ 1 w 74"/>
                <a:gd name="T73" fmla="*/ 64 h 128"/>
                <a:gd name="T74" fmla="*/ 7 w 74"/>
                <a:gd name="T75" fmla="*/ 52 h 128"/>
                <a:gd name="T76" fmla="*/ 14 w 74"/>
                <a:gd name="T77" fmla="*/ 42 h 128"/>
                <a:gd name="T78" fmla="*/ 24 w 74"/>
                <a:gd name="T79" fmla="*/ 35 h 128"/>
                <a:gd name="T80" fmla="*/ 38 w 74"/>
                <a:gd name="T81" fmla="*/ 33 h 128"/>
                <a:gd name="T82" fmla="*/ 42 w 74"/>
                <a:gd name="T83" fmla="*/ 0 h 128"/>
                <a:gd name="T84" fmla="*/ 57 w 74"/>
                <a:gd name="T85" fmla="*/ 0 h 128"/>
                <a:gd name="T86" fmla="*/ 34 w 74"/>
                <a:gd name="T87" fmla="*/ 25 h 128"/>
                <a:gd name="T88" fmla="*/ 27 w 74"/>
                <a:gd name="T89" fmla="*/ 25 h 128"/>
                <a:gd name="T90" fmla="*/ 42 w 74"/>
                <a:gd name="T9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4" h="128">
                  <a:moveTo>
                    <a:pt x="38" y="42"/>
                  </a:moveTo>
                  <a:lnTo>
                    <a:pt x="27" y="45"/>
                  </a:lnTo>
                  <a:lnTo>
                    <a:pt x="19" y="52"/>
                  </a:lnTo>
                  <a:lnTo>
                    <a:pt x="13" y="63"/>
                  </a:lnTo>
                  <a:lnTo>
                    <a:pt x="12" y="74"/>
                  </a:lnTo>
                  <a:lnTo>
                    <a:pt x="61" y="74"/>
                  </a:lnTo>
                  <a:lnTo>
                    <a:pt x="60" y="64"/>
                  </a:lnTo>
                  <a:lnTo>
                    <a:pt x="58" y="57"/>
                  </a:lnTo>
                  <a:lnTo>
                    <a:pt x="53" y="49"/>
                  </a:lnTo>
                  <a:lnTo>
                    <a:pt x="47" y="44"/>
                  </a:lnTo>
                  <a:lnTo>
                    <a:pt x="38" y="42"/>
                  </a:lnTo>
                  <a:close/>
                  <a:moveTo>
                    <a:pt x="38" y="33"/>
                  </a:moveTo>
                  <a:lnTo>
                    <a:pt x="51" y="35"/>
                  </a:lnTo>
                  <a:lnTo>
                    <a:pt x="61" y="42"/>
                  </a:lnTo>
                  <a:lnTo>
                    <a:pt x="68" y="51"/>
                  </a:lnTo>
                  <a:lnTo>
                    <a:pt x="72" y="63"/>
                  </a:lnTo>
                  <a:lnTo>
                    <a:pt x="74" y="78"/>
                  </a:lnTo>
                  <a:lnTo>
                    <a:pt x="74" y="83"/>
                  </a:lnTo>
                  <a:lnTo>
                    <a:pt x="12" y="83"/>
                  </a:lnTo>
                  <a:lnTo>
                    <a:pt x="13" y="95"/>
                  </a:lnTo>
                  <a:lnTo>
                    <a:pt x="17" y="103"/>
                  </a:lnTo>
                  <a:lnTo>
                    <a:pt x="22" y="111"/>
                  </a:lnTo>
                  <a:lnTo>
                    <a:pt x="31" y="116"/>
                  </a:lnTo>
                  <a:lnTo>
                    <a:pt x="41" y="118"/>
                  </a:lnTo>
                  <a:lnTo>
                    <a:pt x="50" y="117"/>
                  </a:lnTo>
                  <a:lnTo>
                    <a:pt x="60" y="115"/>
                  </a:lnTo>
                  <a:lnTo>
                    <a:pt x="67" y="111"/>
                  </a:lnTo>
                  <a:lnTo>
                    <a:pt x="67" y="122"/>
                  </a:lnTo>
                  <a:lnTo>
                    <a:pt x="53" y="126"/>
                  </a:lnTo>
                  <a:lnTo>
                    <a:pt x="40" y="128"/>
                  </a:lnTo>
                  <a:lnTo>
                    <a:pt x="27" y="126"/>
                  </a:lnTo>
                  <a:lnTo>
                    <a:pt x="17" y="121"/>
                  </a:lnTo>
                  <a:lnTo>
                    <a:pt x="9" y="115"/>
                  </a:lnTo>
                  <a:lnTo>
                    <a:pt x="3" y="105"/>
                  </a:lnTo>
                  <a:lnTo>
                    <a:pt x="0" y="93"/>
                  </a:lnTo>
                  <a:lnTo>
                    <a:pt x="0" y="80"/>
                  </a:lnTo>
                  <a:lnTo>
                    <a:pt x="1" y="64"/>
                  </a:lnTo>
                  <a:lnTo>
                    <a:pt x="7" y="52"/>
                  </a:lnTo>
                  <a:lnTo>
                    <a:pt x="14" y="42"/>
                  </a:lnTo>
                  <a:lnTo>
                    <a:pt x="24" y="35"/>
                  </a:lnTo>
                  <a:lnTo>
                    <a:pt x="38" y="33"/>
                  </a:lnTo>
                  <a:close/>
                  <a:moveTo>
                    <a:pt x="42" y="0"/>
                  </a:moveTo>
                  <a:lnTo>
                    <a:pt x="57" y="0"/>
                  </a:lnTo>
                  <a:lnTo>
                    <a:pt x="34" y="25"/>
                  </a:lnTo>
                  <a:lnTo>
                    <a:pt x="27" y="25"/>
                  </a:lnTo>
                  <a:lnTo>
                    <a:pt x="4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9" name="Freeform 44"/>
            <p:cNvSpPr>
              <a:spLocks/>
            </p:cNvSpPr>
            <p:nvPr userDrawn="1"/>
          </p:nvSpPr>
          <p:spPr bwMode="auto">
            <a:xfrm>
              <a:off x="1071" y="350"/>
              <a:ext cx="15" cy="31"/>
            </a:xfrm>
            <a:custGeom>
              <a:avLst/>
              <a:gdLst>
                <a:gd name="T0" fmla="*/ 35 w 43"/>
                <a:gd name="T1" fmla="*/ 0 h 93"/>
                <a:gd name="T2" fmla="*/ 39 w 43"/>
                <a:gd name="T3" fmla="*/ 0 h 93"/>
                <a:gd name="T4" fmla="*/ 43 w 43"/>
                <a:gd name="T5" fmla="*/ 1 h 93"/>
                <a:gd name="T6" fmla="*/ 43 w 43"/>
                <a:gd name="T7" fmla="*/ 12 h 93"/>
                <a:gd name="T8" fmla="*/ 38 w 43"/>
                <a:gd name="T9" fmla="*/ 12 h 93"/>
                <a:gd name="T10" fmla="*/ 35 w 43"/>
                <a:gd name="T11" fmla="*/ 11 h 93"/>
                <a:gd name="T12" fmla="*/ 25 w 43"/>
                <a:gd name="T13" fmla="*/ 14 h 93"/>
                <a:gd name="T14" fmla="*/ 19 w 43"/>
                <a:gd name="T15" fmla="*/ 20 h 93"/>
                <a:gd name="T16" fmla="*/ 15 w 43"/>
                <a:gd name="T17" fmla="*/ 28 h 93"/>
                <a:gd name="T18" fmla="*/ 13 w 43"/>
                <a:gd name="T19" fmla="*/ 38 h 93"/>
                <a:gd name="T20" fmla="*/ 11 w 43"/>
                <a:gd name="T21" fmla="*/ 48 h 93"/>
                <a:gd name="T22" fmla="*/ 11 w 43"/>
                <a:gd name="T23" fmla="*/ 93 h 93"/>
                <a:gd name="T24" fmla="*/ 0 w 43"/>
                <a:gd name="T25" fmla="*/ 93 h 93"/>
                <a:gd name="T26" fmla="*/ 0 w 43"/>
                <a:gd name="T27" fmla="*/ 22 h 93"/>
                <a:gd name="T28" fmla="*/ 0 w 43"/>
                <a:gd name="T29" fmla="*/ 15 h 93"/>
                <a:gd name="T30" fmla="*/ 0 w 43"/>
                <a:gd name="T31" fmla="*/ 8 h 93"/>
                <a:gd name="T32" fmla="*/ 0 w 43"/>
                <a:gd name="T33" fmla="*/ 2 h 93"/>
                <a:gd name="T34" fmla="*/ 11 w 43"/>
                <a:gd name="T35" fmla="*/ 2 h 93"/>
                <a:gd name="T36" fmla="*/ 11 w 43"/>
                <a:gd name="T37" fmla="*/ 19 h 93"/>
                <a:gd name="T38" fmla="*/ 11 w 43"/>
                <a:gd name="T39" fmla="*/ 19 h 93"/>
                <a:gd name="T40" fmla="*/ 17 w 43"/>
                <a:gd name="T41" fmla="*/ 10 h 93"/>
                <a:gd name="T42" fmla="*/ 25 w 43"/>
                <a:gd name="T43" fmla="*/ 2 h 93"/>
                <a:gd name="T44" fmla="*/ 35 w 43"/>
                <a:gd name="T45"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 h="93">
                  <a:moveTo>
                    <a:pt x="35" y="0"/>
                  </a:moveTo>
                  <a:lnTo>
                    <a:pt x="39" y="0"/>
                  </a:lnTo>
                  <a:lnTo>
                    <a:pt x="43" y="1"/>
                  </a:lnTo>
                  <a:lnTo>
                    <a:pt x="43" y="12"/>
                  </a:lnTo>
                  <a:lnTo>
                    <a:pt x="38" y="12"/>
                  </a:lnTo>
                  <a:lnTo>
                    <a:pt x="35" y="11"/>
                  </a:lnTo>
                  <a:lnTo>
                    <a:pt x="25" y="14"/>
                  </a:lnTo>
                  <a:lnTo>
                    <a:pt x="19" y="20"/>
                  </a:lnTo>
                  <a:lnTo>
                    <a:pt x="15" y="28"/>
                  </a:lnTo>
                  <a:lnTo>
                    <a:pt x="13" y="38"/>
                  </a:lnTo>
                  <a:lnTo>
                    <a:pt x="11" y="48"/>
                  </a:lnTo>
                  <a:lnTo>
                    <a:pt x="11" y="93"/>
                  </a:lnTo>
                  <a:lnTo>
                    <a:pt x="0" y="93"/>
                  </a:lnTo>
                  <a:lnTo>
                    <a:pt x="0" y="22"/>
                  </a:lnTo>
                  <a:lnTo>
                    <a:pt x="0" y="15"/>
                  </a:lnTo>
                  <a:lnTo>
                    <a:pt x="0" y="8"/>
                  </a:lnTo>
                  <a:lnTo>
                    <a:pt x="0" y="2"/>
                  </a:lnTo>
                  <a:lnTo>
                    <a:pt x="11" y="2"/>
                  </a:lnTo>
                  <a:lnTo>
                    <a:pt x="11" y="19"/>
                  </a:lnTo>
                  <a:lnTo>
                    <a:pt x="11"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0" name="Freeform 45"/>
            <p:cNvSpPr>
              <a:spLocks noEditPoints="1"/>
            </p:cNvSpPr>
            <p:nvPr userDrawn="1"/>
          </p:nvSpPr>
          <p:spPr bwMode="auto">
            <a:xfrm>
              <a:off x="1093" y="350"/>
              <a:ext cx="24" cy="32"/>
            </a:xfrm>
            <a:custGeom>
              <a:avLst/>
              <a:gdLst>
                <a:gd name="T0" fmla="*/ 55 w 71"/>
                <a:gd name="T1" fmla="*/ 47 h 95"/>
                <a:gd name="T2" fmla="*/ 45 w 71"/>
                <a:gd name="T3" fmla="*/ 47 h 95"/>
                <a:gd name="T4" fmla="*/ 36 w 71"/>
                <a:gd name="T5" fmla="*/ 48 h 95"/>
                <a:gd name="T6" fmla="*/ 27 w 71"/>
                <a:gd name="T7" fmla="*/ 50 h 95"/>
                <a:gd name="T8" fmla="*/ 19 w 71"/>
                <a:gd name="T9" fmla="*/ 54 h 95"/>
                <a:gd name="T10" fmla="*/ 15 w 71"/>
                <a:gd name="T11" fmla="*/ 60 h 95"/>
                <a:gd name="T12" fmla="*/ 12 w 71"/>
                <a:gd name="T13" fmla="*/ 68 h 95"/>
                <a:gd name="T14" fmla="*/ 15 w 71"/>
                <a:gd name="T15" fmla="*/ 76 h 95"/>
                <a:gd name="T16" fmla="*/ 18 w 71"/>
                <a:gd name="T17" fmla="*/ 82 h 95"/>
                <a:gd name="T18" fmla="*/ 25 w 71"/>
                <a:gd name="T19" fmla="*/ 84 h 95"/>
                <a:gd name="T20" fmla="*/ 31 w 71"/>
                <a:gd name="T21" fmla="*/ 85 h 95"/>
                <a:gd name="T22" fmla="*/ 43 w 71"/>
                <a:gd name="T23" fmla="*/ 83 h 95"/>
                <a:gd name="T24" fmla="*/ 50 w 71"/>
                <a:gd name="T25" fmla="*/ 78 h 95"/>
                <a:gd name="T26" fmla="*/ 55 w 71"/>
                <a:gd name="T27" fmla="*/ 73 h 95"/>
                <a:gd name="T28" fmla="*/ 57 w 71"/>
                <a:gd name="T29" fmla="*/ 65 h 95"/>
                <a:gd name="T30" fmla="*/ 58 w 71"/>
                <a:gd name="T31" fmla="*/ 58 h 95"/>
                <a:gd name="T32" fmla="*/ 58 w 71"/>
                <a:gd name="T33" fmla="*/ 53 h 95"/>
                <a:gd name="T34" fmla="*/ 58 w 71"/>
                <a:gd name="T35" fmla="*/ 47 h 95"/>
                <a:gd name="T36" fmla="*/ 55 w 71"/>
                <a:gd name="T37" fmla="*/ 47 h 95"/>
                <a:gd name="T38" fmla="*/ 38 w 71"/>
                <a:gd name="T39" fmla="*/ 0 h 95"/>
                <a:gd name="T40" fmla="*/ 53 w 71"/>
                <a:gd name="T41" fmla="*/ 2 h 95"/>
                <a:gd name="T42" fmla="*/ 62 w 71"/>
                <a:gd name="T43" fmla="*/ 8 h 95"/>
                <a:gd name="T44" fmla="*/ 68 w 71"/>
                <a:gd name="T45" fmla="*/ 18 h 95"/>
                <a:gd name="T46" fmla="*/ 69 w 71"/>
                <a:gd name="T47" fmla="*/ 34 h 95"/>
                <a:gd name="T48" fmla="*/ 69 w 71"/>
                <a:gd name="T49" fmla="*/ 74 h 95"/>
                <a:gd name="T50" fmla="*/ 69 w 71"/>
                <a:gd name="T51" fmla="*/ 84 h 95"/>
                <a:gd name="T52" fmla="*/ 71 w 71"/>
                <a:gd name="T53" fmla="*/ 93 h 95"/>
                <a:gd name="T54" fmla="*/ 59 w 71"/>
                <a:gd name="T55" fmla="*/ 93 h 95"/>
                <a:gd name="T56" fmla="*/ 59 w 71"/>
                <a:gd name="T57" fmla="*/ 78 h 95"/>
                <a:gd name="T58" fmla="*/ 59 w 71"/>
                <a:gd name="T59" fmla="*/ 78 h 95"/>
                <a:gd name="T60" fmla="*/ 52 w 71"/>
                <a:gd name="T61" fmla="*/ 87 h 95"/>
                <a:gd name="T62" fmla="*/ 41 w 71"/>
                <a:gd name="T63" fmla="*/ 93 h 95"/>
                <a:gd name="T64" fmla="*/ 30 w 71"/>
                <a:gd name="T65" fmla="*/ 95 h 95"/>
                <a:gd name="T66" fmla="*/ 19 w 71"/>
                <a:gd name="T67" fmla="*/ 93 h 95"/>
                <a:gd name="T68" fmla="*/ 11 w 71"/>
                <a:gd name="T69" fmla="*/ 89 h 95"/>
                <a:gd name="T70" fmla="*/ 6 w 71"/>
                <a:gd name="T71" fmla="*/ 85 h 95"/>
                <a:gd name="T72" fmla="*/ 2 w 71"/>
                <a:gd name="T73" fmla="*/ 79 h 95"/>
                <a:gd name="T74" fmla="*/ 1 w 71"/>
                <a:gd name="T75" fmla="*/ 74 h 95"/>
                <a:gd name="T76" fmla="*/ 0 w 71"/>
                <a:gd name="T77" fmla="*/ 69 h 95"/>
                <a:gd name="T78" fmla="*/ 2 w 71"/>
                <a:gd name="T79" fmla="*/ 58 h 95"/>
                <a:gd name="T80" fmla="*/ 8 w 71"/>
                <a:gd name="T81" fmla="*/ 49 h 95"/>
                <a:gd name="T82" fmla="*/ 15 w 71"/>
                <a:gd name="T83" fmla="*/ 44 h 95"/>
                <a:gd name="T84" fmla="*/ 25 w 71"/>
                <a:gd name="T85" fmla="*/ 40 h 95"/>
                <a:gd name="T86" fmla="*/ 35 w 71"/>
                <a:gd name="T87" fmla="*/ 38 h 95"/>
                <a:gd name="T88" fmla="*/ 46 w 71"/>
                <a:gd name="T89" fmla="*/ 37 h 95"/>
                <a:gd name="T90" fmla="*/ 56 w 71"/>
                <a:gd name="T91" fmla="*/ 37 h 95"/>
                <a:gd name="T92" fmla="*/ 58 w 71"/>
                <a:gd name="T93" fmla="*/ 37 h 95"/>
                <a:gd name="T94" fmla="*/ 58 w 71"/>
                <a:gd name="T95" fmla="*/ 33 h 95"/>
                <a:gd name="T96" fmla="*/ 57 w 71"/>
                <a:gd name="T97" fmla="*/ 22 h 95"/>
                <a:gd name="T98" fmla="*/ 54 w 71"/>
                <a:gd name="T99" fmla="*/ 16 h 95"/>
                <a:gd name="T100" fmla="*/ 47 w 71"/>
                <a:gd name="T101" fmla="*/ 11 h 95"/>
                <a:gd name="T102" fmla="*/ 38 w 71"/>
                <a:gd name="T103" fmla="*/ 9 h 95"/>
                <a:gd name="T104" fmla="*/ 24 w 71"/>
                <a:gd name="T105" fmla="*/ 11 h 95"/>
                <a:gd name="T106" fmla="*/ 11 w 71"/>
                <a:gd name="T107" fmla="*/ 17 h 95"/>
                <a:gd name="T108" fmla="*/ 11 w 71"/>
                <a:gd name="T109" fmla="*/ 6 h 95"/>
                <a:gd name="T110" fmla="*/ 19 w 71"/>
                <a:gd name="T111" fmla="*/ 3 h 95"/>
                <a:gd name="T112" fmla="*/ 29 w 71"/>
                <a:gd name="T113" fmla="*/ 1 h 95"/>
                <a:gd name="T114" fmla="*/ 38 w 71"/>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1" h="95">
                  <a:moveTo>
                    <a:pt x="55" y="47"/>
                  </a:moveTo>
                  <a:lnTo>
                    <a:pt x="45" y="47"/>
                  </a:lnTo>
                  <a:lnTo>
                    <a:pt x="36" y="48"/>
                  </a:lnTo>
                  <a:lnTo>
                    <a:pt x="27" y="50"/>
                  </a:lnTo>
                  <a:lnTo>
                    <a:pt x="19" y="54"/>
                  </a:lnTo>
                  <a:lnTo>
                    <a:pt x="15" y="60"/>
                  </a:lnTo>
                  <a:lnTo>
                    <a:pt x="12" y="68"/>
                  </a:lnTo>
                  <a:lnTo>
                    <a:pt x="15" y="76"/>
                  </a:lnTo>
                  <a:lnTo>
                    <a:pt x="18" y="82"/>
                  </a:lnTo>
                  <a:lnTo>
                    <a:pt x="25" y="84"/>
                  </a:lnTo>
                  <a:lnTo>
                    <a:pt x="31" y="85"/>
                  </a:lnTo>
                  <a:lnTo>
                    <a:pt x="43" y="83"/>
                  </a:lnTo>
                  <a:lnTo>
                    <a:pt x="50" y="78"/>
                  </a:lnTo>
                  <a:lnTo>
                    <a:pt x="55" y="73"/>
                  </a:lnTo>
                  <a:lnTo>
                    <a:pt x="57" y="65"/>
                  </a:lnTo>
                  <a:lnTo>
                    <a:pt x="58" y="58"/>
                  </a:lnTo>
                  <a:lnTo>
                    <a:pt x="58" y="53"/>
                  </a:lnTo>
                  <a:lnTo>
                    <a:pt x="58" y="47"/>
                  </a:lnTo>
                  <a:lnTo>
                    <a:pt x="55" y="47"/>
                  </a:lnTo>
                  <a:close/>
                  <a:moveTo>
                    <a:pt x="38" y="0"/>
                  </a:moveTo>
                  <a:lnTo>
                    <a:pt x="53" y="2"/>
                  </a:lnTo>
                  <a:lnTo>
                    <a:pt x="62" y="8"/>
                  </a:lnTo>
                  <a:lnTo>
                    <a:pt x="68" y="18"/>
                  </a:lnTo>
                  <a:lnTo>
                    <a:pt x="69" y="34"/>
                  </a:lnTo>
                  <a:lnTo>
                    <a:pt x="69" y="74"/>
                  </a:lnTo>
                  <a:lnTo>
                    <a:pt x="69" y="84"/>
                  </a:lnTo>
                  <a:lnTo>
                    <a:pt x="71" y="93"/>
                  </a:lnTo>
                  <a:lnTo>
                    <a:pt x="59" y="93"/>
                  </a:lnTo>
                  <a:lnTo>
                    <a:pt x="59" y="78"/>
                  </a:lnTo>
                  <a:lnTo>
                    <a:pt x="59" y="78"/>
                  </a:lnTo>
                  <a:lnTo>
                    <a:pt x="52" y="87"/>
                  </a:lnTo>
                  <a:lnTo>
                    <a:pt x="41" y="93"/>
                  </a:lnTo>
                  <a:lnTo>
                    <a:pt x="30" y="95"/>
                  </a:lnTo>
                  <a:lnTo>
                    <a:pt x="19" y="93"/>
                  </a:lnTo>
                  <a:lnTo>
                    <a:pt x="11" y="89"/>
                  </a:lnTo>
                  <a:lnTo>
                    <a:pt x="6" y="85"/>
                  </a:lnTo>
                  <a:lnTo>
                    <a:pt x="2" y="79"/>
                  </a:lnTo>
                  <a:lnTo>
                    <a:pt x="1" y="74"/>
                  </a:lnTo>
                  <a:lnTo>
                    <a:pt x="0" y="69"/>
                  </a:lnTo>
                  <a:lnTo>
                    <a:pt x="2" y="58"/>
                  </a:lnTo>
                  <a:lnTo>
                    <a:pt x="8" y="49"/>
                  </a:lnTo>
                  <a:lnTo>
                    <a:pt x="15" y="44"/>
                  </a:lnTo>
                  <a:lnTo>
                    <a:pt x="25" y="40"/>
                  </a:lnTo>
                  <a:lnTo>
                    <a:pt x="35" y="38"/>
                  </a:lnTo>
                  <a:lnTo>
                    <a:pt x="46" y="37"/>
                  </a:lnTo>
                  <a:lnTo>
                    <a:pt x="56" y="37"/>
                  </a:lnTo>
                  <a:lnTo>
                    <a:pt x="58" y="37"/>
                  </a:lnTo>
                  <a:lnTo>
                    <a:pt x="58" y="33"/>
                  </a:lnTo>
                  <a:lnTo>
                    <a:pt x="57" y="22"/>
                  </a:lnTo>
                  <a:lnTo>
                    <a:pt x="54" y="16"/>
                  </a:lnTo>
                  <a:lnTo>
                    <a:pt x="47" y="11"/>
                  </a:lnTo>
                  <a:lnTo>
                    <a:pt x="38" y="9"/>
                  </a:lnTo>
                  <a:lnTo>
                    <a:pt x="24" y="11"/>
                  </a:lnTo>
                  <a:lnTo>
                    <a:pt x="11" y="17"/>
                  </a:lnTo>
                  <a:lnTo>
                    <a:pt x="11" y="6"/>
                  </a:lnTo>
                  <a:lnTo>
                    <a:pt x="19" y="3"/>
                  </a:lnTo>
                  <a:lnTo>
                    <a:pt x="29" y="1"/>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1" name="Freeform 46"/>
            <p:cNvSpPr>
              <a:spLocks/>
            </p:cNvSpPr>
            <p:nvPr userDrawn="1"/>
          </p:nvSpPr>
          <p:spPr bwMode="auto">
            <a:xfrm>
              <a:off x="1127" y="343"/>
              <a:ext cx="17" cy="39"/>
            </a:xfrm>
            <a:custGeom>
              <a:avLst/>
              <a:gdLst>
                <a:gd name="T0" fmla="*/ 29 w 51"/>
                <a:gd name="T1" fmla="*/ 0 h 118"/>
                <a:gd name="T2" fmla="*/ 29 w 51"/>
                <a:gd name="T3" fmla="*/ 25 h 118"/>
                <a:gd name="T4" fmla="*/ 49 w 51"/>
                <a:gd name="T5" fmla="*/ 25 h 118"/>
                <a:gd name="T6" fmla="*/ 49 w 51"/>
                <a:gd name="T7" fmla="*/ 34 h 118"/>
                <a:gd name="T8" fmla="*/ 29 w 51"/>
                <a:gd name="T9" fmla="*/ 34 h 118"/>
                <a:gd name="T10" fmla="*/ 29 w 51"/>
                <a:gd name="T11" fmla="*/ 93 h 118"/>
                <a:gd name="T12" fmla="*/ 29 w 51"/>
                <a:gd name="T13" fmla="*/ 97 h 118"/>
                <a:gd name="T14" fmla="*/ 30 w 51"/>
                <a:gd name="T15" fmla="*/ 100 h 118"/>
                <a:gd name="T16" fmla="*/ 31 w 51"/>
                <a:gd name="T17" fmla="*/ 104 h 118"/>
                <a:gd name="T18" fmla="*/ 33 w 51"/>
                <a:gd name="T19" fmla="*/ 106 h 118"/>
                <a:gd name="T20" fmla="*/ 36 w 51"/>
                <a:gd name="T21" fmla="*/ 108 h 118"/>
                <a:gd name="T22" fmla="*/ 41 w 51"/>
                <a:gd name="T23" fmla="*/ 108 h 118"/>
                <a:gd name="T24" fmla="*/ 44 w 51"/>
                <a:gd name="T25" fmla="*/ 108 h 118"/>
                <a:gd name="T26" fmla="*/ 48 w 51"/>
                <a:gd name="T27" fmla="*/ 107 h 118"/>
                <a:gd name="T28" fmla="*/ 51 w 51"/>
                <a:gd name="T29" fmla="*/ 106 h 118"/>
                <a:gd name="T30" fmla="*/ 51 w 51"/>
                <a:gd name="T31" fmla="*/ 115 h 118"/>
                <a:gd name="T32" fmla="*/ 48 w 51"/>
                <a:gd name="T33" fmla="*/ 116 h 118"/>
                <a:gd name="T34" fmla="*/ 43 w 51"/>
                <a:gd name="T35" fmla="*/ 117 h 118"/>
                <a:gd name="T36" fmla="*/ 38 w 51"/>
                <a:gd name="T37" fmla="*/ 118 h 118"/>
                <a:gd name="T38" fmla="*/ 29 w 51"/>
                <a:gd name="T39" fmla="*/ 116 h 118"/>
                <a:gd name="T40" fmla="*/ 22 w 51"/>
                <a:gd name="T41" fmla="*/ 111 h 118"/>
                <a:gd name="T42" fmla="*/ 19 w 51"/>
                <a:gd name="T43" fmla="*/ 106 h 118"/>
                <a:gd name="T44" fmla="*/ 17 w 51"/>
                <a:gd name="T45" fmla="*/ 97 h 118"/>
                <a:gd name="T46" fmla="*/ 17 w 51"/>
                <a:gd name="T47" fmla="*/ 88 h 118"/>
                <a:gd name="T48" fmla="*/ 17 w 51"/>
                <a:gd name="T49" fmla="*/ 34 h 118"/>
                <a:gd name="T50" fmla="*/ 0 w 51"/>
                <a:gd name="T51" fmla="*/ 34 h 118"/>
                <a:gd name="T52" fmla="*/ 0 w 51"/>
                <a:gd name="T53" fmla="*/ 25 h 118"/>
                <a:gd name="T54" fmla="*/ 17 w 51"/>
                <a:gd name="T55" fmla="*/ 25 h 118"/>
                <a:gd name="T56" fmla="*/ 17 w 51"/>
                <a:gd name="T57" fmla="*/ 3 h 118"/>
                <a:gd name="T58" fmla="*/ 29 w 51"/>
                <a:gd name="T59"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1" h="118">
                  <a:moveTo>
                    <a:pt x="29" y="0"/>
                  </a:moveTo>
                  <a:lnTo>
                    <a:pt x="29" y="25"/>
                  </a:lnTo>
                  <a:lnTo>
                    <a:pt x="49" y="25"/>
                  </a:lnTo>
                  <a:lnTo>
                    <a:pt x="49" y="34"/>
                  </a:lnTo>
                  <a:lnTo>
                    <a:pt x="29" y="34"/>
                  </a:lnTo>
                  <a:lnTo>
                    <a:pt x="29" y="93"/>
                  </a:lnTo>
                  <a:lnTo>
                    <a:pt x="29" y="97"/>
                  </a:lnTo>
                  <a:lnTo>
                    <a:pt x="30" y="100"/>
                  </a:lnTo>
                  <a:lnTo>
                    <a:pt x="31" y="104"/>
                  </a:lnTo>
                  <a:lnTo>
                    <a:pt x="33" y="106"/>
                  </a:lnTo>
                  <a:lnTo>
                    <a:pt x="36" y="108"/>
                  </a:lnTo>
                  <a:lnTo>
                    <a:pt x="41" y="108"/>
                  </a:lnTo>
                  <a:lnTo>
                    <a:pt x="44" y="108"/>
                  </a:lnTo>
                  <a:lnTo>
                    <a:pt x="48" y="107"/>
                  </a:lnTo>
                  <a:lnTo>
                    <a:pt x="51" y="106"/>
                  </a:lnTo>
                  <a:lnTo>
                    <a:pt x="51" y="115"/>
                  </a:lnTo>
                  <a:lnTo>
                    <a:pt x="48" y="116"/>
                  </a:lnTo>
                  <a:lnTo>
                    <a:pt x="43" y="117"/>
                  </a:lnTo>
                  <a:lnTo>
                    <a:pt x="38" y="118"/>
                  </a:lnTo>
                  <a:lnTo>
                    <a:pt x="29" y="116"/>
                  </a:lnTo>
                  <a:lnTo>
                    <a:pt x="22" y="111"/>
                  </a:lnTo>
                  <a:lnTo>
                    <a:pt x="19" y="106"/>
                  </a:lnTo>
                  <a:lnTo>
                    <a:pt x="17" y="97"/>
                  </a:lnTo>
                  <a:lnTo>
                    <a:pt x="17" y="88"/>
                  </a:lnTo>
                  <a:lnTo>
                    <a:pt x="17" y="34"/>
                  </a:lnTo>
                  <a:lnTo>
                    <a:pt x="0" y="34"/>
                  </a:lnTo>
                  <a:lnTo>
                    <a:pt x="0" y="25"/>
                  </a:lnTo>
                  <a:lnTo>
                    <a:pt x="17" y="25"/>
                  </a:lnTo>
                  <a:lnTo>
                    <a:pt x="17" y="3"/>
                  </a:lnTo>
                  <a:lnTo>
                    <a:pt x="29"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2" name="Freeform 47"/>
            <p:cNvSpPr>
              <a:spLocks noEditPoints="1"/>
            </p:cNvSpPr>
            <p:nvPr userDrawn="1"/>
          </p:nvSpPr>
          <p:spPr bwMode="auto">
            <a:xfrm>
              <a:off x="1154" y="338"/>
              <a:ext cx="4" cy="43"/>
            </a:xfrm>
            <a:custGeom>
              <a:avLst/>
              <a:gdLst>
                <a:gd name="T0" fmla="*/ 0 w 12"/>
                <a:gd name="T1" fmla="*/ 39 h 130"/>
                <a:gd name="T2" fmla="*/ 12 w 12"/>
                <a:gd name="T3" fmla="*/ 39 h 130"/>
                <a:gd name="T4" fmla="*/ 12 w 12"/>
                <a:gd name="T5" fmla="*/ 130 h 130"/>
                <a:gd name="T6" fmla="*/ 0 w 12"/>
                <a:gd name="T7" fmla="*/ 130 h 130"/>
                <a:gd name="T8" fmla="*/ 0 w 12"/>
                <a:gd name="T9" fmla="*/ 39 h 130"/>
                <a:gd name="T10" fmla="*/ 0 w 12"/>
                <a:gd name="T11" fmla="*/ 0 h 130"/>
                <a:gd name="T12" fmla="*/ 12 w 12"/>
                <a:gd name="T13" fmla="*/ 0 h 130"/>
                <a:gd name="T14" fmla="*/ 12 w 12"/>
                <a:gd name="T15" fmla="*/ 15 h 130"/>
                <a:gd name="T16" fmla="*/ 0 w 12"/>
                <a:gd name="T17" fmla="*/ 15 h 130"/>
                <a:gd name="T18" fmla="*/ 0 w 12"/>
                <a:gd name="T1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30">
                  <a:moveTo>
                    <a:pt x="0" y="39"/>
                  </a:moveTo>
                  <a:lnTo>
                    <a:pt x="12" y="39"/>
                  </a:lnTo>
                  <a:lnTo>
                    <a:pt x="12" y="130"/>
                  </a:lnTo>
                  <a:lnTo>
                    <a:pt x="0" y="130"/>
                  </a:lnTo>
                  <a:lnTo>
                    <a:pt x="0" y="39"/>
                  </a:lnTo>
                  <a:close/>
                  <a:moveTo>
                    <a:pt x="0" y="0"/>
                  </a:moveTo>
                  <a:lnTo>
                    <a:pt x="12" y="0"/>
                  </a:lnTo>
                  <a:lnTo>
                    <a:pt x="12" y="15"/>
                  </a:lnTo>
                  <a:lnTo>
                    <a:pt x="0" y="15"/>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3" name="Freeform 48"/>
            <p:cNvSpPr>
              <a:spLocks noEditPoints="1"/>
            </p:cNvSpPr>
            <p:nvPr userDrawn="1"/>
          </p:nvSpPr>
          <p:spPr bwMode="auto">
            <a:xfrm>
              <a:off x="1170" y="350"/>
              <a:ext cx="28" cy="32"/>
            </a:xfrm>
            <a:custGeom>
              <a:avLst/>
              <a:gdLst>
                <a:gd name="T0" fmla="*/ 43 w 85"/>
                <a:gd name="T1" fmla="*/ 9 h 95"/>
                <a:gd name="T2" fmla="*/ 31 w 85"/>
                <a:gd name="T3" fmla="*/ 11 h 95"/>
                <a:gd name="T4" fmla="*/ 24 w 85"/>
                <a:gd name="T5" fmla="*/ 17 h 95"/>
                <a:gd name="T6" fmla="*/ 17 w 85"/>
                <a:gd name="T7" fmla="*/ 25 h 95"/>
                <a:gd name="T8" fmla="*/ 14 w 85"/>
                <a:gd name="T9" fmla="*/ 36 h 95"/>
                <a:gd name="T10" fmla="*/ 12 w 85"/>
                <a:gd name="T11" fmla="*/ 47 h 95"/>
                <a:gd name="T12" fmla="*/ 14 w 85"/>
                <a:gd name="T13" fmla="*/ 59 h 95"/>
                <a:gd name="T14" fmla="*/ 17 w 85"/>
                <a:gd name="T15" fmla="*/ 69 h 95"/>
                <a:gd name="T16" fmla="*/ 24 w 85"/>
                <a:gd name="T17" fmla="*/ 78 h 95"/>
                <a:gd name="T18" fmla="*/ 31 w 85"/>
                <a:gd name="T19" fmla="*/ 83 h 95"/>
                <a:gd name="T20" fmla="*/ 43 w 85"/>
                <a:gd name="T21" fmla="*/ 85 h 95"/>
                <a:gd name="T22" fmla="*/ 53 w 85"/>
                <a:gd name="T23" fmla="*/ 83 h 95"/>
                <a:gd name="T24" fmla="*/ 62 w 85"/>
                <a:gd name="T25" fmla="*/ 78 h 95"/>
                <a:gd name="T26" fmla="*/ 67 w 85"/>
                <a:gd name="T27" fmla="*/ 69 h 95"/>
                <a:gd name="T28" fmla="*/ 72 w 85"/>
                <a:gd name="T29" fmla="*/ 59 h 95"/>
                <a:gd name="T30" fmla="*/ 73 w 85"/>
                <a:gd name="T31" fmla="*/ 47 h 95"/>
                <a:gd name="T32" fmla="*/ 72 w 85"/>
                <a:gd name="T33" fmla="*/ 36 h 95"/>
                <a:gd name="T34" fmla="*/ 67 w 85"/>
                <a:gd name="T35" fmla="*/ 25 h 95"/>
                <a:gd name="T36" fmla="*/ 62 w 85"/>
                <a:gd name="T37" fmla="*/ 17 h 95"/>
                <a:gd name="T38" fmla="*/ 53 w 85"/>
                <a:gd name="T39" fmla="*/ 11 h 95"/>
                <a:gd name="T40" fmla="*/ 43 w 85"/>
                <a:gd name="T41" fmla="*/ 9 h 95"/>
                <a:gd name="T42" fmla="*/ 43 w 85"/>
                <a:gd name="T43" fmla="*/ 0 h 95"/>
                <a:gd name="T44" fmla="*/ 56 w 85"/>
                <a:gd name="T45" fmla="*/ 1 h 95"/>
                <a:gd name="T46" fmla="*/ 66 w 85"/>
                <a:gd name="T47" fmla="*/ 7 h 95"/>
                <a:gd name="T48" fmla="*/ 75 w 85"/>
                <a:gd name="T49" fmla="*/ 15 h 95"/>
                <a:gd name="T50" fmla="*/ 81 w 85"/>
                <a:gd name="T51" fmla="*/ 24 h 95"/>
                <a:gd name="T52" fmla="*/ 84 w 85"/>
                <a:gd name="T53" fmla="*/ 35 h 95"/>
                <a:gd name="T54" fmla="*/ 85 w 85"/>
                <a:gd name="T55" fmla="*/ 47 h 95"/>
                <a:gd name="T56" fmla="*/ 84 w 85"/>
                <a:gd name="T57" fmla="*/ 59 h 95"/>
                <a:gd name="T58" fmla="*/ 81 w 85"/>
                <a:gd name="T59" fmla="*/ 70 h 95"/>
                <a:gd name="T60" fmla="*/ 75 w 85"/>
                <a:gd name="T61" fmla="*/ 81 h 95"/>
                <a:gd name="T62" fmla="*/ 66 w 85"/>
                <a:gd name="T63" fmla="*/ 88 h 95"/>
                <a:gd name="T64" fmla="*/ 56 w 85"/>
                <a:gd name="T65" fmla="*/ 93 h 95"/>
                <a:gd name="T66" fmla="*/ 43 w 85"/>
                <a:gd name="T67" fmla="*/ 95 h 95"/>
                <a:gd name="T68" fmla="*/ 29 w 85"/>
                <a:gd name="T69" fmla="*/ 93 h 95"/>
                <a:gd name="T70" fmla="*/ 18 w 85"/>
                <a:gd name="T71" fmla="*/ 88 h 95"/>
                <a:gd name="T72" fmla="*/ 10 w 85"/>
                <a:gd name="T73" fmla="*/ 81 h 95"/>
                <a:gd name="T74" fmla="*/ 5 w 85"/>
                <a:gd name="T75" fmla="*/ 70 h 95"/>
                <a:gd name="T76" fmla="*/ 1 w 85"/>
                <a:gd name="T77" fmla="*/ 59 h 95"/>
                <a:gd name="T78" fmla="*/ 0 w 85"/>
                <a:gd name="T79" fmla="*/ 47 h 95"/>
                <a:gd name="T80" fmla="*/ 1 w 85"/>
                <a:gd name="T81" fmla="*/ 35 h 95"/>
                <a:gd name="T82" fmla="*/ 5 w 85"/>
                <a:gd name="T83" fmla="*/ 24 h 95"/>
                <a:gd name="T84" fmla="*/ 10 w 85"/>
                <a:gd name="T85" fmla="*/ 15 h 95"/>
                <a:gd name="T86" fmla="*/ 18 w 85"/>
                <a:gd name="T87" fmla="*/ 7 h 95"/>
                <a:gd name="T88" fmla="*/ 29 w 85"/>
                <a:gd name="T89" fmla="*/ 1 h 95"/>
                <a:gd name="T90" fmla="*/ 43 w 85"/>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5" h="95">
                  <a:moveTo>
                    <a:pt x="43" y="9"/>
                  </a:moveTo>
                  <a:lnTo>
                    <a:pt x="31" y="11"/>
                  </a:lnTo>
                  <a:lnTo>
                    <a:pt x="24" y="17"/>
                  </a:lnTo>
                  <a:lnTo>
                    <a:pt x="17" y="25"/>
                  </a:lnTo>
                  <a:lnTo>
                    <a:pt x="14" y="36"/>
                  </a:lnTo>
                  <a:lnTo>
                    <a:pt x="12" y="47"/>
                  </a:lnTo>
                  <a:lnTo>
                    <a:pt x="14" y="59"/>
                  </a:lnTo>
                  <a:lnTo>
                    <a:pt x="17" y="69"/>
                  </a:lnTo>
                  <a:lnTo>
                    <a:pt x="24" y="78"/>
                  </a:lnTo>
                  <a:lnTo>
                    <a:pt x="31" y="83"/>
                  </a:lnTo>
                  <a:lnTo>
                    <a:pt x="43" y="85"/>
                  </a:lnTo>
                  <a:lnTo>
                    <a:pt x="53" y="83"/>
                  </a:lnTo>
                  <a:lnTo>
                    <a:pt x="62" y="78"/>
                  </a:lnTo>
                  <a:lnTo>
                    <a:pt x="67" y="69"/>
                  </a:lnTo>
                  <a:lnTo>
                    <a:pt x="72" y="59"/>
                  </a:lnTo>
                  <a:lnTo>
                    <a:pt x="73" y="47"/>
                  </a:lnTo>
                  <a:lnTo>
                    <a:pt x="72" y="36"/>
                  </a:lnTo>
                  <a:lnTo>
                    <a:pt x="67" y="25"/>
                  </a:lnTo>
                  <a:lnTo>
                    <a:pt x="62" y="17"/>
                  </a:lnTo>
                  <a:lnTo>
                    <a:pt x="53" y="11"/>
                  </a:lnTo>
                  <a:lnTo>
                    <a:pt x="43" y="9"/>
                  </a:lnTo>
                  <a:close/>
                  <a:moveTo>
                    <a:pt x="43" y="0"/>
                  </a:moveTo>
                  <a:lnTo>
                    <a:pt x="56" y="1"/>
                  </a:lnTo>
                  <a:lnTo>
                    <a:pt x="66" y="7"/>
                  </a:lnTo>
                  <a:lnTo>
                    <a:pt x="75" y="15"/>
                  </a:lnTo>
                  <a:lnTo>
                    <a:pt x="81" y="24"/>
                  </a:lnTo>
                  <a:lnTo>
                    <a:pt x="84" y="35"/>
                  </a:lnTo>
                  <a:lnTo>
                    <a:pt x="85" y="47"/>
                  </a:lnTo>
                  <a:lnTo>
                    <a:pt x="84" y="59"/>
                  </a:lnTo>
                  <a:lnTo>
                    <a:pt x="81" y="70"/>
                  </a:lnTo>
                  <a:lnTo>
                    <a:pt x="75" y="81"/>
                  </a:lnTo>
                  <a:lnTo>
                    <a:pt x="66" y="88"/>
                  </a:lnTo>
                  <a:lnTo>
                    <a:pt x="56" y="93"/>
                  </a:lnTo>
                  <a:lnTo>
                    <a:pt x="43" y="95"/>
                  </a:lnTo>
                  <a:lnTo>
                    <a:pt x="29" y="93"/>
                  </a:lnTo>
                  <a:lnTo>
                    <a:pt x="18" y="88"/>
                  </a:lnTo>
                  <a:lnTo>
                    <a:pt x="10" y="81"/>
                  </a:lnTo>
                  <a:lnTo>
                    <a:pt x="5" y="70"/>
                  </a:lnTo>
                  <a:lnTo>
                    <a:pt x="1" y="59"/>
                  </a:lnTo>
                  <a:lnTo>
                    <a:pt x="0" y="47"/>
                  </a:lnTo>
                  <a:lnTo>
                    <a:pt x="1" y="35"/>
                  </a:lnTo>
                  <a:lnTo>
                    <a:pt x="5" y="24"/>
                  </a:lnTo>
                  <a:lnTo>
                    <a:pt x="10" y="15"/>
                  </a:lnTo>
                  <a:lnTo>
                    <a:pt x="18" y="7"/>
                  </a:lnTo>
                  <a:lnTo>
                    <a:pt x="29" y="1"/>
                  </a:lnTo>
                  <a:lnTo>
                    <a:pt x="43"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4" name="Freeform 49"/>
            <p:cNvSpPr>
              <a:spLocks/>
            </p:cNvSpPr>
            <p:nvPr userDrawn="1"/>
          </p:nvSpPr>
          <p:spPr bwMode="auto">
            <a:xfrm>
              <a:off x="1209" y="350"/>
              <a:ext cx="24" cy="31"/>
            </a:xfrm>
            <a:custGeom>
              <a:avLst/>
              <a:gdLst>
                <a:gd name="T0" fmla="*/ 40 w 71"/>
                <a:gd name="T1" fmla="*/ 0 h 93"/>
                <a:gd name="T2" fmla="*/ 52 w 71"/>
                <a:gd name="T3" fmla="*/ 1 h 93"/>
                <a:gd name="T4" fmla="*/ 61 w 71"/>
                <a:gd name="T5" fmla="*/ 7 h 93"/>
                <a:gd name="T6" fmla="*/ 67 w 71"/>
                <a:gd name="T7" fmla="*/ 14 h 93"/>
                <a:gd name="T8" fmla="*/ 70 w 71"/>
                <a:gd name="T9" fmla="*/ 24 h 93"/>
                <a:gd name="T10" fmla="*/ 71 w 71"/>
                <a:gd name="T11" fmla="*/ 35 h 93"/>
                <a:gd name="T12" fmla="*/ 71 w 71"/>
                <a:gd name="T13" fmla="*/ 93 h 93"/>
                <a:gd name="T14" fmla="*/ 60 w 71"/>
                <a:gd name="T15" fmla="*/ 93 h 93"/>
                <a:gd name="T16" fmla="*/ 60 w 71"/>
                <a:gd name="T17" fmla="*/ 38 h 93"/>
                <a:gd name="T18" fmla="*/ 59 w 71"/>
                <a:gd name="T19" fmla="*/ 26 h 93"/>
                <a:gd name="T20" fmla="*/ 55 w 71"/>
                <a:gd name="T21" fmla="*/ 17 h 93"/>
                <a:gd name="T22" fmla="*/ 49 w 71"/>
                <a:gd name="T23" fmla="*/ 11 h 93"/>
                <a:gd name="T24" fmla="*/ 39 w 71"/>
                <a:gd name="T25" fmla="*/ 9 h 93"/>
                <a:gd name="T26" fmla="*/ 28 w 71"/>
                <a:gd name="T27" fmla="*/ 11 h 93"/>
                <a:gd name="T28" fmla="*/ 20 w 71"/>
                <a:gd name="T29" fmla="*/ 17 h 93"/>
                <a:gd name="T30" fmla="*/ 15 w 71"/>
                <a:gd name="T31" fmla="*/ 25 h 93"/>
                <a:gd name="T32" fmla="*/ 13 w 71"/>
                <a:gd name="T33" fmla="*/ 34 h 93"/>
                <a:gd name="T34" fmla="*/ 12 w 71"/>
                <a:gd name="T35" fmla="*/ 43 h 93"/>
                <a:gd name="T36" fmla="*/ 12 w 71"/>
                <a:gd name="T37" fmla="*/ 93 h 93"/>
                <a:gd name="T38" fmla="*/ 1 w 71"/>
                <a:gd name="T39" fmla="*/ 93 h 93"/>
                <a:gd name="T40" fmla="*/ 1 w 71"/>
                <a:gd name="T41" fmla="*/ 24 h 93"/>
                <a:gd name="T42" fmla="*/ 0 w 71"/>
                <a:gd name="T43" fmla="*/ 2 h 93"/>
                <a:gd name="T44" fmla="*/ 11 w 71"/>
                <a:gd name="T45" fmla="*/ 2 h 93"/>
                <a:gd name="T46" fmla="*/ 11 w 71"/>
                <a:gd name="T47" fmla="*/ 18 h 93"/>
                <a:gd name="T48" fmla="*/ 11 w 71"/>
                <a:gd name="T49" fmla="*/ 18 h 93"/>
                <a:gd name="T50" fmla="*/ 14 w 71"/>
                <a:gd name="T51" fmla="*/ 12 h 93"/>
                <a:gd name="T52" fmla="*/ 20 w 71"/>
                <a:gd name="T53" fmla="*/ 6 h 93"/>
                <a:gd name="T54" fmla="*/ 29 w 71"/>
                <a:gd name="T55" fmla="*/ 1 h 93"/>
                <a:gd name="T56" fmla="*/ 40 w 71"/>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93">
                  <a:moveTo>
                    <a:pt x="40" y="0"/>
                  </a:moveTo>
                  <a:lnTo>
                    <a:pt x="52" y="1"/>
                  </a:lnTo>
                  <a:lnTo>
                    <a:pt x="61" y="7"/>
                  </a:lnTo>
                  <a:lnTo>
                    <a:pt x="67" y="14"/>
                  </a:lnTo>
                  <a:lnTo>
                    <a:pt x="70" y="24"/>
                  </a:lnTo>
                  <a:lnTo>
                    <a:pt x="71" y="35"/>
                  </a:lnTo>
                  <a:lnTo>
                    <a:pt x="71" y="93"/>
                  </a:lnTo>
                  <a:lnTo>
                    <a:pt x="60" y="93"/>
                  </a:lnTo>
                  <a:lnTo>
                    <a:pt x="60" y="38"/>
                  </a:lnTo>
                  <a:lnTo>
                    <a:pt x="59" y="26"/>
                  </a:lnTo>
                  <a:lnTo>
                    <a:pt x="55" y="17"/>
                  </a:lnTo>
                  <a:lnTo>
                    <a:pt x="49" y="11"/>
                  </a:lnTo>
                  <a:lnTo>
                    <a:pt x="39" y="9"/>
                  </a:lnTo>
                  <a:lnTo>
                    <a:pt x="28" y="11"/>
                  </a:lnTo>
                  <a:lnTo>
                    <a:pt x="20" y="17"/>
                  </a:lnTo>
                  <a:lnTo>
                    <a:pt x="15" y="25"/>
                  </a:lnTo>
                  <a:lnTo>
                    <a:pt x="13" y="34"/>
                  </a:lnTo>
                  <a:lnTo>
                    <a:pt x="12" y="43"/>
                  </a:lnTo>
                  <a:lnTo>
                    <a:pt x="12" y="93"/>
                  </a:lnTo>
                  <a:lnTo>
                    <a:pt x="1" y="93"/>
                  </a:lnTo>
                  <a:lnTo>
                    <a:pt x="1" y="24"/>
                  </a:lnTo>
                  <a:lnTo>
                    <a:pt x="0" y="2"/>
                  </a:lnTo>
                  <a:lnTo>
                    <a:pt x="11" y="2"/>
                  </a:lnTo>
                  <a:lnTo>
                    <a:pt x="11" y="18"/>
                  </a:lnTo>
                  <a:lnTo>
                    <a:pt x="11" y="18"/>
                  </a:lnTo>
                  <a:lnTo>
                    <a:pt x="14" y="12"/>
                  </a:lnTo>
                  <a:lnTo>
                    <a:pt x="20" y="6"/>
                  </a:lnTo>
                  <a:lnTo>
                    <a:pt x="29" y="1"/>
                  </a:lnTo>
                  <a:lnTo>
                    <a:pt x="4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5" name="Freeform 50"/>
            <p:cNvSpPr>
              <a:spLocks/>
            </p:cNvSpPr>
            <p:nvPr userDrawn="1"/>
          </p:nvSpPr>
          <p:spPr bwMode="auto">
            <a:xfrm>
              <a:off x="1265" y="350"/>
              <a:ext cx="19" cy="32"/>
            </a:xfrm>
            <a:custGeom>
              <a:avLst/>
              <a:gdLst>
                <a:gd name="T0" fmla="*/ 31 w 57"/>
                <a:gd name="T1" fmla="*/ 0 h 95"/>
                <a:gd name="T2" fmla="*/ 41 w 57"/>
                <a:gd name="T3" fmla="*/ 1 h 95"/>
                <a:gd name="T4" fmla="*/ 54 w 57"/>
                <a:gd name="T5" fmla="*/ 5 h 95"/>
                <a:gd name="T6" fmla="*/ 53 w 57"/>
                <a:gd name="T7" fmla="*/ 14 h 95"/>
                <a:gd name="T8" fmla="*/ 43 w 57"/>
                <a:gd name="T9" fmla="*/ 10 h 95"/>
                <a:gd name="T10" fmla="*/ 32 w 57"/>
                <a:gd name="T11" fmla="*/ 9 h 95"/>
                <a:gd name="T12" fmla="*/ 25 w 57"/>
                <a:gd name="T13" fmla="*/ 10 h 95"/>
                <a:gd name="T14" fmla="*/ 18 w 57"/>
                <a:gd name="T15" fmla="*/ 12 h 95"/>
                <a:gd name="T16" fmla="*/ 15 w 57"/>
                <a:gd name="T17" fmla="*/ 17 h 95"/>
                <a:gd name="T18" fmla="*/ 12 w 57"/>
                <a:gd name="T19" fmla="*/ 25 h 95"/>
                <a:gd name="T20" fmla="*/ 15 w 57"/>
                <a:gd name="T21" fmla="*/ 30 h 95"/>
                <a:gd name="T22" fmla="*/ 20 w 57"/>
                <a:gd name="T23" fmla="*/ 35 h 95"/>
                <a:gd name="T24" fmla="*/ 27 w 57"/>
                <a:gd name="T25" fmla="*/ 38 h 95"/>
                <a:gd name="T26" fmla="*/ 35 w 57"/>
                <a:gd name="T27" fmla="*/ 41 h 95"/>
                <a:gd name="T28" fmla="*/ 44 w 57"/>
                <a:gd name="T29" fmla="*/ 46 h 95"/>
                <a:gd name="T30" fmla="*/ 50 w 57"/>
                <a:gd name="T31" fmla="*/ 51 h 95"/>
                <a:gd name="T32" fmla="*/ 56 w 57"/>
                <a:gd name="T33" fmla="*/ 59 h 95"/>
                <a:gd name="T34" fmla="*/ 57 w 57"/>
                <a:gd name="T35" fmla="*/ 69 h 95"/>
                <a:gd name="T36" fmla="*/ 55 w 57"/>
                <a:gd name="T37" fmla="*/ 79 h 95"/>
                <a:gd name="T38" fmla="*/ 50 w 57"/>
                <a:gd name="T39" fmla="*/ 86 h 95"/>
                <a:gd name="T40" fmla="*/ 43 w 57"/>
                <a:gd name="T41" fmla="*/ 91 h 95"/>
                <a:gd name="T42" fmla="*/ 35 w 57"/>
                <a:gd name="T43" fmla="*/ 94 h 95"/>
                <a:gd name="T44" fmla="*/ 26 w 57"/>
                <a:gd name="T45" fmla="*/ 95 h 95"/>
                <a:gd name="T46" fmla="*/ 12 w 57"/>
                <a:gd name="T47" fmla="*/ 94 h 95"/>
                <a:gd name="T48" fmla="*/ 0 w 57"/>
                <a:gd name="T49" fmla="*/ 91 h 95"/>
                <a:gd name="T50" fmla="*/ 1 w 57"/>
                <a:gd name="T51" fmla="*/ 79 h 95"/>
                <a:gd name="T52" fmla="*/ 12 w 57"/>
                <a:gd name="T53" fmla="*/ 84 h 95"/>
                <a:gd name="T54" fmla="*/ 25 w 57"/>
                <a:gd name="T55" fmla="*/ 85 h 95"/>
                <a:gd name="T56" fmla="*/ 32 w 57"/>
                <a:gd name="T57" fmla="*/ 84 h 95"/>
                <a:gd name="T58" fmla="*/ 39 w 57"/>
                <a:gd name="T59" fmla="*/ 81 h 95"/>
                <a:gd name="T60" fmla="*/ 44 w 57"/>
                <a:gd name="T61" fmla="*/ 76 h 95"/>
                <a:gd name="T62" fmla="*/ 45 w 57"/>
                <a:gd name="T63" fmla="*/ 69 h 95"/>
                <a:gd name="T64" fmla="*/ 44 w 57"/>
                <a:gd name="T65" fmla="*/ 62 h 95"/>
                <a:gd name="T66" fmla="*/ 38 w 57"/>
                <a:gd name="T67" fmla="*/ 57 h 95"/>
                <a:gd name="T68" fmla="*/ 31 w 57"/>
                <a:gd name="T69" fmla="*/ 53 h 95"/>
                <a:gd name="T70" fmla="*/ 24 w 57"/>
                <a:gd name="T71" fmla="*/ 48 h 95"/>
                <a:gd name="T72" fmla="*/ 16 w 57"/>
                <a:gd name="T73" fmla="*/ 45 h 95"/>
                <a:gd name="T74" fmla="*/ 8 w 57"/>
                <a:gd name="T75" fmla="*/ 39 h 95"/>
                <a:gd name="T76" fmla="*/ 3 w 57"/>
                <a:gd name="T77" fmla="*/ 34 h 95"/>
                <a:gd name="T78" fmla="*/ 1 w 57"/>
                <a:gd name="T79" fmla="*/ 25 h 95"/>
                <a:gd name="T80" fmla="*/ 3 w 57"/>
                <a:gd name="T81" fmla="*/ 15 h 95"/>
                <a:gd name="T82" fmla="*/ 8 w 57"/>
                <a:gd name="T83" fmla="*/ 8 h 95"/>
                <a:gd name="T84" fmla="*/ 15 w 57"/>
                <a:gd name="T85" fmla="*/ 3 h 95"/>
                <a:gd name="T86" fmla="*/ 22 w 57"/>
                <a:gd name="T87" fmla="*/ 1 h 95"/>
                <a:gd name="T88" fmla="*/ 31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1" y="0"/>
                  </a:moveTo>
                  <a:lnTo>
                    <a:pt x="41" y="1"/>
                  </a:lnTo>
                  <a:lnTo>
                    <a:pt x="54" y="5"/>
                  </a:lnTo>
                  <a:lnTo>
                    <a:pt x="53" y="14"/>
                  </a:lnTo>
                  <a:lnTo>
                    <a:pt x="43" y="10"/>
                  </a:lnTo>
                  <a:lnTo>
                    <a:pt x="32" y="9"/>
                  </a:lnTo>
                  <a:lnTo>
                    <a:pt x="25" y="10"/>
                  </a:lnTo>
                  <a:lnTo>
                    <a:pt x="18" y="12"/>
                  </a:lnTo>
                  <a:lnTo>
                    <a:pt x="15" y="17"/>
                  </a:lnTo>
                  <a:lnTo>
                    <a:pt x="12" y="25"/>
                  </a:lnTo>
                  <a:lnTo>
                    <a:pt x="15" y="30"/>
                  </a:lnTo>
                  <a:lnTo>
                    <a:pt x="20" y="35"/>
                  </a:lnTo>
                  <a:lnTo>
                    <a:pt x="27" y="38"/>
                  </a:lnTo>
                  <a:lnTo>
                    <a:pt x="35" y="41"/>
                  </a:lnTo>
                  <a:lnTo>
                    <a:pt x="44" y="46"/>
                  </a:lnTo>
                  <a:lnTo>
                    <a:pt x="50" y="51"/>
                  </a:lnTo>
                  <a:lnTo>
                    <a:pt x="56" y="59"/>
                  </a:lnTo>
                  <a:lnTo>
                    <a:pt x="57" y="69"/>
                  </a:lnTo>
                  <a:lnTo>
                    <a:pt x="55" y="79"/>
                  </a:lnTo>
                  <a:lnTo>
                    <a:pt x="50" y="86"/>
                  </a:lnTo>
                  <a:lnTo>
                    <a:pt x="43" y="91"/>
                  </a:lnTo>
                  <a:lnTo>
                    <a:pt x="35" y="94"/>
                  </a:lnTo>
                  <a:lnTo>
                    <a:pt x="26" y="95"/>
                  </a:lnTo>
                  <a:lnTo>
                    <a:pt x="12" y="94"/>
                  </a:lnTo>
                  <a:lnTo>
                    <a:pt x="0" y="91"/>
                  </a:lnTo>
                  <a:lnTo>
                    <a:pt x="1" y="79"/>
                  </a:lnTo>
                  <a:lnTo>
                    <a:pt x="12" y="84"/>
                  </a:lnTo>
                  <a:lnTo>
                    <a:pt x="25" y="85"/>
                  </a:lnTo>
                  <a:lnTo>
                    <a:pt x="32" y="84"/>
                  </a:lnTo>
                  <a:lnTo>
                    <a:pt x="39" y="81"/>
                  </a:lnTo>
                  <a:lnTo>
                    <a:pt x="44" y="76"/>
                  </a:lnTo>
                  <a:lnTo>
                    <a:pt x="45" y="69"/>
                  </a:lnTo>
                  <a:lnTo>
                    <a:pt x="44" y="62"/>
                  </a:lnTo>
                  <a:lnTo>
                    <a:pt x="38" y="57"/>
                  </a:lnTo>
                  <a:lnTo>
                    <a:pt x="31" y="53"/>
                  </a:lnTo>
                  <a:lnTo>
                    <a:pt x="24" y="48"/>
                  </a:lnTo>
                  <a:lnTo>
                    <a:pt x="16" y="45"/>
                  </a:lnTo>
                  <a:lnTo>
                    <a:pt x="8" y="39"/>
                  </a:lnTo>
                  <a:lnTo>
                    <a:pt x="3" y="34"/>
                  </a:lnTo>
                  <a:lnTo>
                    <a:pt x="1" y="25"/>
                  </a:lnTo>
                  <a:lnTo>
                    <a:pt x="3" y="15"/>
                  </a:lnTo>
                  <a:lnTo>
                    <a:pt x="8" y="8"/>
                  </a:lnTo>
                  <a:lnTo>
                    <a:pt x="15" y="3"/>
                  </a:lnTo>
                  <a:lnTo>
                    <a:pt x="22" y="1"/>
                  </a:lnTo>
                  <a:lnTo>
                    <a:pt x="3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6" name="Freeform 51"/>
            <p:cNvSpPr>
              <a:spLocks/>
            </p:cNvSpPr>
            <p:nvPr userDrawn="1"/>
          </p:nvSpPr>
          <p:spPr bwMode="auto">
            <a:xfrm>
              <a:off x="1295" y="351"/>
              <a:ext cx="24" cy="31"/>
            </a:xfrm>
            <a:custGeom>
              <a:avLst/>
              <a:gdLst>
                <a:gd name="T0" fmla="*/ 0 w 70"/>
                <a:gd name="T1" fmla="*/ 0 h 93"/>
                <a:gd name="T2" fmla="*/ 11 w 70"/>
                <a:gd name="T3" fmla="*/ 0 h 93"/>
                <a:gd name="T4" fmla="*/ 11 w 70"/>
                <a:gd name="T5" fmla="*/ 55 h 93"/>
                <a:gd name="T6" fmla="*/ 12 w 70"/>
                <a:gd name="T7" fmla="*/ 66 h 93"/>
                <a:gd name="T8" fmla="*/ 15 w 70"/>
                <a:gd name="T9" fmla="*/ 75 h 93"/>
                <a:gd name="T10" fmla="*/ 22 w 70"/>
                <a:gd name="T11" fmla="*/ 81 h 93"/>
                <a:gd name="T12" fmla="*/ 32 w 70"/>
                <a:gd name="T13" fmla="*/ 83 h 93"/>
                <a:gd name="T14" fmla="*/ 42 w 70"/>
                <a:gd name="T15" fmla="*/ 81 h 93"/>
                <a:gd name="T16" fmla="*/ 50 w 70"/>
                <a:gd name="T17" fmla="*/ 76 h 93"/>
                <a:gd name="T18" fmla="*/ 56 w 70"/>
                <a:gd name="T19" fmla="*/ 68 h 93"/>
                <a:gd name="T20" fmla="*/ 58 w 70"/>
                <a:gd name="T21" fmla="*/ 60 h 93"/>
                <a:gd name="T22" fmla="*/ 59 w 70"/>
                <a:gd name="T23" fmla="*/ 49 h 93"/>
                <a:gd name="T24" fmla="*/ 59 w 70"/>
                <a:gd name="T25" fmla="*/ 0 h 93"/>
                <a:gd name="T26" fmla="*/ 70 w 70"/>
                <a:gd name="T27" fmla="*/ 0 h 93"/>
                <a:gd name="T28" fmla="*/ 70 w 70"/>
                <a:gd name="T29" fmla="*/ 70 h 93"/>
                <a:gd name="T30" fmla="*/ 70 w 70"/>
                <a:gd name="T31" fmla="*/ 91 h 93"/>
                <a:gd name="T32" fmla="*/ 60 w 70"/>
                <a:gd name="T33" fmla="*/ 91 h 93"/>
                <a:gd name="T34" fmla="*/ 60 w 70"/>
                <a:gd name="T35" fmla="*/ 74 h 93"/>
                <a:gd name="T36" fmla="*/ 59 w 70"/>
                <a:gd name="T37" fmla="*/ 74 h 93"/>
                <a:gd name="T38" fmla="*/ 56 w 70"/>
                <a:gd name="T39" fmla="*/ 81 h 93"/>
                <a:gd name="T40" fmla="*/ 50 w 70"/>
                <a:gd name="T41" fmla="*/ 86 h 93"/>
                <a:gd name="T42" fmla="*/ 42 w 70"/>
                <a:gd name="T43" fmla="*/ 91 h 93"/>
                <a:gd name="T44" fmla="*/ 30 w 70"/>
                <a:gd name="T45" fmla="*/ 93 h 93"/>
                <a:gd name="T46" fmla="*/ 19 w 70"/>
                <a:gd name="T47" fmla="*/ 91 h 93"/>
                <a:gd name="T48" fmla="*/ 10 w 70"/>
                <a:gd name="T49" fmla="*/ 86 h 93"/>
                <a:gd name="T50" fmla="*/ 3 w 70"/>
                <a:gd name="T51" fmla="*/ 79 h 93"/>
                <a:gd name="T52" fmla="*/ 0 w 70"/>
                <a:gd name="T53" fmla="*/ 70 h 93"/>
                <a:gd name="T54" fmla="*/ 0 w 70"/>
                <a:gd name="T55" fmla="*/ 58 h 93"/>
                <a:gd name="T56" fmla="*/ 0 w 70"/>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0" h="93">
                  <a:moveTo>
                    <a:pt x="0" y="0"/>
                  </a:moveTo>
                  <a:lnTo>
                    <a:pt x="11" y="0"/>
                  </a:lnTo>
                  <a:lnTo>
                    <a:pt x="11" y="55"/>
                  </a:lnTo>
                  <a:lnTo>
                    <a:pt x="12" y="66"/>
                  </a:lnTo>
                  <a:lnTo>
                    <a:pt x="15" y="75"/>
                  </a:lnTo>
                  <a:lnTo>
                    <a:pt x="22" y="81"/>
                  </a:lnTo>
                  <a:lnTo>
                    <a:pt x="32" y="83"/>
                  </a:lnTo>
                  <a:lnTo>
                    <a:pt x="42" y="81"/>
                  </a:lnTo>
                  <a:lnTo>
                    <a:pt x="50" y="76"/>
                  </a:lnTo>
                  <a:lnTo>
                    <a:pt x="56" y="68"/>
                  </a:lnTo>
                  <a:lnTo>
                    <a:pt x="58" y="60"/>
                  </a:lnTo>
                  <a:lnTo>
                    <a:pt x="59" y="49"/>
                  </a:lnTo>
                  <a:lnTo>
                    <a:pt x="59" y="0"/>
                  </a:lnTo>
                  <a:lnTo>
                    <a:pt x="70" y="0"/>
                  </a:lnTo>
                  <a:lnTo>
                    <a:pt x="70" y="70"/>
                  </a:lnTo>
                  <a:lnTo>
                    <a:pt x="70" y="91"/>
                  </a:lnTo>
                  <a:lnTo>
                    <a:pt x="60" y="91"/>
                  </a:lnTo>
                  <a:lnTo>
                    <a:pt x="60" y="74"/>
                  </a:lnTo>
                  <a:lnTo>
                    <a:pt x="59" y="74"/>
                  </a:lnTo>
                  <a:lnTo>
                    <a:pt x="56" y="81"/>
                  </a:lnTo>
                  <a:lnTo>
                    <a:pt x="50" y="86"/>
                  </a:lnTo>
                  <a:lnTo>
                    <a:pt x="42" y="91"/>
                  </a:lnTo>
                  <a:lnTo>
                    <a:pt x="30" y="93"/>
                  </a:lnTo>
                  <a:lnTo>
                    <a:pt x="19" y="91"/>
                  </a:lnTo>
                  <a:lnTo>
                    <a:pt x="10" y="86"/>
                  </a:lnTo>
                  <a:lnTo>
                    <a:pt x="3" y="79"/>
                  </a:lnTo>
                  <a:lnTo>
                    <a:pt x="0" y="70"/>
                  </a:lnTo>
                  <a:lnTo>
                    <a:pt x="0" y="58"/>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7" name="Freeform 52"/>
            <p:cNvSpPr>
              <a:spLocks noEditPoints="1"/>
            </p:cNvSpPr>
            <p:nvPr userDrawn="1"/>
          </p:nvSpPr>
          <p:spPr bwMode="auto">
            <a:xfrm>
              <a:off x="1332" y="338"/>
              <a:ext cx="4" cy="43"/>
            </a:xfrm>
            <a:custGeom>
              <a:avLst/>
              <a:gdLst>
                <a:gd name="T0" fmla="*/ 0 w 12"/>
                <a:gd name="T1" fmla="*/ 39 h 130"/>
                <a:gd name="T2" fmla="*/ 12 w 12"/>
                <a:gd name="T3" fmla="*/ 39 h 130"/>
                <a:gd name="T4" fmla="*/ 12 w 12"/>
                <a:gd name="T5" fmla="*/ 130 h 130"/>
                <a:gd name="T6" fmla="*/ 0 w 12"/>
                <a:gd name="T7" fmla="*/ 130 h 130"/>
                <a:gd name="T8" fmla="*/ 0 w 12"/>
                <a:gd name="T9" fmla="*/ 39 h 130"/>
                <a:gd name="T10" fmla="*/ 0 w 12"/>
                <a:gd name="T11" fmla="*/ 0 h 130"/>
                <a:gd name="T12" fmla="*/ 12 w 12"/>
                <a:gd name="T13" fmla="*/ 0 h 130"/>
                <a:gd name="T14" fmla="*/ 12 w 12"/>
                <a:gd name="T15" fmla="*/ 15 h 130"/>
                <a:gd name="T16" fmla="*/ 0 w 12"/>
                <a:gd name="T17" fmla="*/ 15 h 130"/>
                <a:gd name="T18" fmla="*/ 0 w 12"/>
                <a:gd name="T1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30">
                  <a:moveTo>
                    <a:pt x="0" y="39"/>
                  </a:moveTo>
                  <a:lnTo>
                    <a:pt x="12" y="39"/>
                  </a:lnTo>
                  <a:lnTo>
                    <a:pt x="12" y="130"/>
                  </a:lnTo>
                  <a:lnTo>
                    <a:pt x="0" y="130"/>
                  </a:lnTo>
                  <a:lnTo>
                    <a:pt x="0" y="39"/>
                  </a:lnTo>
                  <a:close/>
                  <a:moveTo>
                    <a:pt x="0" y="0"/>
                  </a:moveTo>
                  <a:lnTo>
                    <a:pt x="12" y="0"/>
                  </a:lnTo>
                  <a:lnTo>
                    <a:pt x="12" y="15"/>
                  </a:lnTo>
                  <a:lnTo>
                    <a:pt x="0" y="15"/>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8" name="Freeform 53"/>
            <p:cNvSpPr>
              <a:spLocks/>
            </p:cNvSpPr>
            <p:nvPr userDrawn="1"/>
          </p:nvSpPr>
          <p:spPr bwMode="auto">
            <a:xfrm>
              <a:off x="1348" y="350"/>
              <a:ext cx="19" cy="32"/>
            </a:xfrm>
            <a:custGeom>
              <a:avLst/>
              <a:gdLst>
                <a:gd name="T0" fmla="*/ 30 w 57"/>
                <a:gd name="T1" fmla="*/ 0 h 95"/>
                <a:gd name="T2" fmla="*/ 40 w 57"/>
                <a:gd name="T3" fmla="*/ 1 h 95"/>
                <a:gd name="T4" fmla="*/ 53 w 57"/>
                <a:gd name="T5" fmla="*/ 5 h 95"/>
                <a:gd name="T6" fmla="*/ 52 w 57"/>
                <a:gd name="T7" fmla="*/ 14 h 95"/>
                <a:gd name="T8" fmla="*/ 42 w 57"/>
                <a:gd name="T9" fmla="*/ 10 h 95"/>
                <a:gd name="T10" fmla="*/ 32 w 57"/>
                <a:gd name="T11" fmla="*/ 9 h 95"/>
                <a:gd name="T12" fmla="*/ 24 w 57"/>
                <a:gd name="T13" fmla="*/ 10 h 95"/>
                <a:gd name="T14" fmla="*/ 18 w 57"/>
                <a:gd name="T15" fmla="*/ 12 h 95"/>
                <a:gd name="T16" fmla="*/ 14 w 57"/>
                <a:gd name="T17" fmla="*/ 17 h 95"/>
                <a:gd name="T18" fmla="*/ 13 w 57"/>
                <a:gd name="T19" fmla="*/ 25 h 95"/>
                <a:gd name="T20" fmla="*/ 14 w 57"/>
                <a:gd name="T21" fmla="*/ 30 h 95"/>
                <a:gd name="T22" fmla="*/ 19 w 57"/>
                <a:gd name="T23" fmla="*/ 35 h 95"/>
                <a:gd name="T24" fmla="*/ 26 w 57"/>
                <a:gd name="T25" fmla="*/ 38 h 95"/>
                <a:gd name="T26" fmla="*/ 35 w 57"/>
                <a:gd name="T27" fmla="*/ 41 h 95"/>
                <a:gd name="T28" fmla="*/ 43 w 57"/>
                <a:gd name="T29" fmla="*/ 46 h 95"/>
                <a:gd name="T30" fmla="*/ 49 w 57"/>
                <a:gd name="T31" fmla="*/ 51 h 95"/>
                <a:gd name="T32" fmla="*/ 55 w 57"/>
                <a:gd name="T33" fmla="*/ 59 h 95"/>
                <a:gd name="T34" fmla="*/ 57 w 57"/>
                <a:gd name="T35" fmla="*/ 69 h 95"/>
                <a:gd name="T36" fmla="*/ 55 w 57"/>
                <a:gd name="T37" fmla="*/ 79 h 95"/>
                <a:gd name="T38" fmla="*/ 49 w 57"/>
                <a:gd name="T39" fmla="*/ 86 h 95"/>
                <a:gd name="T40" fmla="*/ 43 w 57"/>
                <a:gd name="T41" fmla="*/ 91 h 95"/>
                <a:gd name="T42" fmla="*/ 34 w 57"/>
                <a:gd name="T43" fmla="*/ 94 h 95"/>
                <a:gd name="T44" fmla="*/ 25 w 57"/>
                <a:gd name="T45" fmla="*/ 95 h 95"/>
                <a:gd name="T46" fmla="*/ 13 w 57"/>
                <a:gd name="T47" fmla="*/ 94 h 95"/>
                <a:gd name="T48" fmla="*/ 0 w 57"/>
                <a:gd name="T49" fmla="*/ 91 h 95"/>
                <a:gd name="T50" fmla="*/ 1 w 57"/>
                <a:gd name="T51" fmla="*/ 79 h 95"/>
                <a:gd name="T52" fmla="*/ 11 w 57"/>
                <a:gd name="T53" fmla="*/ 84 h 95"/>
                <a:gd name="T54" fmla="*/ 25 w 57"/>
                <a:gd name="T55" fmla="*/ 85 h 95"/>
                <a:gd name="T56" fmla="*/ 33 w 57"/>
                <a:gd name="T57" fmla="*/ 84 h 95"/>
                <a:gd name="T58" fmla="*/ 38 w 57"/>
                <a:gd name="T59" fmla="*/ 81 h 95"/>
                <a:gd name="T60" fmla="*/ 43 w 57"/>
                <a:gd name="T61" fmla="*/ 76 h 95"/>
                <a:gd name="T62" fmla="*/ 45 w 57"/>
                <a:gd name="T63" fmla="*/ 69 h 95"/>
                <a:gd name="T64" fmla="*/ 43 w 57"/>
                <a:gd name="T65" fmla="*/ 62 h 95"/>
                <a:gd name="T66" fmla="*/ 38 w 57"/>
                <a:gd name="T67" fmla="*/ 57 h 95"/>
                <a:gd name="T68" fmla="*/ 30 w 57"/>
                <a:gd name="T69" fmla="*/ 53 h 95"/>
                <a:gd name="T70" fmla="*/ 23 w 57"/>
                <a:gd name="T71" fmla="*/ 48 h 95"/>
                <a:gd name="T72" fmla="*/ 15 w 57"/>
                <a:gd name="T73" fmla="*/ 45 h 95"/>
                <a:gd name="T74" fmla="*/ 8 w 57"/>
                <a:gd name="T75" fmla="*/ 39 h 95"/>
                <a:gd name="T76" fmla="*/ 2 w 57"/>
                <a:gd name="T77" fmla="*/ 34 h 95"/>
                <a:gd name="T78" fmla="*/ 1 w 57"/>
                <a:gd name="T79" fmla="*/ 25 h 95"/>
                <a:gd name="T80" fmla="*/ 2 w 57"/>
                <a:gd name="T81" fmla="*/ 15 h 95"/>
                <a:gd name="T82" fmla="*/ 7 w 57"/>
                <a:gd name="T83" fmla="*/ 8 h 95"/>
                <a:gd name="T84" fmla="*/ 14 w 57"/>
                <a:gd name="T85" fmla="*/ 3 h 95"/>
                <a:gd name="T86" fmla="*/ 21 w 57"/>
                <a:gd name="T87" fmla="*/ 1 h 95"/>
                <a:gd name="T88" fmla="*/ 30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0" y="0"/>
                  </a:moveTo>
                  <a:lnTo>
                    <a:pt x="40" y="1"/>
                  </a:lnTo>
                  <a:lnTo>
                    <a:pt x="53" y="5"/>
                  </a:lnTo>
                  <a:lnTo>
                    <a:pt x="52" y="14"/>
                  </a:lnTo>
                  <a:lnTo>
                    <a:pt x="42" y="10"/>
                  </a:lnTo>
                  <a:lnTo>
                    <a:pt x="32" y="9"/>
                  </a:lnTo>
                  <a:lnTo>
                    <a:pt x="24" y="10"/>
                  </a:lnTo>
                  <a:lnTo>
                    <a:pt x="18" y="12"/>
                  </a:lnTo>
                  <a:lnTo>
                    <a:pt x="14" y="17"/>
                  </a:lnTo>
                  <a:lnTo>
                    <a:pt x="13" y="25"/>
                  </a:lnTo>
                  <a:lnTo>
                    <a:pt x="14" y="30"/>
                  </a:lnTo>
                  <a:lnTo>
                    <a:pt x="19" y="35"/>
                  </a:lnTo>
                  <a:lnTo>
                    <a:pt x="26" y="38"/>
                  </a:lnTo>
                  <a:lnTo>
                    <a:pt x="35" y="41"/>
                  </a:lnTo>
                  <a:lnTo>
                    <a:pt x="43" y="46"/>
                  </a:lnTo>
                  <a:lnTo>
                    <a:pt x="49" y="51"/>
                  </a:lnTo>
                  <a:lnTo>
                    <a:pt x="55" y="59"/>
                  </a:lnTo>
                  <a:lnTo>
                    <a:pt x="57" y="69"/>
                  </a:lnTo>
                  <a:lnTo>
                    <a:pt x="55" y="79"/>
                  </a:lnTo>
                  <a:lnTo>
                    <a:pt x="49" y="86"/>
                  </a:lnTo>
                  <a:lnTo>
                    <a:pt x="43" y="91"/>
                  </a:lnTo>
                  <a:lnTo>
                    <a:pt x="34" y="94"/>
                  </a:lnTo>
                  <a:lnTo>
                    <a:pt x="25" y="95"/>
                  </a:lnTo>
                  <a:lnTo>
                    <a:pt x="13" y="94"/>
                  </a:lnTo>
                  <a:lnTo>
                    <a:pt x="0" y="91"/>
                  </a:lnTo>
                  <a:lnTo>
                    <a:pt x="1" y="79"/>
                  </a:lnTo>
                  <a:lnTo>
                    <a:pt x="11" y="84"/>
                  </a:lnTo>
                  <a:lnTo>
                    <a:pt x="25" y="85"/>
                  </a:lnTo>
                  <a:lnTo>
                    <a:pt x="33" y="84"/>
                  </a:lnTo>
                  <a:lnTo>
                    <a:pt x="38" y="81"/>
                  </a:lnTo>
                  <a:lnTo>
                    <a:pt x="43" y="76"/>
                  </a:lnTo>
                  <a:lnTo>
                    <a:pt x="45" y="69"/>
                  </a:lnTo>
                  <a:lnTo>
                    <a:pt x="43" y="62"/>
                  </a:lnTo>
                  <a:lnTo>
                    <a:pt x="38" y="57"/>
                  </a:lnTo>
                  <a:lnTo>
                    <a:pt x="30" y="53"/>
                  </a:lnTo>
                  <a:lnTo>
                    <a:pt x="23" y="48"/>
                  </a:lnTo>
                  <a:lnTo>
                    <a:pt x="15" y="45"/>
                  </a:lnTo>
                  <a:lnTo>
                    <a:pt x="8" y="39"/>
                  </a:lnTo>
                  <a:lnTo>
                    <a:pt x="2" y="34"/>
                  </a:lnTo>
                  <a:lnTo>
                    <a:pt x="1" y="25"/>
                  </a:lnTo>
                  <a:lnTo>
                    <a:pt x="2" y="15"/>
                  </a:lnTo>
                  <a:lnTo>
                    <a:pt x="7" y="8"/>
                  </a:lnTo>
                  <a:lnTo>
                    <a:pt x="14" y="3"/>
                  </a:lnTo>
                  <a:lnTo>
                    <a:pt x="21" y="1"/>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9" name="Freeform 54"/>
            <p:cNvSpPr>
              <a:spLocks/>
            </p:cNvSpPr>
            <p:nvPr userDrawn="1"/>
          </p:nvSpPr>
          <p:spPr bwMode="auto">
            <a:xfrm>
              <a:off x="1375" y="350"/>
              <a:ext cx="19" cy="32"/>
            </a:xfrm>
            <a:custGeom>
              <a:avLst/>
              <a:gdLst>
                <a:gd name="T0" fmla="*/ 30 w 57"/>
                <a:gd name="T1" fmla="*/ 0 h 95"/>
                <a:gd name="T2" fmla="*/ 40 w 57"/>
                <a:gd name="T3" fmla="*/ 1 h 95"/>
                <a:gd name="T4" fmla="*/ 52 w 57"/>
                <a:gd name="T5" fmla="*/ 5 h 95"/>
                <a:gd name="T6" fmla="*/ 51 w 57"/>
                <a:gd name="T7" fmla="*/ 14 h 95"/>
                <a:gd name="T8" fmla="*/ 41 w 57"/>
                <a:gd name="T9" fmla="*/ 10 h 95"/>
                <a:gd name="T10" fmla="*/ 31 w 57"/>
                <a:gd name="T11" fmla="*/ 9 h 95"/>
                <a:gd name="T12" fmla="*/ 23 w 57"/>
                <a:gd name="T13" fmla="*/ 10 h 95"/>
                <a:gd name="T14" fmla="*/ 18 w 57"/>
                <a:gd name="T15" fmla="*/ 12 h 95"/>
                <a:gd name="T16" fmla="*/ 13 w 57"/>
                <a:gd name="T17" fmla="*/ 17 h 95"/>
                <a:gd name="T18" fmla="*/ 12 w 57"/>
                <a:gd name="T19" fmla="*/ 25 h 95"/>
                <a:gd name="T20" fmla="*/ 14 w 57"/>
                <a:gd name="T21" fmla="*/ 30 h 95"/>
                <a:gd name="T22" fmla="*/ 19 w 57"/>
                <a:gd name="T23" fmla="*/ 35 h 95"/>
                <a:gd name="T24" fmla="*/ 26 w 57"/>
                <a:gd name="T25" fmla="*/ 38 h 95"/>
                <a:gd name="T26" fmla="*/ 35 w 57"/>
                <a:gd name="T27" fmla="*/ 41 h 95"/>
                <a:gd name="T28" fmla="*/ 42 w 57"/>
                <a:gd name="T29" fmla="*/ 46 h 95"/>
                <a:gd name="T30" fmla="*/ 49 w 57"/>
                <a:gd name="T31" fmla="*/ 51 h 95"/>
                <a:gd name="T32" fmla="*/ 55 w 57"/>
                <a:gd name="T33" fmla="*/ 59 h 95"/>
                <a:gd name="T34" fmla="*/ 57 w 57"/>
                <a:gd name="T35" fmla="*/ 69 h 95"/>
                <a:gd name="T36" fmla="*/ 55 w 57"/>
                <a:gd name="T37" fmla="*/ 79 h 95"/>
                <a:gd name="T38" fmla="*/ 49 w 57"/>
                <a:gd name="T39" fmla="*/ 86 h 95"/>
                <a:gd name="T40" fmla="*/ 42 w 57"/>
                <a:gd name="T41" fmla="*/ 91 h 95"/>
                <a:gd name="T42" fmla="*/ 33 w 57"/>
                <a:gd name="T43" fmla="*/ 94 h 95"/>
                <a:gd name="T44" fmla="*/ 24 w 57"/>
                <a:gd name="T45" fmla="*/ 95 h 95"/>
                <a:gd name="T46" fmla="*/ 12 w 57"/>
                <a:gd name="T47" fmla="*/ 94 h 95"/>
                <a:gd name="T48" fmla="*/ 0 w 57"/>
                <a:gd name="T49" fmla="*/ 91 h 95"/>
                <a:gd name="T50" fmla="*/ 1 w 57"/>
                <a:gd name="T51" fmla="*/ 79 h 95"/>
                <a:gd name="T52" fmla="*/ 12 w 57"/>
                <a:gd name="T53" fmla="*/ 84 h 95"/>
                <a:gd name="T54" fmla="*/ 24 w 57"/>
                <a:gd name="T55" fmla="*/ 85 h 95"/>
                <a:gd name="T56" fmla="*/ 32 w 57"/>
                <a:gd name="T57" fmla="*/ 84 h 95"/>
                <a:gd name="T58" fmla="*/ 38 w 57"/>
                <a:gd name="T59" fmla="*/ 81 h 95"/>
                <a:gd name="T60" fmla="*/ 42 w 57"/>
                <a:gd name="T61" fmla="*/ 76 h 95"/>
                <a:gd name="T62" fmla="*/ 45 w 57"/>
                <a:gd name="T63" fmla="*/ 69 h 95"/>
                <a:gd name="T64" fmla="*/ 42 w 57"/>
                <a:gd name="T65" fmla="*/ 62 h 95"/>
                <a:gd name="T66" fmla="*/ 38 w 57"/>
                <a:gd name="T67" fmla="*/ 57 h 95"/>
                <a:gd name="T68" fmla="*/ 30 w 57"/>
                <a:gd name="T69" fmla="*/ 53 h 95"/>
                <a:gd name="T70" fmla="*/ 22 w 57"/>
                <a:gd name="T71" fmla="*/ 48 h 95"/>
                <a:gd name="T72" fmla="*/ 14 w 57"/>
                <a:gd name="T73" fmla="*/ 45 h 95"/>
                <a:gd name="T74" fmla="*/ 8 w 57"/>
                <a:gd name="T75" fmla="*/ 39 h 95"/>
                <a:gd name="T76" fmla="*/ 3 w 57"/>
                <a:gd name="T77" fmla="*/ 34 h 95"/>
                <a:gd name="T78" fmla="*/ 1 w 57"/>
                <a:gd name="T79" fmla="*/ 25 h 95"/>
                <a:gd name="T80" fmla="*/ 2 w 57"/>
                <a:gd name="T81" fmla="*/ 15 h 95"/>
                <a:gd name="T82" fmla="*/ 7 w 57"/>
                <a:gd name="T83" fmla="*/ 8 h 95"/>
                <a:gd name="T84" fmla="*/ 13 w 57"/>
                <a:gd name="T85" fmla="*/ 3 h 95"/>
                <a:gd name="T86" fmla="*/ 21 w 57"/>
                <a:gd name="T87" fmla="*/ 1 h 95"/>
                <a:gd name="T88" fmla="*/ 30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0" y="0"/>
                  </a:moveTo>
                  <a:lnTo>
                    <a:pt x="40" y="1"/>
                  </a:lnTo>
                  <a:lnTo>
                    <a:pt x="52" y="5"/>
                  </a:lnTo>
                  <a:lnTo>
                    <a:pt x="51" y="14"/>
                  </a:lnTo>
                  <a:lnTo>
                    <a:pt x="41" y="10"/>
                  </a:lnTo>
                  <a:lnTo>
                    <a:pt x="31" y="9"/>
                  </a:lnTo>
                  <a:lnTo>
                    <a:pt x="23" y="10"/>
                  </a:lnTo>
                  <a:lnTo>
                    <a:pt x="18" y="12"/>
                  </a:lnTo>
                  <a:lnTo>
                    <a:pt x="13" y="17"/>
                  </a:lnTo>
                  <a:lnTo>
                    <a:pt x="12" y="25"/>
                  </a:lnTo>
                  <a:lnTo>
                    <a:pt x="14" y="30"/>
                  </a:lnTo>
                  <a:lnTo>
                    <a:pt x="19" y="35"/>
                  </a:lnTo>
                  <a:lnTo>
                    <a:pt x="26" y="38"/>
                  </a:lnTo>
                  <a:lnTo>
                    <a:pt x="35" y="41"/>
                  </a:lnTo>
                  <a:lnTo>
                    <a:pt x="42" y="46"/>
                  </a:lnTo>
                  <a:lnTo>
                    <a:pt x="49" y="51"/>
                  </a:lnTo>
                  <a:lnTo>
                    <a:pt x="55" y="59"/>
                  </a:lnTo>
                  <a:lnTo>
                    <a:pt x="57" y="69"/>
                  </a:lnTo>
                  <a:lnTo>
                    <a:pt x="55" y="79"/>
                  </a:lnTo>
                  <a:lnTo>
                    <a:pt x="49" y="86"/>
                  </a:lnTo>
                  <a:lnTo>
                    <a:pt x="42" y="91"/>
                  </a:lnTo>
                  <a:lnTo>
                    <a:pt x="33" y="94"/>
                  </a:lnTo>
                  <a:lnTo>
                    <a:pt x="24" y="95"/>
                  </a:lnTo>
                  <a:lnTo>
                    <a:pt x="12" y="94"/>
                  </a:lnTo>
                  <a:lnTo>
                    <a:pt x="0" y="91"/>
                  </a:lnTo>
                  <a:lnTo>
                    <a:pt x="1" y="79"/>
                  </a:lnTo>
                  <a:lnTo>
                    <a:pt x="12" y="84"/>
                  </a:lnTo>
                  <a:lnTo>
                    <a:pt x="24" y="85"/>
                  </a:lnTo>
                  <a:lnTo>
                    <a:pt x="32" y="84"/>
                  </a:lnTo>
                  <a:lnTo>
                    <a:pt x="38" y="81"/>
                  </a:lnTo>
                  <a:lnTo>
                    <a:pt x="42" y="76"/>
                  </a:lnTo>
                  <a:lnTo>
                    <a:pt x="45" y="69"/>
                  </a:lnTo>
                  <a:lnTo>
                    <a:pt x="42" y="62"/>
                  </a:lnTo>
                  <a:lnTo>
                    <a:pt x="38" y="57"/>
                  </a:lnTo>
                  <a:lnTo>
                    <a:pt x="30" y="53"/>
                  </a:lnTo>
                  <a:lnTo>
                    <a:pt x="22" y="48"/>
                  </a:lnTo>
                  <a:lnTo>
                    <a:pt x="14" y="45"/>
                  </a:lnTo>
                  <a:lnTo>
                    <a:pt x="8" y="39"/>
                  </a:lnTo>
                  <a:lnTo>
                    <a:pt x="3" y="34"/>
                  </a:lnTo>
                  <a:lnTo>
                    <a:pt x="1" y="25"/>
                  </a:lnTo>
                  <a:lnTo>
                    <a:pt x="2" y="15"/>
                  </a:lnTo>
                  <a:lnTo>
                    <a:pt x="7" y="8"/>
                  </a:lnTo>
                  <a:lnTo>
                    <a:pt x="13" y="3"/>
                  </a:lnTo>
                  <a:lnTo>
                    <a:pt x="21" y="1"/>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0" name="Freeform 55"/>
            <p:cNvSpPr>
              <a:spLocks noEditPoints="1"/>
            </p:cNvSpPr>
            <p:nvPr userDrawn="1"/>
          </p:nvSpPr>
          <p:spPr bwMode="auto">
            <a:xfrm>
              <a:off x="1403" y="350"/>
              <a:ext cx="25" cy="32"/>
            </a:xfrm>
            <a:custGeom>
              <a:avLst/>
              <a:gdLst>
                <a:gd name="T0" fmla="*/ 39 w 73"/>
                <a:gd name="T1" fmla="*/ 9 h 95"/>
                <a:gd name="T2" fmla="*/ 28 w 73"/>
                <a:gd name="T3" fmla="*/ 12 h 95"/>
                <a:gd name="T4" fmla="*/ 19 w 73"/>
                <a:gd name="T5" fmla="*/ 19 h 95"/>
                <a:gd name="T6" fmla="*/ 14 w 73"/>
                <a:gd name="T7" fmla="*/ 30 h 95"/>
                <a:gd name="T8" fmla="*/ 12 w 73"/>
                <a:gd name="T9" fmla="*/ 41 h 95"/>
                <a:gd name="T10" fmla="*/ 61 w 73"/>
                <a:gd name="T11" fmla="*/ 41 h 95"/>
                <a:gd name="T12" fmla="*/ 61 w 73"/>
                <a:gd name="T13" fmla="*/ 31 h 95"/>
                <a:gd name="T14" fmla="*/ 58 w 73"/>
                <a:gd name="T15" fmla="*/ 24 h 95"/>
                <a:gd name="T16" fmla="*/ 53 w 73"/>
                <a:gd name="T17" fmla="*/ 16 h 95"/>
                <a:gd name="T18" fmla="*/ 48 w 73"/>
                <a:gd name="T19" fmla="*/ 11 h 95"/>
                <a:gd name="T20" fmla="*/ 39 w 73"/>
                <a:gd name="T21" fmla="*/ 9 h 95"/>
                <a:gd name="T22" fmla="*/ 38 w 73"/>
                <a:gd name="T23" fmla="*/ 0 h 95"/>
                <a:gd name="T24" fmla="*/ 51 w 73"/>
                <a:gd name="T25" fmla="*/ 2 h 95"/>
                <a:gd name="T26" fmla="*/ 61 w 73"/>
                <a:gd name="T27" fmla="*/ 9 h 95"/>
                <a:gd name="T28" fmla="*/ 69 w 73"/>
                <a:gd name="T29" fmla="*/ 18 h 95"/>
                <a:gd name="T30" fmla="*/ 72 w 73"/>
                <a:gd name="T31" fmla="*/ 30 h 95"/>
                <a:gd name="T32" fmla="*/ 73 w 73"/>
                <a:gd name="T33" fmla="*/ 45 h 95"/>
                <a:gd name="T34" fmla="*/ 73 w 73"/>
                <a:gd name="T35" fmla="*/ 50 h 95"/>
                <a:gd name="T36" fmla="*/ 12 w 73"/>
                <a:gd name="T37" fmla="*/ 50 h 95"/>
                <a:gd name="T38" fmla="*/ 13 w 73"/>
                <a:gd name="T39" fmla="*/ 62 h 95"/>
                <a:gd name="T40" fmla="*/ 16 w 73"/>
                <a:gd name="T41" fmla="*/ 70 h 95"/>
                <a:gd name="T42" fmla="*/ 23 w 73"/>
                <a:gd name="T43" fmla="*/ 78 h 95"/>
                <a:gd name="T44" fmla="*/ 31 w 73"/>
                <a:gd name="T45" fmla="*/ 83 h 95"/>
                <a:gd name="T46" fmla="*/ 42 w 73"/>
                <a:gd name="T47" fmla="*/ 85 h 95"/>
                <a:gd name="T48" fmla="*/ 51 w 73"/>
                <a:gd name="T49" fmla="*/ 84 h 95"/>
                <a:gd name="T50" fmla="*/ 60 w 73"/>
                <a:gd name="T51" fmla="*/ 82 h 95"/>
                <a:gd name="T52" fmla="*/ 67 w 73"/>
                <a:gd name="T53" fmla="*/ 78 h 95"/>
                <a:gd name="T54" fmla="*/ 67 w 73"/>
                <a:gd name="T55" fmla="*/ 89 h 95"/>
                <a:gd name="T56" fmla="*/ 54 w 73"/>
                <a:gd name="T57" fmla="*/ 93 h 95"/>
                <a:gd name="T58" fmla="*/ 41 w 73"/>
                <a:gd name="T59" fmla="*/ 95 h 95"/>
                <a:gd name="T60" fmla="*/ 28 w 73"/>
                <a:gd name="T61" fmla="*/ 93 h 95"/>
                <a:gd name="T62" fmla="*/ 16 w 73"/>
                <a:gd name="T63" fmla="*/ 88 h 95"/>
                <a:gd name="T64" fmla="*/ 9 w 73"/>
                <a:gd name="T65" fmla="*/ 82 h 95"/>
                <a:gd name="T66" fmla="*/ 4 w 73"/>
                <a:gd name="T67" fmla="*/ 72 h 95"/>
                <a:gd name="T68" fmla="*/ 1 w 73"/>
                <a:gd name="T69" fmla="*/ 60 h 95"/>
                <a:gd name="T70" fmla="*/ 0 w 73"/>
                <a:gd name="T71" fmla="*/ 47 h 95"/>
                <a:gd name="T72" fmla="*/ 2 w 73"/>
                <a:gd name="T73" fmla="*/ 31 h 95"/>
                <a:gd name="T74" fmla="*/ 6 w 73"/>
                <a:gd name="T75" fmla="*/ 19 h 95"/>
                <a:gd name="T76" fmla="*/ 14 w 73"/>
                <a:gd name="T77" fmla="*/ 9 h 95"/>
                <a:gd name="T78" fmla="*/ 25 w 73"/>
                <a:gd name="T79" fmla="*/ 2 h 95"/>
                <a:gd name="T80" fmla="*/ 38 w 73"/>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3" h="95">
                  <a:moveTo>
                    <a:pt x="39" y="9"/>
                  </a:moveTo>
                  <a:lnTo>
                    <a:pt x="28" y="12"/>
                  </a:lnTo>
                  <a:lnTo>
                    <a:pt x="19" y="19"/>
                  </a:lnTo>
                  <a:lnTo>
                    <a:pt x="14" y="30"/>
                  </a:lnTo>
                  <a:lnTo>
                    <a:pt x="12" y="41"/>
                  </a:lnTo>
                  <a:lnTo>
                    <a:pt x="61" y="41"/>
                  </a:lnTo>
                  <a:lnTo>
                    <a:pt x="61" y="31"/>
                  </a:lnTo>
                  <a:lnTo>
                    <a:pt x="58" y="24"/>
                  </a:lnTo>
                  <a:lnTo>
                    <a:pt x="53" y="16"/>
                  </a:lnTo>
                  <a:lnTo>
                    <a:pt x="48" y="11"/>
                  </a:lnTo>
                  <a:lnTo>
                    <a:pt x="39" y="9"/>
                  </a:lnTo>
                  <a:close/>
                  <a:moveTo>
                    <a:pt x="38" y="0"/>
                  </a:moveTo>
                  <a:lnTo>
                    <a:pt x="51" y="2"/>
                  </a:lnTo>
                  <a:lnTo>
                    <a:pt x="61" y="9"/>
                  </a:lnTo>
                  <a:lnTo>
                    <a:pt x="69" y="18"/>
                  </a:lnTo>
                  <a:lnTo>
                    <a:pt x="72" y="30"/>
                  </a:lnTo>
                  <a:lnTo>
                    <a:pt x="73" y="45"/>
                  </a:lnTo>
                  <a:lnTo>
                    <a:pt x="73" y="50"/>
                  </a:lnTo>
                  <a:lnTo>
                    <a:pt x="12" y="50"/>
                  </a:lnTo>
                  <a:lnTo>
                    <a:pt x="13" y="62"/>
                  </a:lnTo>
                  <a:lnTo>
                    <a:pt x="16" y="70"/>
                  </a:lnTo>
                  <a:lnTo>
                    <a:pt x="23" y="78"/>
                  </a:lnTo>
                  <a:lnTo>
                    <a:pt x="31" y="83"/>
                  </a:lnTo>
                  <a:lnTo>
                    <a:pt x="42" y="85"/>
                  </a:lnTo>
                  <a:lnTo>
                    <a:pt x="51" y="84"/>
                  </a:lnTo>
                  <a:lnTo>
                    <a:pt x="60" y="82"/>
                  </a:lnTo>
                  <a:lnTo>
                    <a:pt x="67" y="78"/>
                  </a:lnTo>
                  <a:lnTo>
                    <a:pt x="67" y="89"/>
                  </a:lnTo>
                  <a:lnTo>
                    <a:pt x="54" y="93"/>
                  </a:lnTo>
                  <a:lnTo>
                    <a:pt x="41" y="95"/>
                  </a:lnTo>
                  <a:lnTo>
                    <a:pt x="28" y="93"/>
                  </a:lnTo>
                  <a:lnTo>
                    <a:pt x="16" y="88"/>
                  </a:lnTo>
                  <a:lnTo>
                    <a:pt x="9" y="82"/>
                  </a:lnTo>
                  <a:lnTo>
                    <a:pt x="4" y="72"/>
                  </a:lnTo>
                  <a:lnTo>
                    <a:pt x="1" y="60"/>
                  </a:lnTo>
                  <a:lnTo>
                    <a:pt x="0" y="47"/>
                  </a:lnTo>
                  <a:lnTo>
                    <a:pt x="2" y="31"/>
                  </a:lnTo>
                  <a:lnTo>
                    <a:pt x="6" y="19"/>
                  </a:lnTo>
                  <a:lnTo>
                    <a:pt x="14" y="9"/>
                  </a:lnTo>
                  <a:lnTo>
                    <a:pt x="25"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1" name="Freeform 56"/>
            <p:cNvSpPr>
              <a:spLocks/>
            </p:cNvSpPr>
            <p:nvPr userDrawn="1"/>
          </p:nvSpPr>
          <p:spPr bwMode="auto">
            <a:xfrm>
              <a:off x="823" y="421"/>
              <a:ext cx="30" cy="43"/>
            </a:xfrm>
            <a:custGeom>
              <a:avLst/>
              <a:gdLst>
                <a:gd name="T0" fmla="*/ 62 w 90"/>
                <a:gd name="T1" fmla="*/ 0 h 129"/>
                <a:gd name="T2" fmla="*/ 71 w 90"/>
                <a:gd name="T3" fmla="*/ 0 h 129"/>
                <a:gd name="T4" fmla="*/ 83 w 90"/>
                <a:gd name="T5" fmla="*/ 2 h 129"/>
                <a:gd name="T6" fmla="*/ 90 w 90"/>
                <a:gd name="T7" fmla="*/ 5 h 129"/>
                <a:gd name="T8" fmla="*/ 90 w 90"/>
                <a:gd name="T9" fmla="*/ 16 h 129"/>
                <a:gd name="T10" fmla="*/ 81 w 90"/>
                <a:gd name="T11" fmla="*/ 12 h 129"/>
                <a:gd name="T12" fmla="*/ 71 w 90"/>
                <a:gd name="T13" fmla="*/ 11 h 129"/>
                <a:gd name="T14" fmla="*/ 62 w 90"/>
                <a:gd name="T15" fmla="*/ 10 h 129"/>
                <a:gd name="T16" fmla="*/ 45 w 90"/>
                <a:gd name="T17" fmla="*/ 14 h 129"/>
                <a:gd name="T18" fmla="*/ 31 w 90"/>
                <a:gd name="T19" fmla="*/ 20 h 129"/>
                <a:gd name="T20" fmla="*/ 20 w 90"/>
                <a:gd name="T21" fmla="*/ 33 h 129"/>
                <a:gd name="T22" fmla="*/ 14 w 90"/>
                <a:gd name="T23" fmla="*/ 47 h 129"/>
                <a:gd name="T24" fmla="*/ 12 w 90"/>
                <a:gd name="T25" fmla="*/ 64 h 129"/>
                <a:gd name="T26" fmla="*/ 14 w 90"/>
                <a:gd name="T27" fmla="*/ 82 h 129"/>
                <a:gd name="T28" fmla="*/ 20 w 90"/>
                <a:gd name="T29" fmla="*/ 96 h 129"/>
                <a:gd name="T30" fmla="*/ 30 w 90"/>
                <a:gd name="T31" fmla="*/ 107 h 129"/>
                <a:gd name="T32" fmla="*/ 45 w 90"/>
                <a:gd name="T33" fmla="*/ 115 h 129"/>
                <a:gd name="T34" fmla="*/ 62 w 90"/>
                <a:gd name="T35" fmla="*/ 117 h 129"/>
                <a:gd name="T36" fmla="*/ 71 w 90"/>
                <a:gd name="T37" fmla="*/ 117 h 129"/>
                <a:gd name="T38" fmla="*/ 81 w 90"/>
                <a:gd name="T39" fmla="*/ 115 h 129"/>
                <a:gd name="T40" fmla="*/ 90 w 90"/>
                <a:gd name="T41" fmla="*/ 112 h 129"/>
                <a:gd name="T42" fmla="*/ 90 w 90"/>
                <a:gd name="T43" fmla="*/ 123 h 129"/>
                <a:gd name="T44" fmla="*/ 83 w 90"/>
                <a:gd name="T45" fmla="*/ 126 h 129"/>
                <a:gd name="T46" fmla="*/ 71 w 90"/>
                <a:gd name="T47" fmla="*/ 127 h 129"/>
                <a:gd name="T48" fmla="*/ 62 w 90"/>
                <a:gd name="T49" fmla="*/ 129 h 129"/>
                <a:gd name="T50" fmla="*/ 45 w 90"/>
                <a:gd name="T51" fmla="*/ 126 h 129"/>
                <a:gd name="T52" fmla="*/ 29 w 90"/>
                <a:gd name="T53" fmla="*/ 120 h 129"/>
                <a:gd name="T54" fmla="*/ 17 w 90"/>
                <a:gd name="T55" fmla="*/ 111 h 129"/>
                <a:gd name="T56" fmla="*/ 8 w 90"/>
                <a:gd name="T57" fmla="*/ 97 h 129"/>
                <a:gd name="T58" fmla="*/ 2 w 90"/>
                <a:gd name="T59" fmla="*/ 82 h 129"/>
                <a:gd name="T60" fmla="*/ 0 w 90"/>
                <a:gd name="T61" fmla="*/ 64 h 129"/>
                <a:gd name="T62" fmla="*/ 2 w 90"/>
                <a:gd name="T63" fmla="*/ 46 h 129"/>
                <a:gd name="T64" fmla="*/ 8 w 90"/>
                <a:gd name="T65" fmla="*/ 30 h 129"/>
                <a:gd name="T66" fmla="*/ 17 w 90"/>
                <a:gd name="T67" fmla="*/ 18 h 129"/>
                <a:gd name="T68" fmla="*/ 29 w 90"/>
                <a:gd name="T69" fmla="*/ 8 h 129"/>
                <a:gd name="T70" fmla="*/ 45 w 90"/>
                <a:gd name="T71" fmla="*/ 2 h 129"/>
                <a:gd name="T72" fmla="*/ 62 w 90"/>
                <a:gd name="T73"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129">
                  <a:moveTo>
                    <a:pt x="62" y="0"/>
                  </a:moveTo>
                  <a:lnTo>
                    <a:pt x="71" y="0"/>
                  </a:lnTo>
                  <a:lnTo>
                    <a:pt x="83" y="2"/>
                  </a:lnTo>
                  <a:lnTo>
                    <a:pt x="90" y="5"/>
                  </a:lnTo>
                  <a:lnTo>
                    <a:pt x="90" y="16"/>
                  </a:lnTo>
                  <a:lnTo>
                    <a:pt x="81" y="12"/>
                  </a:lnTo>
                  <a:lnTo>
                    <a:pt x="71" y="11"/>
                  </a:lnTo>
                  <a:lnTo>
                    <a:pt x="62" y="10"/>
                  </a:lnTo>
                  <a:lnTo>
                    <a:pt x="45" y="14"/>
                  </a:lnTo>
                  <a:lnTo>
                    <a:pt x="31" y="20"/>
                  </a:lnTo>
                  <a:lnTo>
                    <a:pt x="20" y="33"/>
                  </a:lnTo>
                  <a:lnTo>
                    <a:pt x="14" y="47"/>
                  </a:lnTo>
                  <a:lnTo>
                    <a:pt x="12" y="64"/>
                  </a:lnTo>
                  <a:lnTo>
                    <a:pt x="14" y="82"/>
                  </a:lnTo>
                  <a:lnTo>
                    <a:pt x="20" y="96"/>
                  </a:lnTo>
                  <a:lnTo>
                    <a:pt x="30" y="107"/>
                  </a:lnTo>
                  <a:lnTo>
                    <a:pt x="45" y="115"/>
                  </a:lnTo>
                  <a:lnTo>
                    <a:pt x="62" y="117"/>
                  </a:lnTo>
                  <a:lnTo>
                    <a:pt x="71" y="117"/>
                  </a:lnTo>
                  <a:lnTo>
                    <a:pt x="81" y="115"/>
                  </a:lnTo>
                  <a:lnTo>
                    <a:pt x="90" y="112"/>
                  </a:lnTo>
                  <a:lnTo>
                    <a:pt x="90" y="123"/>
                  </a:lnTo>
                  <a:lnTo>
                    <a:pt x="83" y="126"/>
                  </a:lnTo>
                  <a:lnTo>
                    <a:pt x="71" y="127"/>
                  </a:lnTo>
                  <a:lnTo>
                    <a:pt x="62" y="129"/>
                  </a:lnTo>
                  <a:lnTo>
                    <a:pt x="45" y="126"/>
                  </a:lnTo>
                  <a:lnTo>
                    <a:pt x="29" y="120"/>
                  </a:lnTo>
                  <a:lnTo>
                    <a:pt x="17" y="111"/>
                  </a:lnTo>
                  <a:lnTo>
                    <a:pt x="8" y="97"/>
                  </a:lnTo>
                  <a:lnTo>
                    <a:pt x="2" y="82"/>
                  </a:lnTo>
                  <a:lnTo>
                    <a:pt x="0" y="64"/>
                  </a:lnTo>
                  <a:lnTo>
                    <a:pt x="2" y="46"/>
                  </a:lnTo>
                  <a:lnTo>
                    <a:pt x="8" y="30"/>
                  </a:lnTo>
                  <a:lnTo>
                    <a:pt x="17" y="18"/>
                  </a:lnTo>
                  <a:lnTo>
                    <a:pt x="29" y="8"/>
                  </a:lnTo>
                  <a:lnTo>
                    <a:pt x="45" y="2"/>
                  </a:lnTo>
                  <a:lnTo>
                    <a:pt x="6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2" name="Freeform 57"/>
            <p:cNvSpPr>
              <a:spLocks noEditPoints="1"/>
            </p:cNvSpPr>
            <p:nvPr userDrawn="1"/>
          </p:nvSpPr>
          <p:spPr bwMode="auto">
            <a:xfrm>
              <a:off x="864" y="432"/>
              <a:ext cx="28" cy="32"/>
            </a:xfrm>
            <a:custGeom>
              <a:avLst/>
              <a:gdLst>
                <a:gd name="T0" fmla="*/ 41 w 84"/>
                <a:gd name="T1" fmla="*/ 9 h 95"/>
                <a:gd name="T2" fmla="*/ 31 w 84"/>
                <a:gd name="T3" fmla="*/ 11 h 95"/>
                <a:gd name="T4" fmla="*/ 22 w 84"/>
                <a:gd name="T5" fmla="*/ 16 h 95"/>
                <a:gd name="T6" fmla="*/ 17 w 84"/>
                <a:gd name="T7" fmla="*/ 24 h 95"/>
                <a:gd name="T8" fmla="*/ 13 w 84"/>
                <a:gd name="T9" fmla="*/ 34 h 95"/>
                <a:gd name="T10" fmla="*/ 11 w 84"/>
                <a:gd name="T11" fmla="*/ 47 h 95"/>
                <a:gd name="T12" fmla="*/ 13 w 84"/>
                <a:gd name="T13" fmla="*/ 59 h 95"/>
                <a:gd name="T14" fmla="*/ 17 w 84"/>
                <a:gd name="T15" fmla="*/ 69 h 95"/>
                <a:gd name="T16" fmla="*/ 22 w 84"/>
                <a:gd name="T17" fmla="*/ 77 h 95"/>
                <a:gd name="T18" fmla="*/ 31 w 84"/>
                <a:gd name="T19" fmla="*/ 82 h 95"/>
                <a:gd name="T20" fmla="*/ 41 w 84"/>
                <a:gd name="T21" fmla="*/ 84 h 95"/>
                <a:gd name="T22" fmla="*/ 53 w 84"/>
                <a:gd name="T23" fmla="*/ 82 h 95"/>
                <a:gd name="T24" fmla="*/ 60 w 84"/>
                <a:gd name="T25" fmla="*/ 77 h 95"/>
                <a:gd name="T26" fmla="*/ 67 w 84"/>
                <a:gd name="T27" fmla="*/ 69 h 95"/>
                <a:gd name="T28" fmla="*/ 70 w 84"/>
                <a:gd name="T29" fmla="*/ 59 h 95"/>
                <a:gd name="T30" fmla="*/ 72 w 84"/>
                <a:gd name="T31" fmla="*/ 47 h 95"/>
                <a:gd name="T32" fmla="*/ 70 w 84"/>
                <a:gd name="T33" fmla="*/ 34 h 95"/>
                <a:gd name="T34" fmla="*/ 67 w 84"/>
                <a:gd name="T35" fmla="*/ 24 h 95"/>
                <a:gd name="T36" fmla="*/ 60 w 84"/>
                <a:gd name="T37" fmla="*/ 16 h 95"/>
                <a:gd name="T38" fmla="*/ 53 w 84"/>
                <a:gd name="T39" fmla="*/ 11 h 95"/>
                <a:gd name="T40" fmla="*/ 41 w 84"/>
                <a:gd name="T41" fmla="*/ 9 h 95"/>
                <a:gd name="T42" fmla="*/ 41 w 84"/>
                <a:gd name="T43" fmla="*/ 0 h 95"/>
                <a:gd name="T44" fmla="*/ 55 w 84"/>
                <a:gd name="T45" fmla="*/ 1 h 95"/>
                <a:gd name="T46" fmla="*/ 66 w 84"/>
                <a:gd name="T47" fmla="*/ 6 h 95"/>
                <a:gd name="T48" fmla="*/ 74 w 84"/>
                <a:gd name="T49" fmla="*/ 14 h 95"/>
                <a:gd name="T50" fmla="*/ 79 w 84"/>
                <a:gd name="T51" fmla="*/ 23 h 95"/>
                <a:gd name="T52" fmla="*/ 83 w 84"/>
                <a:gd name="T53" fmla="*/ 34 h 95"/>
                <a:gd name="T54" fmla="*/ 84 w 84"/>
                <a:gd name="T55" fmla="*/ 47 h 95"/>
                <a:gd name="T56" fmla="*/ 83 w 84"/>
                <a:gd name="T57" fmla="*/ 59 h 95"/>
                <a:gd name="T58" fmla="*/ 79 w 84"/>
                <a:gd name="T59" fmla="*/ 70 h 95"/>
                <a:gd name="T60" fmla="*/ 74 w 84"/>
                <a:gd name="T61" fmla="*/ 80 h 95"/>
                <a:gd name="T62" fmla="*/ 66 w 84"/>
                <a:gd name="T63" fmla="*/ 87 h 95"/>
                <a:gd name="T64" fmla="*/ 55 w 84"/>
                <a:gd name="T65" fmla="*/ 92 h 95"/>
                <a:gd name="T66" fmla="*/ 41 w 84"/>
                <a:gd name="T67" fmla="*/ 95 h 95"/>
                <a:gd name="T68" fmla="*/ 28 w 84"/>
                <a:gd name="T69" fmla="*/ 92 h 95"/>
                <a:gd name="T70" fmla="*/ 18 w 84"/>
                <a:gd name="T71" fmla="*/ 87 h 95"/>
                <a:gd name="T72" fmla="*/ 10 w 84"/>
                <a:gd name="T73" fmla="*/ 80 h 95"/>
                <a:gd name="T74" fmla="*/ 4 w 84"/>
                <a:gd name="T75" fmla="*/ 70 h 95"/>
                <a:gd name="T76" fmla="*/ 1 w 84"/>
                <a:gd name="T77" fmla="*/ 59 h 95"/>
                <a:gd name="T78" fmla="*/ 0 w 84"/>
                <a:gd name="T79" fmla="*/ 47 h 95"/>
                <a:gd name="T80" fmla="*/ 1 w 84"/>
                <a:gd name="T81" fmla="*/ 34 h 95"/>
                <a:gd name="T82" fmla="*/ 4 w 84"/>
                <a:gd name="T83" fmla="*/ 23 h 95"/>
                <a:gd name="T84" fmla="*/ 10 w 84"/>
                <a:gd name="T85" fmla="*/ 14 h 95"/>
                <a:gd name="T86" fmla="*/ 18 w 84"/>
                <a:gd name="T87" fmla="*/ 6 h 95"/>
                <a:gd name="T88" fmla="*/ 28 w 84"/>
                <a:gd name="T89" fmla="*/ 1 h 95"/>
                <a:gd name="T90" fmla="*/ 41 w 84"/>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 h="95">
                  <a:moveTo>
                    <a:pt x="41" y="9"/>
                  </a:moveTo>
                  <a:lnTo>
                    <a:pt x="31" y="11"/>
                  </a:lnTo>
                  <a:lnTo>
                    <a:pt x="22" y="16"/>
                  </a:lnTo>
                  <a:lnTo>
                    <a:pt x="17" y="24"/>
                  </a:lnTo>
                  <a:lnTo>
                    <a:pt x="13" y="34"/>
                  </a:lnTo>
                  <a:lnTo>
                    <a:pt x="11" y="47"/>
                  </a:lnTo>
                  <a:lnTo>
                    <a:pt x="13" y="59"/>
                  </a:lnTo>
                  <a:lnTo>
                    <a:pt x="17" y="69"/>
                  </a:lnTo>
                  <a:lnTo>
                    <a:pt x="22" y="77"/>
                  </a:lnTo>
                  <a:lnTo>
                    <a:pt x="31" y="82"/>
                  </a:lnTo>
                  <a:lnTo>
                    <a:pt x="41" y="84"/>
                  </a:lnTo>
                  <a:lnTo>
                    <a:pt x="53" y="82"/>
                  </a:lnTo>
                  <a:lnTo>
                    <a:pt x="60" y="77"/>
                  </a:lnTo>
                  <a:lnTo>
                    <a:pt x="67" y="69"/>
                  </a:lnTo>
                  <a:lnTo>
                    <a:pt x="70" y="59"/>
                  </a:lnTo>
                  <a:lnTo>
                    <a:pt x="72" y="47"/>
                  </a:lnTo>
                  <a:lnTo>
                    <a:pt x="70" y="34"/>
                  </a:lnTo>
                  <a:lnTo>
                    <a:pt x="67" y="24"/>
                  </a:lnTo>
                  <a:lnTo>
                    <a:pt x="60" y="16"/>
                  </a:lnTo>
                  <a:lnTo>
                    <a:pt x="53" y="11"/>
                  </a:lnTo>
                  <a:lnTo>
                    <a:pt x="41" y="9"/>
                  </a:lnTo>
                  <a:close/>
                  <a:moveTo>
                    <a:pt x="41" y="0"/>
                  </a:moveTo>
                  <a:lnTo>
                    <a:pt x="55" y="1"/>
                  </a:lnTo>
                  <a:lnTo>
                    <a:pt x="66" y="6"/>
                  </a:lnTo>
                  <a:lnTo>
                    <a:pt x="74" y="14"/>
                  </a:lnTo>
                  <a:lnTo>
                    <a:pt x="79" y="23"/>
                  </a:lnTo>
                  <a:lnTo>
                    <a:pt x="83" y="34"/>
                  </a:lnTo>
                  <a:lnTo>
                    <a:pt x="84" y="47"/>
                  </a:lnTo>
                  <a:lnTo>
                    <a:pt x="83" y="59"/>
                  </a:lnTo>
                  <a:lnTo>
                    <a:pt x="79" y="70"/>
                  </a:lnTo>
                  <a:lnTo>
                    <a:pt x="74" y="80"/>
                  </a:lnTo>
                  <a:lnTo>
                    <a:pt x="66" y="87"/>
                  </a:lnTo>
                  <a:lnTo>
                    <a:pt x="55" y="92"/>
                  </a:lnTo>
                  <a:lnTo>
                    <a:pt x="41" y="95"/>
                  </a:lnTo>
                  <a:lnTo>
                    <a:pt x="28" y="92"/>
                  </a:lnTo>
                  <a:lnTo>
                    <a:pt x="18" y="87"/>
                  </a:lnTo>
                  <a:lnTo>
                    <a:pt x="10" y="80"/>
                  </a:lnTo>
                  <a:lnTo>
                    <a:pt x="4" y="70"/>
                  </a:lnTo>
                  <a:lnTo>
                    <a:pt x="1" y="59"/>
                  </a:lnTo>
                  <a:lnTo>
                    <a:pt x="0" y="47"/>
                  </a:lnTo>
                  <a:lnTo>
                    <a:pt x="1" y="34"/>
                  </a:lnTo>
                  <a:lnTo>
                    <a:pt x="4" y="23"/>
                  </a:lnTo>
                  <a:lnTo>
                    <a:pt x="10" y="14"/>
                  </a:lnTo>
                  <a:lnTo>
                    <a:pt x="18" y="6"/>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3" name="Freeform 58"/>
            <p:cNvSpPr>
              <a:spLocks/>
            </p:cNvSpPr>
            <p:nvPr userDrawn="1"/>
          </p:nvSpPr>
          <p:spPr bwMode="auto">
            <a:xfrm>
              <a:off x="904" y="432"/>
              <a:ext cx="24" cy="31"/>
            </a:xfrm>
            <a:custGeom>
              <a:avLst/>
              <a:gdLst>
                <a:gd name="T0" fmla="*/ 41 w 72"/>
                <a:gd name="T1" fmla="*/ 0 h 92"/>
                <a:gd name="T2" fmla="*/ 52 w 72"/>
                <a:gd name="T3" fmla="*/ 1 h 92"/>
                <a:gd name="T4" fmla="*/ 61 w 72"/>
                <a:gd name="T5" fmla="*/ 6 h 92"/>
                <a:gd name="T6" fmla="*/ 67 w 72"/>
                <a:gd name="T7" fmla="*/ 13 h 92"/>
                <a:gd name="T8" fmla="*/ 71 w 72"/>
                <a:gd name="T9" fmla="*/ 23 h 92"/>
                <a:gd name="T10" fmla="*/ 72 w 72"/>
                <a:gd name="T11" fmla="*/ 34 h 92"/>
                <a:gd name="T12" fmla="*/ 72 w 72"/>
                <a:gd name="T13" fmla="*/ 92 h 92"/>
                <a:gd name="T14" fmla="*/ 61 w 72"/>
                <a:gd name="T15" fmla="*/ 92 h 92"/>
                <a:gd name="T16" fmla="*/ 61 w 72"/>
                <a:gd name="T17" fmla="*/ 36 h 92"/>
                <a:gd name="T18" fmla="*/ 59 w 72"/>
                <a:gd name="T19" fmla="*/ 25 h 92"/>
                <a:gd name="T20" fmla="*/ 55 w 72"/>
                <a:gd name="T21" fmla="*/ 16 h 92"/>
                <a:gd name="T22" fmla="*/ 48 w 72"/>
                <a:gd name="T23" fmla="*/ 11 h 92"/>
                <a:gd name="T24" fmla="*/ 38 w 72"/>
                <a:gd name="T25" fmla="*/ 9 h 92"/>
                <a:gd name="T26" fmla="*/ 28 w 72"/>
                <a:gd name="T27" fmla="*/ 11 h 92"/>
                <a:gd name="T28" fmla="*/ 21 w 72"/>
                <a:gd name="T29" fmla="*/ 16 h 92"/>
                <a:gd name="T30" fmla="*/ 16 w 72"/>
                <a:gd name="T31" fmla="*/ 24 h 92"/>
                <a:gd name="T32" fmla="*/ 13 w 72"/>
                <a:gd name="T33" fmla="*/ 33 h 92"/>
                <a:gd name="T34" fmla="*/ 12 w 72"/>
                <a:gd name="T35" fmla="*/ 42 h 92"/>
                <a:gd name="T36" fmla="*/ 12 w 72"/>
                <a:gd name="T37" fmla="*/ 92 h 92"/>
                <a:gd name="T38" fmla="*/ 0 w 72"/>
                <a:gd name="T39" fmla="*/ 92 h 92"/>
                <a:gd name="T40" fmla="*/ 0 w 72"/>
                <a:gd name="T41" fmla="*/ 23 h 92"/>
                <a:gd name="T42" fmla="*/ 0 w 72"/>
                <a:gd name="T43" fmla="*/ 2 h 92"/>
                <a:gd name="T44" fmla="*/ 11 w 72"/>
                <a:gd name="T45" fmla="*/ 2 h 92"/>
                <a:gd name="T46" fmla="*/ 11 w 72"/>
                <a:gd name="T47" fmla="*/ 17 h 92"/>
                <a:gd name="T48" fmla="*/ 12 w 72"/>
                <a:gd name="T49" fmla="*/ 17 h 92"/>
                <a:gd name="T50" fmla="*/ 15 w 72"/>
                <a:gd name="T51" fmla="*/ 12 h 92"/>
                <a:gd name="T52" fmla="*/ 21 w 72"/>
                <a:gd name="T53" fmla="*/ 5 h 92"/>
                <a:gd name="T54" fmla="*/ 28 w 72"/>
                <a:gd name="T55" fmla="*/ 1 h 92"/>
                <a:gd name="T56" fmla="*/ 41 w 72"/>
                <a:gd name="T5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2" h="92">
                  <a:moveTo>
                    <a:pt x="41" y="0"/>
                  </a:moveTo>
                  <a:lnTo>
                    <a:pt x="52" y="1"/>
                  </a:lnTo>
                  <a:lnTo>
                    <a:pt x="61" y="6"/>
                  </a:lnTo>
                  <a:lnTo>
                    <a:pt x="67" y="13"/>
                  </a:lnTo>
                  <a:lnTo>
                    <a:pt x="71" y="23"/>
                  </a:lnTo>
                  <a:lnTo>
                    <a:pt x="72" y="34"/>
                  </a:lnTo>
                  <a:lnTo>
                    <a:pt x="72" y="92"/>
                  </a:lnTo>
                  <a:lnTo>
                    <a:pt x="61" y="92"/>
                  </a:lnTo>
                  <a:lnTo>
                    <a:pt x="61" y="36"/>
                  </a:lnTo>
                  <a:lnTo>
                    <a:pt x="59" y="25"/>
                  </a:lnTo>
                  <a:lnTo>
                    <a:pt x="55" y="16"/>
                  </a:lnTo>
                  <a:lnTo>
                    <a:pt x="48" y="11"/>
                  </a:lnTo>
                  <a:lnTo>
                    <a:pt x="38" y="9"/>
                  </a:lnTo>
                  <a:lnTo>
                    <a:pt x="28" y="11"/>
                  </a:lnTo>
                  <a:lnTo>
                    <a:pt x="21" y="16"/>
                  </a:lnTo>
                  <a:lnTo>
                    <a:pt x="16" y="24"/>
                  </a:lnTo>
                  <a:lnTo>
                    <a:pt x="13" y="33"/>
                  </a:lnTo>
                  <a:lnTo>
                    <a:pt x="12" y="42"/>
                  </a:lnTo>
                  <a:lnTo>
                    <a:pt x="12" y="92"/>
                  </a:lnTo>
                  <a:lnTo>
                    <a:pt x="0" y="92"/>
                  </a:lnTo>
                  <a:lnTo>
                    <a:pt x="0" y="23"/>
                  </a:lnTo>
                  <a:lnTo>
                    <a:pt x="0" y="2"/>
                  </a:lnTo>
                  <a:lnTo>
                    <a:pt x="11" y="2"/>
                  </a:lnTo>
                  <a:lnTo>
                    <a:pt x="11" y="17"/>
                  </a:lnTo>
                  <a:lnTo>
                    <a:pt x="12" y="17"/>
                  </a:lnTo>
                  <a:lnTo>
                    <a:pt x="15" y="12"/>
                  </a:lnTo>
                  <a:lnTo>
                    <a:pt x="21" y="5"/>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4" name="Freeform 59"/>
            <p:cNvSpPr>
              <a:spLocks/>
            </p:cNvSpPr>
            <p:nvPr userDrawn="1"/>
          </p:nvSpPr>
          <p:spPr bwMode="auto">
            <a:xfrm>
              <a:off x="938" y="418"/>
              <a:ext cx="18" cy="45"/>
            </a:xfrm>
            <a:custGeom>
              <a:avLst/>
              <a:gdLst>
                <a:gd name="T0" fmla="*/ 43 w 54"/>
                <a:gd name="T1" fmla="*/ 0 h 135"/>
                <a:gd name="T2" fmla="*/ 46 w 54"/>
                <a:gd name="T3" fmla="*/ 0 h 135"/>
                <a:gd name="T4" fmla="*/ 48 w 54"/>
                <a:gd name="T5" fmla="*/ 0 h 135"/>
                <a:gd name="T6" fmla="*/ 52 w 54"/>
                <a:gd name="T7" fmla="*/ 1 h 135"/>
                <a:gd name="T8" fmla="*/ 54 w 54"/>
                <a:gd name="T9" fmla="*/ 1 h 135"/>
                <a:gd name="T10" fmla="*/ 53 w 54"/>
                <a:gd name="T11" fmla="*/ 11 h 135"/>
                <a:gd name="T12" fmla="*/ 50 w 54"/>
                <a:gd name="T13" fmla="*/ 10 h 135"/>
                <a:gd name="T14" fmla="*/ 47 w 54"/>
                <a:gd name="T15" fmla="*/ 9 h 135"/>
                <a:gd name="T16" fmla="*/ 44 w 54"/>
                <a:gd name="T17" fmla="*/ 9 h 135"/>
                <a:gd name="T18" fmla="*/ 37 w 54"/>
                <a:gd name="T19" fmla="*/ 11 h 135"/>
                <a:gd name="T20" fmla="*/ 33 w 54"/>
                <a:gd name="T21" fmla="*/ 16 h 135"/>
                <a:gd name="T22" fmla="*/ 30 w 54"/>
                <a:gd name="T23" fmla="*/ 23 h 135"/>
                <a:gd name="T24" fmla="*/ 30 w 54"/>
                <a:gd name="T25" fmla="*/ 29 h 135"/>
                <a:gd name="T26" fmla="*/ 30 w 54"/>
                <a:gd name="T27" fmla="*/ 37 h 135"/>
                <a:gd name="T28" fmla="*/ 30 w 54"/>
                <a:gd name="T29" fmla="*/ 45 h 135"/>
                <a:gd name="T30" fmla="*/ 50 w 54"/>
                <a:gd name="T31" fmla="*/ 45 h 135"/>
                <a:gd name="T32" fmla="*/ 50 w 54"/>
                <a:gd name="T33" fmla="*/ 54 h 135"/>
                <a:gd name="T34" fmla="*/ 30 w 54"/>
                <a:gd name="T35" fmla="*/ 54 h 135"/>
                <a:gd name="T36" fmla="*/ 30 w 54"/>
                <a:gd name="T37" fmla="*/ 135 h 135"/>
                <a:gd name="T38" fmla="*/ 19 w 54"/>
                <a:gd name="T39" fmla="*/ 135 h 135"/>
                <a:gd name="T40" fmla="*/ 19 w 54"/>
                <a:gd name="T41" fmla="*/ 54 h 135"/>
                <a:gd name="T42" fmla="*/ 0 w 54"/>
                <a:gd name="T43" fmla="*/ 54 h 135"/>
                <a:gd name="T44" fmla="*/ 0 w 54"/>
                <a:gd name="T45" fmla="*/ 45 h 135"/>
                <a:gd name="T46" fmla="*/ 19 w 54"/>
                <a:gd name="T47" fmla="*/ 45 h 135"/>
                <a:gd name="T48" fmla="*/ 19 w 54"/>
                <a:gd name="T49" fmla="*/ 38 h 135"/>
                <a:gd name="T50" fmla="*/ 19 w 54"/>
                <a:gd name="T51" fmla="*/ 28 h 135"/>
                <a:gd name="T52" fmla="*/ 20 w 54"/>
                <a:gd name="T53" fmla="*/ 19 h 135"/>
                <a:gd name="T54" fmla="*/ 22 w 54"/>
                <a:gd name="T55" fmla="*/ 11 h 135"/>
                <a:gd name="T56" fmla="*/ 26 w 54"/>
                <a:gd name="T57" fmla="*/ 6 h 135"/>
                <a:gd name="T58" fmla="*/ 33 w 54"/>
                <a:gd name="T59" fmla="*/ 1 h 135"/>
                <a:gd name="T60" fmla="*/ 43 w 54"/>
                <a:gd name="T6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4" h="135">
                  <a:moveTo>
                    <a:pt x="43" y="0"/>
                  </a:moveTo>
                  <a:lnTo>
                    <a:pt x="46" y="0"/>
                  </a:lnTo>
                  <a:lnTo>
                    <a:pt x="48" y="0"/>
                  </a:lnTo>
                  <a:lnTo>
                    <a:pt x="52" y="1"/>
                  </a:lnTo>
                  <a:lnTo>
                    <a:pt x="54" y="1"/>
                  </a:lnTo>
                  <a:lnTo>
                    <a:pt x="53" y="11"/>
                  </a:lnTo>
                  <a:lnTo>
                    <a:pt x="50" y="10"/>
                  </a:lnTo>
                  <a:lnTo>
                    <a:pt x="47" y="9"/>
                  </a:lnTo>
                  <a:lnTo>
                    <a:pt x="44" y="9"/>
                  </a:lnTo>
                  <a:lnTo>
                    <a:pt x="37" y="11"/>
                  </a:lnTo>
                  <a:lnTo>
                    <a:pt x="33" y="16"/>
                  </a:lnTo>
                  <a:lnTo>
                    <a:pt x="30" y="23"/>
                  </a:lnTo>
                  <a:lnTo>
                    <a:pt x="30" y="29"/>
                  </a:lnTo>
                  <a:lnTo>
                    <a:pt x="30" y="37"/>
                  </a:lnTo>
                  <a:lnTo>
                    <a:pt x="30" y="45"/>
                  </a:lnTo>
                  <a:lnTo>
                    <a:pt x="50" y="45"/>
                  </a:lnTo>
                  <a:lnTo>
                    <a:pt x="50" y="54"/>
                  </a:lnTo>
                  <a:lnTo>
                    <a:pt x="30" y="54"/>
                  </a:lnTo>
                  <a:lnTo>
                    <a:pt x="30" y="135"/>
                  </a:lnTo>
                  <a:lnTo>
                    <a:pt x="19" y="135"/>
                  </a:lnTo>
                  <a:lnTo>
                    <a:pt x="19" y="54"/>
                  </a:lnTo>
                  <a:lnTo>
                    <a:pt x="0" y="54"/>
                  </a:lnTo>
                  <a:lnTo>
                    <a:pt x="0" y="45"/>
                  </a:lnTo>
                  <a:lnTo>
                    <a:pt x="19" y="45"/>
                  </a:lnTo>
                  <a:lnTo>
                    <a:pt x="19" y="38"/>
                  </a:lnTo>
                  <a:lnTo>
                    <a:pt x="19" y="28"/>
                  </a:lnTo>
                  <a:lnTo>
                    <a:pt x="20" y="19"/>
                  </a:lnTo>
                  <a:lnTo>
                    <a:pt x="22" y="11"/>
                  </a:lnTo>
                  <a:lnTo>
                    <a:pt x="26" y="6"/>
                  </a:lnTo>
                  <a:lnTo>
                    <a:pt x="33" y="1"/>
                  </a:lnTo>
                  <a:lnTo>
                    <a:pt x="43"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5" name="Freeform 60"/>
            <p:cNvSpPr>
              <a:spLocks noEditPoints="1"/>
            </p:cNvSpPr>
            <p:nvPr userDrawn="1"/>
          </p:nvSpPr>
          <p:spPr bwMode="auto">
            <a:xfrm>
              <a:off x="963" y="432"/>
              <a:ext cx="25" cy="32"/>
            </a:xfrm>
            <a:custGeom>
              <a:avLst/>
              <a:gdLst>
                <a:gd name="T0" fmla="*/ 39 w 75"/>
                <a:gd name="T1" fmla="*/ 9 h 95"/>
                <a:gd name="T2" fmla="*/ 28 w 75"/>
                <a:gd name="T3" fmla="*/ 12 h 95"/>
                <a:gd name="T4" fmla="*/ 20 w 75"/>
                <a:gd name="T5" fmla="*/ 19 h 95"/>
                <a:gd name="T6" fmla="*/ 15 w 75"/>
                <a:gd name="T7" fmla="*/ 29 h 95"/>
                <a:gd name="T8" fmla="*/ 13 w 75"/>
                <a:gd name="T9" fmla="*/ 40 h 95"/>
                <a:gd name="T10" fmla="*/ 63 w 75"/>
                <a:gd name="T11" fmla="*/ 40 h 95"/>
                <a:gd name="T12" fmla="*/ 62 w 75"/>
                <a:gd name="T13" fmla="*/ 31 h 95"/>
                <a:gd name="T14" fmla="*/ 59 w 75"/>
                <a:gd name="T15" fmla="*/ 22 h 95"/>
                <a:gd name="T16" fmla="*/ 55 w 75"/>
                <a:gd name="T17" fmla="*/ 15 h 95"/>
                <a:gd name="T18" fmla="*/ 48 w 75"/>
                <a:gd name="T19" fmla="*/ 11 h 95"/>
                <a:gd name="T20" fmla="*/ 39 w 75"/>
                <a:gd name="T21" fmla="*/ 9 h 95"/>
                <a:gd name="T22" fmla="*/ 38 w 75"/>
                <a:gd name="T23" fmla="*/ 0 h 95"/>
                <a:gd name="T24" fmla="*/ 52 w 75"/>
                <a:gd name="T25" fmla="*/ 2 h 95"/>
                <a:gd name="T26" fmla="*/ 63 w 75"/>
                <a:gd name="T27" fmla="*/ 9 h 95"/>
                <a:gd name="T28" fmla="*/ 69 w 75"/>
                <a:gd name="T29" fmla="*/ 17 h 95"/>
                <a:gd name="T30" fmla="*/ 73 w 75"/>
                <a:gd name="T31" fmla="*/ 30 h 95"/>
                <a:gd name="T32" fmla="*/ 75 w 75"/>
                <a:gd name="T33" fmla="*/ 44 h 95"/>
                <a:gd name="T34" fmla="*/ 75 w 75"/>
                <a:gd name="T35" fmla="*/ 50 h 95"/>
                <a:gd name="T36" fmla="*/ 13 w 75"/>
                <a:gd name="T37" fmla="*/ 50 h 95"/>
                <a:gd name="T38" fmla="*/ 14 w 75"/>
                <a:gd name="T39" fmla="*/ 61 h 95"/>
                <a:gd name="T40" fmla="*/ 18 w 75"/>
                <a:gd name="T41" fmla="*/ 70 h 95"/>
                <a:gd name="T42" fmla="*/ 24 w 75"/>
                <a:gd name="T43" fmla="*/ 78 h 95"/>
                <a:gd name="T44" fmla="*/ 31 w 75"/>
                <a:gd name="T45" fmla="*/ 82 h 95"/>
                <a:gd name="T46" fmla="*/ 43 w 75"/>
                <a:gd name="T47" fmla="*/ 84 h 95"/>
                <a:gd name="T48" fmla="*/ 52 w 75"/>
                <a:gd name="T49" fmla="*/ 83 h 95"/>
                <a:gd name="T50" fmla="*/ 61 w 75"/>
                <a:gd name="T51" fmla="*/ 81 h 95"/>
                <a:gd name="T52" fmla="*/ 68 w 75"/>
                <a:gd name="T53" fmla="*/ 78 h 95"/>
                <a:gd name="T54" fmla="*/ 68 w 75"/>
                <a:gd name="T55" fmla="*/ 89 h 95"/>
                <a:gd name="T56" fmla="*/ 55 w 75"/>
                <a:gd name="T57" fmla="*/ 92 h 95"/>
                <a:gd name="T58" fmla="*/ 42 w 75"/>
                <a:gd name="T59" fmla="*/ 95 h 95"/>
                <a:gd name="T60" fmla="*/ 28 w 75"/>
                <a:gd name="T61" fmla="*/ 92 h 95"/>
                <a:gd name="T62" fmla="*/ 18 w 75"/>
                <a:gd name="T63" fmla="*/ 88 h 95"/>
                <a:gd name="T64" fmla="*/ 10 w 75"/>
                <a:gd name="T65" fmla="*/ 80 h 95"/>
                <a:gd name="T66" fmla="*/ 5 w 75"/>
                <a:gd name="T67" fmla="*/ 71 h 95"/>
                <a:gd name="T68" fmla="*/ 1 w 75"/>
                <a:gd name="T69" fmla="*/ 60 h 95"/>
                <a:gd name="T70" fmla="*/ 0 w 75"/>
                <a:gd name="T71" fmla="*/ 47 h 95"/>
                <a:gd name="T72" fmla="*/ 2 w 75"/>
                <a:gd name="T73" fmla="*/ 31 h 95"/>
                <a:gd name="T74" fmla="*/ 7 w 75"/>
                <a:gd name="T75" fmla="*/ 19 h 95"/>
                <a:gd name="T76" fmla="*/ 15 w 75"/>
                <a:gd name="T77" fmla="*/ 9 h 95"/>
                <a:gd name="T78" fmla="*/ 26 w 75"/>
                <a:gd name="T79" fmla="*/ 2 h 95"/>
                <a:gd name="T80" fmla="*/ 38 w 75"/>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 h="95">
                  <a:moveTo>
                    <a:pt x="39" y="9"/>
                  </a:moveTo>
                  <a:lnTo>
                    <a:pt x="28" y="12"/>
                  </a:lnTo>
                  <a:lnTo>
                    <a:pt x="20" y="19"/>
                  </a:lnTo>
                  <a:lnTo>
                    <a:pt x="15" y="29"/>
                  </a:lnTo>
                  <a:lnTo>
                    <a:pt x="13" y="40"/>
                  </a:lnTo>
                  <a:lnTo>
                    <a:pt x="63" y="40"/>
                  </a:lnTo>
                  <a:lnTo>
                    <a:pt x="62" y="31"/>
                  </a:lnTo>
                  <a:lnTo>
                    <a:pt x="59" y="22"/>
                  </a:lnTo>
                  <a:lnTo>
                    <a:pt x="55" y="15"/>
                  </a:lnTo>
                  <a:lnTo>
                    <a:pt x="48" y="11"/>
                  </a:lnTo>
                  <a:lnTo>
                    <a:pt x="39" y="9"/>
                  </a:lnTo>
                  <a:close/>
                  <a:moveTo>
                    <a:pt x="38" y="0"/>
                  </a:moveTo>
                  <a:lnTo>
                    <a:pt x="52" y="2"/>
                  </a:lnTo>
                  <a:lnTo>
                    <a:pt x="63" y="9"/>
                  </a:lnTo>
                  <a:lnTo>
                    <a:pt x="69" y="17"/>
                  </a:lnTo>
                  <a:lnTo>
                    <a:pt x="73" y="30"/>
                  </a:lnTo>
                  <a:lnTo>
                    <a:pt x="75" y="44"/>
                  </a:lnTo>
                  <a:lnTo>
                    <a:pt x="75" y="50"/>
                  </a:lnTo>
                  <a:lnTo>
                    <a:pt x="13" y="50"/>
                  </a:lnTo>
                  <a:lnTo>
                    <a:pt x="14" y="61"/>
                  </a:lnTo>
                  <a:lnTo>
                    <a:pt x="18" y="70"/>
                  </a:lnTo>
                  <a:lnTo>
                    <a:pt x="24" y="78"/>
                  </a:lnTo>
                  <a:lnTo>
                    <a:pt x="31" y="82"/>
                  </a:lnTo>
                  <a:lnTo>
                    <a:pt x="43" y="84"/>
                  </a:lnTo>
                  <a:lnTo>
                    <a:pt x="52" y="83"/>
                  </a:lnTo>
                  <a:lnTo>
                    <a:pt x="61" y="81"/>
                  </a:lnTo>
                  <a:lnTo>
                    <a:pt x="68" y="78"/>
                  </a:lnTo>
                  <a:lnTo>
                    <a:pt x="68" y="89"/>
                  </a:lnTo>
                  <a:lnTo>
                    <a:pt x="55" y="92"/>
                  </a:lnTo>
                  <a:lnTo>
                    <a:pt x="42" y="95"/>
                  </a:lnTo>
                  <a:lnTo>
                    <a:pt x="28" y="92"/>
                  </a:lnTo>
                  <a:lnTo>
                    <a:pt x="18" y="88"/>
                  </a:lnTo>
                  <a:lnTo>
                    <a:pt x="10" y="80"/>
                  </a:lnTo>
                  <a:lnTo>
                    <a:pt x="5" y="71"/>
                  </a:lnTo>
                  <a:lnTo>
                    <a:pt x="1" y="60"/>
                  </a:lnTo>
                  <a:lnTo>
                    <a:pt x="0" y="47"/>
                  </a:lnTo>
                  <a:lnTo>
                    <a:pt x="2" y="31"/>
                  </a:lnTo>
                  <a:lnTo>
                    <a:pt x="7" y="19"/>
                  </a:lnTo>
                  <a:lnTo>
                    <a:pt x="15"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6" name="Freeform 61"/>
            <p:cNvSpPr>
              <a:spLocks noEditPoints="1"/>
            </p:cNvSpPr>
            <p:nvPr userDrawn="1"/>
          </p:nvSpPr>
          <p:spPr bwMode="auto">
            <a:xfrm>
              <a:off x="998" y="418"/>
              <a:ext cx="26" cy="46"/>
            </a:xfrm>
            <a:custGeom>
              <a:avLst/>
              <a:gdLst>
                <a:gd name="T0" fmla="*/ 39 w 77"/>
                <a:gd name="T1" fmla="*/ 50 h 136"/>
                <a:gd name="T2" fmla="*/ 28 w 77"/>
                <a:gd name="T3" fmla="*/ 52 h 136"/>
                <a:gd name="T4" fmla="*/ 20 w 77"/>
                <a:gd name="T5" fmla="*/ 58 h 136"/>
                <a:gd name="T6" fmla="*/ 16 w 77"/>
                <a:gd name="T7" fmla="*/ 66 h 136"/>
                <a:gd name="T8" fmla="*/ 14 w 77"/>
                <a:gd name="T9" fmla="*/ 77 h 136"/>
                <a:gd name="T10" fmla="*/ 12 w 77"/>
                <a:gd name="T11" fmla="*/ 88 h 136"/>
                <a:gd name="T12" fmla="*/ 14 w 77"/>
                <a:gd name="T13" fmla="*/ 99 h 136"/>
                <a:gd name="T14" fmla="*/ 16 w 77"/>
                <a:gd name="T15" fmla="*/ 109 h 136"/>
                <a:gd name="T16" fmla="*/ 20 w 77"/>
                <a:gd name="T17" fmla="*/ 118 h 136"/>
                <a:gd name="T18" fmla="*/ 28 w 77"/>
                <a:gd name="T19" fmla="*/ 123 h 136"/>
                <a:gd name="T20" fmla="*/ 39 w 77"/>
                <a:gd name="T21" fmla="*/ 125 h 136"/>
                <a:gd name="T22" fmla="*/ 49 w 77"/>
                <a:gd name="T23" fmla="*/ 123 h 136"/>
                <a:gd name="T24" fmla="*/ 57 w 77"/>
                <a:gd name="T25" fmla="*/ 117 h 136"/>
                <a:gd name="T26" fmla="*/ 63 w 77"/>
                <a:gd name="T27" fmla="*/ 108 h 136"/>
                <a:gd name="T28" fmla="*/ 65 w 77"/>
                <a:gd name="T29" fmla="*/ 98 h 136"/>
                <a:gd name="T30" fmla="*/ 66 w 77"/>
                <a:gd name="T31" fmla="*/ 88 h 136"/>
                <a:gd name="T32" fmla="*/ 65 w 77"/>
                <a:gd name="T33" fmla="*/ 77 h 136"/>
                <a:gd name="T34" fmla="*/ 63 w 77"/>
                <a:gd name="T35" fmla="*/ 67 h 136"/>
                <a:gd name="T36" fmla="*/ 57 w 77"/>
                <a:gd name="T37" fmla="*/ 58 h 136"/>
                <a:gd name="T38" fmla="*/ 49 w 77"/>
                <a:gd name="T39" fmla="*/ 52 h 136"/>
                <a:gd name="T40" fmla="*/ 39 w 77"/>
                <a:gd name="T41" fmla="*/ 50 h 136"/>
                <a:gd name="T42" fmla="*/ 66 w 77"/>
                <a:gd name="T43" fmla="*/ 0 h 136"/>
                <a:gd name="T44" fmla="*/ 77 w 77"/>
                <a:gd name="T45" fmla="*/ 0 h 136"/>
                <a:gd name="T46" fmla="*/ 77 w 77"/>
                <a:gd name="T47" fmla="*/ 133 h 136"/>
                <a:gd name="T48" fmla="*/ 66 w 77"/>
                <a:gd name="T49" fmla="*/ 133 h 136"/>
                <a:gd name="T50" fmla="*/ 66 w 77"/>
                <a:gd name="T51" fmla="*/ 119 h 136"/>
                <a:gd name="T52" fmla="*/ 66 w 77"/>
                <a:gd name="T53" fmla="*/ 119 h 136"/>
                <a:gd name="T54" fmla="*/ 58 w 77"/>
                <a:gd name="T55" fmla="*/ 128 h 136"/>
                <a:gd name="T56" fmla="*/ 49 w 77"/>
                <a:gd name="T57" fmla="*/ 133 h 136"/>
                <a:gd name="T58" fmla="*/ 38 w 77"/>
                <a:gd name="T59" fmla="*/ 136 h 136"/>
                <a:gd name="T60" fmla="*/ 25 w 77"/>
                <a:gd name="T61" fmla="*/ 132 h 136"/>
                <a:gd name="T62" fmla="*/ 14 w 77"/>
                <a:gd name="T63" fmla="*/ 127 h 136"/>
                <a:gd name="T64" fmla="*/ 7 w 77"/>
                <a:gd name="T65" fmla="*/ 115 h 136"/>
                <a:gd name="T66" fmla="*/ 2 w 77"/>
                <a:gd name="T67" fmla="*/ 103 h 136"/>
                <a:gd name="T68" fmla="*/ 0 w 77"/>
                <a:gd name="T69" fmla="*/ 88 h 136"/>
                <a:gd name="T70" fmla="*/ 1 w 77"/>
                <a:gd name="T71" fmla="*/ 72 h 136"/>
                <a:gd name="T72" fmla="*/ 6 w 77"/>
                <a:gd name="T73" fmla="*/ 60 h 136"/>
                <a:gd name="T74" fmla="*/ 14 w 77"/>
                <a:gd name="T75" fmla="*/ 50 h 136"/>
                <a:gd name="T76" fmla="*/ 24 w 77"/>
                <a:gd name="T77" fmla="*/ 43 h 136"/>
                <a:gd name="T78" fmla="*/ 38 w 77"/>
                <a:gd name="T79" fmla="*/ 41 h 136"/>
                <a:gd name="T80" fmla="*/ 49 w 77"/>
                <a:gd name="T81" fmla="*/ 43 h 136"/>
                <a:gd name="T82" fmla="*/ 58 w 77"/>
                <a:gd name="T83" fmla="*/ 47 h 136"/>
                <a:gd name="T84" fmla="*/ 63 w 77"/>
                <a:gd name="T85" fmla="*/ 53 h 136"/>
                <a:gd name="T86" fmla="*/ 66 w 77"/>
                <a:gd name="T87" fmla="*/ 57 h 136"/>
                <a:gd name="T88" fmla="*/ 66 w 77"/>
                <a:gd name="T89" fmla="*/ 57 h 136"/>
                <a:gd name="T90" fmla="*/ 66 w 77"/>
                <a:gd name="T91"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7" h="136">
                  <a:moveTo>
                    <a:pt x="39" y="50"/>
                  </a:moveTo>
                  <a:lnTo>
                    <a:pt x="28" y="52"/>
                  </a:lnTo>
                  <a:lnTo>
                    <a:pt x="20" y="58"/>
                  </a:lnTo>
                  <a:lnTo>
                    <a:pt x="16" y="66"/>
                  </a:lnTo>
                  <a:lnTo>
                    <a:pt x="14" y="77"/>
                  </a:lnTo>
                  <a:lnTo>
                    <a:pt x="12" y="88"/>
                  </a:lnTo>
                  <a:lnTo>
                    <a:pt x="14" y="99"/>
                  </a:lnTo>
                  <a:lnTo>
                    <a:pt x="16" y="109"/>
                  </a:lnTo>
                  <a:lnTo>
                    <a:pt x="20" y="118"/>
                  </a:lnTo>
                  <a:lnTo>
                    <a:pt x="28" y="123"/>
                  </a:lnTo>
                  <a:lnTo>
                    <a:pt x="39" y="125"/>
                  </a:lnTo>
                  <a:lnTo>
                    <a:pt x="49" y="123"/>
                  </a:lnTo>
                  <a:lnTo>
                    <a:pt x="57" y="117"/>
                  </a:lnTo>
                  <a:lnTo>
                    <a:pt x="63" y="108"/>
                  </a:lnTo>
                  <a:lnTo>
                    <a:pt x="65" y="98"/>
                  </a:lnTo>
                  <a:lnTo>
                    <a:pt x="66" y="88"/>
                  </a:lnTo>
                  <a:lnTo>
                    <a:pt x="65" y="77"/>
                  </a:lnTo>
                  <a:lnTo>
                    <a:pt x="63" y="67"/>
                  </a:lnTo>
                  <a:lnTo>
                    <a:pt x="57" y="58"/>
                  </a:lnTo>
                  <a:lnTo>
                    <a:pt x="49" y="52"/>
                  </a:lnTo>
                  <a:lnTo>
                    <a:pt x="39" y="50"/>
                  </a:lnTo>
                  <a:close/>
                  <a:moveTo>
                    <a:pt x="66" y="0"/>
                  </a:moveTo>
                  <a:lnTo>
                    <a:pt x="77" y="0"/>
                  </a:lnTo>
                  <a:lnTo>
                    <a:pt x="77" y="133"/>
                  </a:lnTo>
                  <a:lnTo>
                    <a:pt x="66" y="133"/>
                  </a:lnTo>
                  <a:lnTo>
                    <a:pt x="66" y="119"/>
                  </a:lnTo>
                  <a:lnTo>
                    <a:pt x="66" y="119"/>
                  </a:lnTo>
                  <a:lnTo>
                    <a:pt x="58" y="128"/>
                  </a:lnTo>
                  <a:lnTo>
                    <a:pt x="49" y="133"/>
                  </a:lnTo>
                  <a:lnTo>
                    <a:pt x="38" y="136"/>
                  </a:lnTo>
                  <a:lnTo>
                    <a:pt x="25" y="132"/>
                  </a:lnTo>
                  <a:lnTo>
                    <a:pt x="14" y="127"/>
                  </a:lnTo>
                  <a:lnTo>
                    <a:pt x="7" y="115"/>
                  </a:lnTo>
                  <a:lnTo>
                    <a:pt x="2" y="103"/>
                  </a:lnTo>
                  <a:lnTo>
                    <a:pt x="0" y="88"/>
                  </a:lnTo>
                  <a:lnTo>
                    <a:pt x="1" y="72"/>
                  </a:lnTo>
                  <a:lnTo>
                    <a:pt x="6" y="60"/>
                  </a:lnTo>
                  <a:lnTo>
                    <a:pt x="14" y="50"/>
                  </a:lnTo>
                  <a:lnTo>
                    <a:pt x="24" y="43"/>
                  </a:lnTo>
                  <a:lnTo>
                    <a:pt x="38" y="41"/>
                  </a:lnTo>
                  <a:lnTo>
                    <a:pt x="49" y="43"/>
                  </a:lnTo>
                  <a:lnTo>
                    <a:pt x="58" y="47"/>
                  </a:lnTo>
                  <a:lnTo>
                    <a:pt x="63" y="53"/>
                  </a:lnTo>
                  <a:lnTo>
                    <a:pt x="66" y="57"/>
                  </a:lnTo>
                  <a:lnTo>
                    <a:pt x="66" y="57"/>
                  </a:lnTo>
                  <a:lnTo>
                    <a:pt x="66"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7" name="Freeform 62"/>
            <p:cNvSpPr>
              <a:spLocks noEditPoints="1"/>
            </p:cNvSpPr>
            <p:nvPr userDrawn="1"/>
          </p:nvSpPr>
          <p:spPr bwMode="auto">
            <a:xfrm>
              <a:off x="1035" y="432"/>
              <a:ext cx="25" cy="32"/>
            </a:xfrm>
            <a:custGeom>
              <a:avLst/>
              <a:gdLst>
                <a:gd name="T0" fmla="*/ 38 w 74"/>
                <a:gd name="T1" fmla="*/ 9 h 95"/>
                <a:gd name="T2" fmla="*/ 27 w 74"/>
                <a:gd name="T3" fmla="*/ 12 h 95"/>
                <a:gd name="T4" fmla="*/ 19 w 74"/>
                <a:gd name="T5" fmla="*/ 19 h 95"/>
                <a:gd name="T6" fmla="*/ 13 w 74"/>
                <a:gd name="T7" fmla="*/ 29 h 95"/>
                <a:gd name="T8" fmla="*/ 12 w 74"/>
                <a:gd name="T9" fmla="*/ 40 h 95"/>
                <a:gd name="T10" fmla="*/ 61 w 74"/>
                <a:gd name="T11" fmla="*/ 40 h 95"/>
                <a:gd name="T12" fmla="*/ 60 w 74"/>
                <a:gd name="T13" fmla="*/ 31 h 95"/>
                <a:gd name="T14" fmla="*/ 58 w 74"/>
                <a:gd name="T15" fmla="*/ 22 h 95"/>
                <a:gd name="T16" fmla="*/ 53 w 74"/>
                <a:gd name="T17" fmla="*/ 15 h 95"/>
                <a:gd name="T18" fmla="*/ 47 w 74"/>
                <a:gd name="T19" fmla="*/ 11 h 95"/>
                <a:gd name="T20" fmla="*/ 38 w 74"/>
                <a:gd name="T21" fmla="*/ 9 h 95"/>
                <a:gd name="T22" fmla="*/ 38 w 74"/>
                <a:gd name="T23" fmla="*/ 0 h 95"/>
                <a:gd name="T24" fmla="*/ 51 w 74"/>
                <a:gd name="T25" fmla="*/ 2 h 95"/>
                <a:gd name="T26" fmla="*/ 61 w 74"/>
                <a:gd name="T27" fmla="*/ 9 h 95"/>
                <a:gd name="T28" fmla="*/ 68 w 74"/>
                <a:gd name="T29" fmla="*/ 17 h 95"/>
                <a:gd name="T30" fmla="*/ 72 w 74"/>
                <a:gd name="T31" fmla="*/ 30 h 95"/>
                <a:gd name="T32" fmla="*/ 74 w 74"/>
                <a:gd name="T33" fmla="*/ 44 h 95"/>
                <a:gd name="T34" fmla="*/ 74 w 74"/>
                <a:gd name="T35" fmla="*/ 50 h 95"/>
                <a:gd name="T36" fmla="*/ 12 w 74"/>
                <a:gd name="T37" fmla="*/ 50 h 95"/>
                <a:gd name="T38" fmla="*/ 13 w 74"/>
                <a:gd name="T39" fmla="*/ 61 h 95"/>
                <a:gd name="T40" fmla="*/ 17 w 74"/>
                <a:gd name="T41" fmla="*/ 70 h 95"/>
                <a:gd name="T42" fmla="*/ 22 w 74"/>
                <a:gd name="T43" fmla="*/ 78 h 95"/>
                <a:gd name="T44" fmla="*/ 31 w 74"/>
                <a:gd name="T45" fmla="*/ 82 h 95"/>
                <a:gd name="T46" fmla="*/ 41 w 74"/>
                <a:gd name="T47" fmla="*/ 84 h 95"/>
                <a:gd name="T48" fmla="*/ 50 w 74"/>
                <a:gd name="T49" fmla="*/ 83 h 95"/>
                <a:gd name="T50" fmla="*/ 60 w 74"/>
                <a:gd name="T51" fmla="*/ 81 h 95"/>
                <a:gd name="T52" fmla="*/ 67 w 74"/>
                <a:gd name="T53" fmla="*/ 78 h 95"/>
                <a:gd name="T54" fmla="*/ 67 w 74"/>
                <a:gd name="T55" fmla="*/ 89 h 95"/>
                <a:gd name="T56" fmla="*/ 53 w 74"/>
                <a:gd name="T57" fmla="*/ 92 h 95"/>
                <a:gd name="T58" fmla="*/ 40 w 74"/>
                <a:gd name="T59" fmla="*/ 95 h 95"/>
                <a:gd name="T60" fmla="*/ 27 w 74"/>
                <a:gd name="T61" fmla="*/ 92 h 95"/>
                <a:gd name="T62" fmla="*/ 17 w 74"/>
                <a:gd name="T63" fmla="*/ 88 h 95"/>
                <a:gd name="T64" fmla="*/ 9 w 74"/>
                <a:gd name="T65" fmla="*/ 80 h 95"/>
                <a:gd name="T66" fmla="*/ 3 w 74"/>
                <a:gd name="T67" fmla="*/ 71 h 95"/>
                <a:gd name="T68" fmla="*/ 0 w 74"/>
                <a:gd name="T69" fmla="*/ 60 h 95"/>
                <a:gd name="T70" fmla="*/ 0 w 74"/>
                <a:gd name="T71" fmla="*/ 47 h 95"/>
                <a:gd name="T72" fmla="*/ 1 w 74"/>
                <a:gd name="T73" fmla="*/ 31 h 95"/>
                <a:gd name="T74" fmla="*/ 7 w 74"/>
                <a:gd name="T75" fmla="*/ 19 h 95"/>
                <a:gd name="T76" fmla="*/ 14 w 74"/>
                <a:gd name="T77" fmla="*/ 9 h 95"/>
                <a:gd name="T78" fmla="*/ 24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8" y="9"/>
                  </a:moveTo>
                  <a:lnTo>
                    <a:pt x="27" y="12"/>
                  </a:lnTo>
                  <a:lnTo>
                    <a:pt x="19" y="19"/>
                  </a:lnTo>
                  <a:lnTo>
                    <a:pt x="13" y="29"/>
                  </a:lnTo>
                  <a:lnTo>
                    <a:pt x="12" y="40"/>
                  </a:lnTo>
                  <a:lnTo>
                    <a:pt x="61" y="40"/>
                  </a:lnTo>
                  <a:lnTo>
                    <a:pt x="60" y="31"/>
                  </a:lnTo>
                  <a:lnTo>
                    <a:pt x="58" y="22"/>
                  </a:lnTo>
                  <a:lnTo>
                    <a:pt x="53" y="15"/>
                  </a:lnTo>
                  <a:lnTo>
                    <a:pt x="47" y="11"/>
                  </a:lnTo>
                  <a:lnTo>
                    <a:pt x="38" y="9"/>
                  </a:lnTo>
                  <a:close/>
                  <a:moveTo>
                    <a:pt x="38" y="0"/>
                  </a:moveTo>
                  <a:lnTo>
                    <a:pt x="51" y="2"/>
                  </a:lnTo>
                  <a:lnTo>
                    <a:pt x="61" y="9"/>
                  </a:lnTo>
                  <a:lnTo>
                    <a:pt x="68" y="17"/>
                  </a:lnTo>
                  <a:lnTo>
                    <a:pt x="72" y="30"/>
                  </a:lnTo>
                  <a:lnTo>
                    <a:pt x="74" y="44"/>
                  </a:lnTo>
                  <a:lnTo>
                    <a:pt x="74" y="50"/>
                  </a:lnTo>
                  <a:lnTo>
                    <a:pt x="12" y="50"/>
                  </a:lnTo>
                  <a:lnTo>
                    <a:pt x="13" y="61"/>
                  </a:lnTo>
                  <a:lnTo>
                    <a:pt x="17" y="70"/>
                  </a:lnTo>
                  <a:lnTo>
                    <a:pt x="22" y="78"/>
                  </a:lnTo>
                  <a:lnTo>
                    <a:pt x="31" y="82"/>
                  </a:lnTo>
                  <a:lnTo>
                    <a:pt x="41" y="84"/>
                  </a:lnTo>
                  <a:lnTo>
                    <a:pt x="50" y="83"/>
                  </a:lnTo>
                  <a:lnTo>
                    <a:pt x="60" y="81"/>
                  </a:lnTo>
                  <a:lnTo>
                    <a:pt x="67" y="78"/>
                  </a:lnTo>
                  <a:lnTo>
                    <a:pt x="67" y="89"/>
                  </a:lnTo>
                  <a:lnTo>
                    <a:pt x="53" y="92"/>
                  </a:lnTo>
                  <a:lnTo>
                    <a:pt x="40" y="95"/>
                  </a:lnTo>
                  <a:lnTo>
                    <a:pt x="27" y="92"/>
                  </a:lnTo>
                  <a:lnTo>
                    <a:pt x="17" y="88"/>
                  </a:lnTo>
                  <a:lnTo>
                    <a:pt x="9" y="80"/>
                  </a:lnTo>
                  <a:lnTo>
                    <a:pt x="3" y="71"/>
                  </a:lnTo>
                  <a:lnTo>
                    <a:pt x="0" y="60"/>
                  </a:lnTo>
                  <a:lnTo>
                    <a:pt x="0" y="47"/>
                  </a:lnTo>
                  <a:lnTo>
                    <a:pt x="1" y="31"/>
                  </a:lnTo>
                  <a:lnTo>
                    <a:pt x="7" y="19"/>
                  </a:lnTo>
                  <a:lnTo>
                    <a:pt x="14" y="9"/>
                  </a:lnTo>
                  <a:lnTo>
                    <a:pt x="24"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8" name="Freeform 63"/>
            <p:cNvSpPr>
              <a:spLocks/>
            </p:cNvSpPr>
            <p:nvPr userDrawn="1"/>
          </p:nvSpPr>
          <p:spPr bwMode="auto">
            <a:xfrm>
              <a:off x="1071" y="432"/>
              <a:ext cx="15" cy="31"/>
            </a:xfrm>
            <a:custGeom>
              <a:avLst/>
              <a:gdLst>
                <a:gd name="T0" fmla="*/ 35 w 43"/>
                <a:gd name="T1" fmla="*/ 0 h 92"/>
                <a:gd name="T2" fmla="*/ 39 w 43"/>
                <a:gd name="T3" fmla="*/ 0 h 92"/>
                <a:gd name="T4" fmla="*/ 43 w 43"/>
                <a:gd name="T5" fmla="*/ 1 h 92"/>
                <a:gd name="T6" fmla="*/ 43 w 43"/>
                <a:gd name="T7" fmla="*/ 12 h 92"/>
                <a:gd name="T8" fmla="*/ 38 w 43"/>
                <a:gd name="T9" fmla="*/ 12 h 92"/>
                <a:gd name="T10" fmla="*/ 35 w 43"/>
                <a:gd name="T11" fmla="*/ 11 h 92"/>
                <a:gd name="T12" fmla="*/ 25 w 43"/>
                <a:gd name="T13" fmla="*/ 13 h 92"/>
                <a:gd name="T14" fmla="*/ 19 w 43"/>
                <a:gd name="T15" fmla="*/ 19 h 92"/>
                <a:gd name="T16" fmla="*/ 15 w 43"/>
                <a:gd name="T17" fmla="*/ 28 h 92"/>
                <a:gd name="T18" fmla="*/ 13 w 43"/>
                <a:gd name="T19" fmla="*/ 38 h 92"/>
                <a:gd name="T20" fmla="*/ 11 w 43"/>
                <a:gd name="T21" fmla="*/ 48 h 92"/>
                <a:gd name="T22" fmla="*/ 11 w 43"/>
                <a:gd name="T23" fmla="*/ 92 h 92"/>
                <a:gd name="T24" fmla="*/ 0 w 43"/>
                <a:gd name="T25" fmla="*/ 92 h 92"/>
                <a:gd name="T26" fmla="*/ 0 w 43"/>
                <a:gd name="T27" fmla="*/ 22 h 92"/>
                <a:gd name="T28" fmla="*/ 0 w 43"/>
                <a:gd name="T29" fmla="*/ 13 h 92"/>
                <a:gd name="T30" fmla="*/ 0 w 43"/>
                <a:gd name="T31" fmla="*/ 7 h 92"/>
                <a:gd name="T32" fmla="*/ 0 w 43"/>
                <a:gd name="T33" fmla="*/ 2 h 92"/>
                <a:gd name="T34" fmla="*/ 11 w 43"/>
                <a:gd name="T35" fmla="*/ 2 h 92"/>
                <a:gd name="T36" fmla="*/ 11 w 43"/>
                <a:gd name="T37" fmla="*/ 19 h 92"/>
                <a:gd name="T38" fmla="*/ 11 w 43"/>
                <a:gd name="T39" fmla="*/ 19 h 92"/>
                <a:gd name="T40" fmla="*/ 17 w 43"/>
                <a:gd name="T41" fmla="*/ 10 h 92"/>
                <a:gd name="T42" fmla="*/ 25 w 43"/>
                <a:gd name="T43" fmla="*/ 2 h 92"/>
                <a:gd name="T44" fmla="*/ 35 w 43"/>
                <a:gd name="T4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 h="92">
                  <a:moveTo>
                    <a:pt x="35" y="0"/>
                  </a:moveTo>
                  <a:lnTo>
                    <a:pt x="39" y="0"/>
                  </a:lnTo>
                  <a:lnTo>
                    <a:pt x="43" y="1"/>
                  </a:lnTo>
                  <a:lnTo>
                    <a:pt x="43" y="12"/>
                  </a:lnTo>
                  <a:lnTo>
                    <a:pt x="38" y="12"/>
                  </a:lnTo>
                  <a:lnTo>
                    <a:pt x="35" y="11"/>
                  </a:lnTo>
                  <a:lnTo>
                    <a:pt x="25" y="13"/>
                  </a:lnTo>
                  <a:lnTo>
                    <a:pt x="19" y="19"/>
                  </a:lnTo>
                  <a:lnTo>
                    <a:pt x="15" y="28"/>
                  </a:lnTo>
                  <a:lnTo>
                    <a:pt x="13" y="38"/>
                  </a:lnTo>
                  <a:lnTo>
                    <a:pt x="11" y="48"/>
                  </a:lnTo>
                  <a:lnTo>
                    <a:pt x="11" y="92"/>
                  </a:lnTo>
                  <a:lnTo>
                    <a:pt x="0" y="92"/>
                  </a:lnTo>
                  <a:lnTo>
                    <a:pt x="0" y="22"/>
                  </a:lnTo>
                  <a:lnTo>
                    <a:pt x="0" y="13"/>
                  </a:lnTo>
                  <a:lnTo>
                    <a:pt x="0" y="7"/>
                  </a:lnTo>
                  <a:lnTo>
                    <a:pt x="0" y="2"/>
                  </a:lnTo>
                  <a:lnTo>
                    <a:pt x="11" y="2"/>
                  </a:lnTo>
                  <a:lnTo>
                    <a:pt x="11" y="19"/>
                  </a:lnTo>
                  <a:lnTo>
                    <a:pt x="11"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9" name="Freeform 64"/>
            <p:cNvSpPr>
              <a:spLocks noEditPoints="1"/>
            </p:cNvSpPr>
            <p:nvPr userDrawn="1"/>
          </p:nvSpPr>
          <p:spPr bwMode="auto">
            <a:xfrm>
              <a:off x="1093" y="432"/>
              <a:ext cx="24" cy="32"/>
            </a:xfrm>
            <a:custGeom>
              <a:avLst/>
              <a:gdLst>
                <a:gd name="T0" fmla="*/ 55 w 71"/>
                <a:gd name="T1" fmla="*/ 47 h 95"/>
                <a:gd name="T2" fmla="*/ 45 w 71"/>
                <a:gd name="T3" fmla="*/ 47 h 95"/>
                <a:gd name="T4" fmla="*/ 36 w 71"/>
                <a:gd name="T5" fmla="*/ 48 h 95"/>
                <a:gd name="T6" fmla="*/ 27 w 71"/>
                <a:gd name="T7" fmla="*/ 50 h 95"/>
                <a:gd name="T8" fmla="*/ 19 w 71"/>
                <a:gd name="T9" fmla="*/ 53 h 95"/>
                <a:gd name="T10" fmla="*/ 15 w 71"/>
                <a:gd name="T11" fmla="*/ 60 h 95"/>
                <a:gd name="T12" fmla="*/ 12 w 71"/>
                <a:gd name="T13" fmla="*/ 68 h 95"/>
                <a:gd name="T14" fmla="*/ 15 w 71"/>
                <a:gd name="T15" fmla="*/ 76 h 95"/>
                <a:gd name="T16" fmla="*/ 18 w 71"/>
                <a:gd name="T17" fmla="*/ 81 h 95"/>
                <a:gd name="T18" fmla="*/ 25 w 71"/>
                <a:gd name="T19" fmla="*/ 83 h 95"/>
                <a:gd name="T20" fmla="*/ 31 w 71"/>
                <a:gd name="T21" fmla="*/ 84 h 95"/>
                <a:gd name="T22" fmla="*/ 43 w 71"/>
                <a:gd name="T23" fmla="*/ 82 h 95"/>
                <a:gd name="T24" fmla="*/ 50 w 71"/>
                <a:gd name="T25" fmla="*/ 78 h 95"/>
                <a:gd name="T26" fmla="*/ 55 w 71"/>
                <a:gd name="T27" fmla="*/ 72 h 95"/>
                <a:gd name="T28" fmla="*/ 57 w 71"/>
                <a:gd name="T29" fmla="*/ 64 h 95"/>
                <a:gd name="T30" fmla="*/ 58 w 71"/>
                <a:gd name="T31" fmla="*/ 58 h 95"/>
                <a:gd name="T32" fmla="*/ 58 w 71"/>
                <a:gd name="T33" fmla="*/ 52 h 95"/>
                <a:gd name="T34" fmla="*/ 58 w 71"/>
                <a:gd name="T35" fmla="*/ 47 h 95"/>
                <a:gd name="T36" fmla="*/ 55 w 71"/>
                <a:gd name="T37" fmla="*/ 47 h 95"/>
                <a:gd name="T38" fmla="*/ 38 w 71"/>
                <a:gd name="T39" fmla="*/ 0 h 95"/>
                <a:gd name="T40" fmla="*/ 53 w 71"/>
                <a:gd name="T41" fmla="*/ 2 h 95"/>
                <a:gd name="T42" fmla="*/ 62 w 71"/>
                <a:gd name="T43" fmla="*/ 7 h 95"/>
                <a:gd name="T44" fmla="*/ 68 w 71"/>
                <a:gd name="T45" fmla="*/ 17 h 95"/>
                <a:gd name="T46" fmla="*/ 69 w 71"/>
                <a:gd name="T47" fmla="*/ 33 h 95"/>
                <a:gd name="T48" fmla="*/ 69 w 71"/>
                <a:gd name="T49" fmla="*/ 73 h 95"/>
                <a:gd name="T50" fmla="*/ 69 w 71"/>
                <a:gd name="T51" fmla="*/ 83 h 95"/>
                <a:gd name="T52" fmla="*/ 71 w 71"/>
                <a:gd name="T53" fmla="*/ 92 h 95"/>
                <a:gd name="T54" fmla="*/ 59 w 71"/>
                <a:gd name="T55" fmla="*/ 92 h 95"/>
                <a:gd name="T56" fmla="*/ 59 w 71"/>
                <a:gd name="T57" fmla="*/ 78 h 95"/>
                <a:gd name="T58" fmla="*/ 59 w 71"/>
                <a:gd name="T59" fmla="*/ 78 h 95"/>
                <a:gd name="T60" fmla="*/ 52 w 71"/>
                <a:gd name="T61" fmla="*/ 87 h 95"/>
                <a:gd name="T62" fmla="*/ 41 w 71"/>
                <a:gd name="T63" fmla="*/ 92 h 95"/>
                <a:gd name="T64" fmla="*/ 30 w 71"/>
                <a:gd name="T65" fmla="*/ 95 h 95"/>
                <a:gd name="T66" fmla="*/ 19 w 71"/>
                <a:gd name="T67" fmla="*/ 92 h 95"/>
                <a:gd name="T68" fmla="*/ 11 w 71"/>
                <a:gd name="T69" fmla="*/ 89 h 95"/>
                <a:gd name="T70" fmla="*/ 6 w 71"/>
                <a:gd name="T71" fmla="*/ 84 h 95"/>
                <a:gd name="T72" fmla="*/ 2 w 71"/>
                <a:gd name="T73" fmla="*/ 79 h 95"/>
                <a:gd name="T74" fmla="*/ 1 w 71"/>
                <a:gd name="T75" fmla="*/ 73 h 95"/>
                <a:gd name="T76" fmla="*/ 0 w 71"/>
                <a:gd name="T77" fmla="*/ 69 h 95"/>
                <a:gd name="T78" fmla="*/ 2 w 71"/>
                <a:gd name="T79" fmla="*/ 58 h 95"/>
                <a:gd name="T80" fmla="*/ 8 w 71"/>
                <a:gd name="T81" fmla="*/ 49 h 95"/>
                <a:gd name="T82" fmla="*/ 15 w 71"/>
                <a:gd name="T83" fmla="*/ 43 h 95"/>
                <a:gd name="T84" fmla="*/ 25 w 71"/>
                <a:gd name="T85" fmla="*/ 40 h 95"/>
                <a:gd name="T86" fmla="*/ 35 w 71"/>
                <a:gd name="T87" fmla="*/ 38 h 95"/>
                <a:gd name="T88" fmla="*/ 46 w 71"/>
                <a:gd name="T89" fmla="*/ 36 h 95"/>
                <a:gd name="T90" fmla="*/ 56 w 71"/>
                <a:gd name="T91" fmla="*/ 36 h 95"/>
                <a:gd name="T92" fmla="*/ 58 w 71"/>
                <a:gd name="T93" fmla="*/ 36 h 95"/>
                <a:gd name="T94" fmla="*/ 58 w 71"/>
                <a:gd name="T95" fmla="*/ 32 h 95"/>
                <a:gd name="T96" fmla="*/ 57 w 71"/>
                <a:gd name="T97" fmla="*/ 22 h 95"/>
                <a:gd name="T98" fmla="*/ 54 w 71"/>
                <a:gd name="T99" fmla="*/ 15 h 95"/>
                <a:gd name="T100" fmla="*/ 47 w 71"/>
                <a:gd name="T101" fmla="*/ 11 h 95"/>
                <a:gd name="T102" fmla="*/ 38 w 71"/>
                <a:gd name="T103" fmla="*/ 9 h 95"/>
                <a:gd name="T104" fmla="*/ 24 w 71"/>
                <a:gd name="T105" fmla="*/ 11 h 95"/>
                <a:gd name="T106" fmla="*/ 11 w 71"/>
                <a:gd name="T107" fmla="*/ 16 h 95"/>
                <a:gd name="T108" fmla="*/ 11 w 71"/>
                <a:gd name="T109" fmla="*/ 5 h 95"/>
                <a:gd name="T110" fmla="*/ 19 w 71"/>
                <a:gd name="T111" fmla="*/ 3 h 95"/>
                <a:gd name="T112" fmla="*/ 29 w 71"/>
                <a:gd name="T113" fmla="*/ 1 h 95"/>
                <a:gd name="T114" fmla="*/ 38 w 71"/>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1" h="95">
                  <a:moveTo>
                    <a:pt x="55" y="47"/>
                  </a:moveTo>
                  <a:lnTo>
                    <a:pt x="45" y="47"/>
                  </a:lnTo>
                  <a:lnTo>
                    <a:pt x="36" y="48"/>
                  </a:lnTo>
                  <a:lnTo>
                    <a:pt x="27" y="50"/>
                  </a:lnTo>
                  <a:lnTo>
                    <a:pt x="19" y="53"/>
                  </a:lnTo>
                  <a:lnTo>
                    <a:pt x="15" y="60"/>
                  </a:lnTo>
                  <a:lnTo>
                    <a:pt x="12" y="68"/>
                  </a:lnTo>
                  <a:lnTo>
                    <a:pt x="15" y="76"/>
                  </a:lnTo>
                  <a:lnTo>
                    <a:pt x="18" y="81"/>
                  </a:lnTo>
                  <a:lnTo>
                    <a:pt x="25" y="83"/>
                  </a:lnTo>
                  <a:lnTo>
                    <a:pt x="31" y="84"/>
                  </a:lnTo>
                  <a:lnTo>
                    <a:pt x="43" y="82"/>
                  </a:lnTo>
                  <a:lnTo>
                    <a:pt x="50" y="78"/>
                  </a:lnTo>
                  <a:lnTo>
                    <a:pt x="55" y="72"/>
                  </a:lnTo>
                  <a:lnTo>
                    <a:pt x="57" y="64"/>
                  </a:lnTo>
                  <a:lnTo>
                    <a:pt x="58" y="58"/>
                  </a:lnTo>
                  <a:lnTo>
                    <a:pt x="58" y="52"/>
                  </a:lnTo>
                  <a:lnTo>
                    <a:pt x="58" y="47"/>
                  </a:lnTo>
                  <a:lnTo>
                    <a:pt x="55" y="47"/>
                  </a:lnTo>
                  <a:close/>
                  <a:moveTo>
                    <a:pt x="38" y="0"/>
                  </a:moveTo>
                  <a:lnTo>
                    <a:pt x="53" y="2"/>
                  </a:lnTo>
                  <a:lnTo>
                    <a:pt x="62" y="7"/>
                  </a:lnTo>
                  <a:lnTo>
                    <a:pt x="68" y="17"/>
                  </a:lnTo>
                  <a:lnTo>
                    <a:pt x="69" y="33"/>
                  </a:lnTo>
                  <a:lnTo>
                    <a:pt x="69" y="73"/>
                  </a:lnTo>
                  <a:lnTo>
                    <a:pt x="69" y="83"/>
                  </a:lnTo>
                  <a:lnTo>
                    <a:pt x="71" y="92"/>
                  </a:lnTo>
                  <a:lnTo>
                    <a:pt x="59" y="92"/>
                  </a:lnTo>
                  <a:lnTo>
                    <a:pt x="59" y="78"/>
                  </a:lnTo>
                  <a:lnTo>
                    <a:pt x="59" y="78"/>
                  </a:lnTo>
                  <a:lnTo>
                    <a:pt x="52" y="87"/>
                  </a:lnTo>
                  <a:lnTo>
                    <a:pt x="41" y="92"/>
                  </a:lnTo>
                  <a:lnTo>
                    <a:pt x="30" y="95"/>
                  </a:lnTo>
                  <a:lnTo>
                    <a:pt x="19" y="92"/>
                  </a:lnTo>
                  <a:lnTo>
                    <a:pt x="11" y="89"/>
                  </a:lnTo>
                  <a:lnTo>
                    <a:pt x="6" y="84"/>
                  </a:lnTo>
                  <a:lnTo>
                    <a:pt x="2" y="79"/>
                  </a:lnTo>
                  <a:lnTo>
                    <a:pt x="1" y="73"/>
                  </a:lnTo>
                  <a:lnTo>
                    <a:pt x="0" y="69"/>
                  </a:lnTo>
                  <a:lnTo>
                    <a:pt x="2" y="58"/>
                  </a:lnTo>
                  <a:lnTo>
                    <a:pt x="8" y="49"/>
                  </a:lnTo>
                  <a:lnTo>
                    <a:pt x="15" y="43"/>
                  </a:lnTo>
                  <a:lnTo>
                    <a:pt x="25" y="40"/>
                  </a:lnTo>
                  <a:lnTo>
                    <a:pt x="35" y="38"/>
                  </a:lnTo>
                  <a:lnTo>
                    <a:pt x="46" y="36"/>
                  </a:lnTo>
                  <a:lnTo>
                    <a:pt x="56" y="36"/>
                  </a:lnTo>
                  <a:lnTo>
                    <a:pt x="58" y="36"/>
                  </a:lnTo>
                  <a:lnTo>
                    <a:pt x="58" y="32"/>
                  </a:lnTo>
                  <a:lnTo>
                    <a:pt x="57" y="22"/>
                  </a:lnTo>
                  <a:lnTo>
                    <a:pt x="54" y="15"/>
                  </a:lnTo>
                  <a:lnTo>
                    <a:pt x="47" y="11"/>
                  </a:lnTo>
                  <a:lnTo>
                    <a:pt x="38" y="9"/>
                  </a:lnTo>
                  <a:lnTo>
                    <a:pt x="24" y="11"/>
                  </a:lnTo>
                  <a:lnTo>
                    <a:pt x="11" y="16"/>
                  </a:lnTo>
                  <a:lnTo>
                    <a:pt x="11" y="5"/>
                  </a:lnTo>
                  <a:lnTo>
                    <a:pt x="19" y="3"/>
                  </a:lnTo>
                  <a:lnTo>
                    <a:pt x="29" y="1"/>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0" name="Freeform 65"/>
            <p:cNvSpPr>
              <a:spLocks/>
            </p:cNvSpPr>
            <p:nvPr userDrawn="1"/>
          </p:nvSpPr>
          <p:spPr bwMode="auto">
            <a:xfrm>
              <a:off x="1127" y="433"/>
              <a:ext cx="23" cy="30"/>
            </a:xfrm>
            <a:custGeom>
              <a:avLst/>
              <a:gdLst>
                <a:gd name="T0" fmla="*/ 2 w 67"/>
                <a:gd name="T1" fmla="*/ 0 h 90"/>
                <a:gd name="T2" fmla="*/ 67 w 67"/>
                <a:gd name="T3" fmla="*/ 0 h 90"/>
                <a:gd name="T4" fmla="*/ 67 w 67"/>
                <a:gd name="T5" fmla="*/ 9 h 90"/>
                <a:gd name="T6" fmla="*/ 12 w 67"/>
                <a:gd name="T7" fmla="*/ 80 h 90"/>
                <a:gd name="T8" fmla="*/ 67 w 67"/>
                <a:gd name="T9" fmla="*/ 80 h 90"/>
                <a:gd name="T10" fmla="*/ 67 w 67"/>
                <a:gd name="T11" fmla="*/ 90 h 90"/>
                <a:gd name="T12" fmla="*/ 0 w 67"/>
                <a:gd name="T13" fmla="*/ 90 h 90"/>
                <a:gd name="T14" fmla="*/ 0 w 67"/>
                <a:gd name="T15" fmla="*/ 80 h 90"/>
                <a:gd name="T16" fmla="*/ 55 w 67"/>
                <a:gd name="T17" fmla="*/ 9 h 90"/>
                <a:gd name="T18" fmla="*/ 2 w 67"/>
                <a:gd name="T19" fmla="*/ 9 h 90"/>
                <a:gd name="T20" fmla="*/ 2 w 67"/>
                <a:gd name="T2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0">
                  <a:moveTo>
                    <a:pt x="2" y="0"/>
                  </a:moveTo>
                  <a:lnTo>
                    <a:pt x="67" y="0"/>
                  </a:lnTo>
                  <a:lnTo>
                    <a:pt x="67" y="9"/>
                  </a:lnTo>
                  <a:lnTo>
                    <a:pt x="12" y="80"/>
                  </a:lnTo>
                  <a:lnTo>
                    <a:pt x="67" y="80"/>
                  </a:lnTo>
                  <a:lnTo>
                    <a:pt x="67" y="90"/>
                  </a:lnTo>
                  <a:lnTo>
                    <a:pt x="0" y="90"/>
                  </a:lnTo>
                  <a:lnTo>
                    <a:pt x="0" y="80"/>
                  </a:lnTo>
                  <a:lnTo>
                    <a:pt x="55"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1" name="Freeform 66"/>
            <p:cNvSpPr>
              <a:spLocks noEditPoints="1"/>
            </p:cNvSpPr>
            <p:nvPr userDrawn="1"/>
          </p:nvSpPr>
          <p:spPr bwMode="auto">
            <a:xfrm>
              <a:off x="1161" y="420"/>
              <a:ext cx="4" cy="43"/>
            </a:xfrm>
            <a:custGeom>
              <a:avLst/>
              <a:gdLst>
                <a:gd name="T0" fmla="*/ 0 w 12"/>
                <a:gd name="T1" fmla="*/ 39 h 129"/>
                <a:gd name="T2" fmla="*/ 12 w 12"/>
                <a:gd name="T3" fmla="*/ 39 h 129"/>
                <a:gd name="T4" fmla="*/ 12 w 12"/>
                <a:gd name="T5" fmla="*/ 129 h 129"/>
                <a:gd name="T6" fmla="*/ 0 w 12"/>
                <a:gd name="T7" fmla="*/ 129 h 129"/>
                <a:gd name="T8" fmla="*/ 0 w 12"/>
                <a:gd name="T9" fmla="*/ 39 h 129"/>
                <a:gd name="T10" fmla="*/ 0 w 12"/>
                <a:gd name="T11" fmla="*/ 0 h 129"/>
                <a:gd name="T12" fmla="*/ 12 w 12"/>
                <a:gd name="T13" fmla="*/ 0 h 129"/>
                <a:gd name="T14" fmla="*/ 12 w 12"/>
                <a:gd name="T15" fmla="*/ 14 h 129"/>
                <a:gd name="T16" fmla="*/ 0 w 12"/>
                <a:gd name="T17" fmla="*/ 14 h 129"/>
                <a:gd name="T18" fmla="*/ 0 w 12"/>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29">
                  <a:moveTo>
                    <a:pt x="0" y="39"/>
                  </a:moveTo>
                  <a:lnTo>
                    <a:pt x="12" y="39"/>
                  </a:lnTo>
                  <a:lnTo>
                    <a:pt x="12" y="129"/>
                  </a:lnTo>
                  <a:lnTo>
                    <a:pt x="0" y="129"/>
                  </a:lnTo>
                  <a:lnTo>
                    <a:pt x="0" y="39"/>
                  </a:lnTo>
                  <a:close/>
                  <a:moveTo>
                    <a:pt x="0" y="0"/>
                  </a:moveTo>
                  <a:lnTo>
                    <a:pt x="12" y="0"/>
                  </a:lnTo>
                  <a:lnTo>
                    <a:pt x="12"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2" name="Freeform 67"/>
            <p:cNvSpPr>
              <a:spLocks noEditPoints="1"/>
            </p:cNvSpPr>
            <p:nvPr userDrawn="1"/>
          </p:nvSpPr>
          <p:spPr bwMode="auto">
            <a:xfrm>
              <a:off x="1176" y="432"/>
              <a:ext cx="28" cy="32"/>
            </a:xfrm>
            <a:custGeom>
              <a:avLst/>
              <a:gdLst>
                <a:gd name="T0" fmla="*/ 42 w 84"/>
                <a:gd name="T1" fmla="*/ 9 h 95"/>
                <a:gd name="T2" fmla="*/ 32 w 84"/>
                <a:gd name="T3" fmla="*/ 11 h 95"/>
                <a:gd name="T4" fmla="*/ 23 w 84"/>
                <a:gd name="T5" fmla="*/ 16 h 95"/>
                <a:gd name="T6" fmla="*/ 17 w 84"/>
                <a:gd name="T7" fmla="*/ 24 h 95"/>
                <a:gd name="T8" fmla="*/ 14 w 84"/>
                <a:gd name="T9" fmla="*/ 34 h 95"/>
                <a:gd name="T10" fmla="*/ 13 w 84"/>
                <a:gd name="T11" fmla="*/ 47 h 95"/>
                <a:gd name="T12" fmla="*/ 14 w 84"/>
                <a:gd name="T13" fmla="*/ 59 h 95"/>
                <a:gd name="T14" fmla="*/ 17 w 84"/>
                <a:gd name="T15" fmla="*/ 69 h 95"/>
                <a:gd name="T16" fmla="*/ 23 w 84"/>
                <a:gd name="T17" fmla="*/ 77 h 95"/>
                <a:gd name="T18" fmla="*/ 32 w 84"/>
                <a:gd name="T19" fmla="*/ 82 h 95"/>
                <a:gd name="T20" fmla="*/ 42 w 84"/>
                <a:gd name="T21" fmla="*/ 84 h 95"/>
                <a:gd name="T22" fmla="*/ 53 w 84"/>
                <a:gd name="T23" fmla="*/ 82 h 95"/>
                <a:gd name="T24" fmla="*/ 61 w 84"/>
                <a:gd name="T25" fmla="*/ 77 h 95"/>
                <a:gd name="T26" fmla="*/ 67 w 84"/>
                <a:gd name="T27" fmla="*/ 69 h 95"/>
                <a:gd name="T28" fmla="*/ 71 w 84"/>
                <a:gd name="T29" fmla="*/ 59 h 95"/>
                <a:gd name="T30" fmla="*/ 72 w 84"/>
                <a:gd name="T31" fmla="*/ 47 h 95"/>
                <a:gd name="T32" fmla="*/ 71 w 84"/>
                <a:gd name="T33" fmla="*/ 34 h 95"/>
                <a:gd name="T34" fmla="*/ 67 w 84"/>
                <a:gd name="T35" fmla="*/ 24 h 95"/>
                <a:gd name="T36" fmla="*/ 61 w 84"/>
                <a:gd name="T37" fmla="*/ 16 h 95"/>
                <a:gd name="T38" fmla="*/ 53 w 84"/>
                <a:gd name="T39" fmla="*/ 11 h 95"/>
                <a:gd name="T40" fmla="*/ 42 w 84"/>
                <a:gd name="T41" fmla="*/ 9 h 95"/>
                <a:gd name="T42" fmla="*/ 42 w 84"/>
                <a:gd name="T43" fmla="*/ 0 h 95"/>
                <a:gd name="T44" fmla="*/ 55 w 84"/>
                <a:gd name="T45" fmla="*/ 1 h 95"/>
                <a:gd name="T46" fmla="*/ 66 w 84"/>
                <a:gd name="T47" fmla="*/ 6 h 95"/>
                <a:gd name="T48" fmla="*/ 74 w 84"/>
                <a:gd name="T49" fmla="*/ 14 h 95"/>
                <a:gd name="T50" fmla="*/ 80 w 84"/>
                <a:gd name="T51" fmla="*/ 23 h 95"/>
                <a:gd name="T52" fmla="*/ 83 w 84"/>
                <a:gd name="T53" fmla="*/ 34 h 95"/>
                <a:gd name="T54" fmla="*/ 84 w 84"/>
                <a:gd name="T55" fmla="*/ 47 h 95"/>
                <a:gd name="T56" fmla="*/ 83 w 84"/>
                <a:gd name="T57" fmla="*/ 59 h 95"/>
                <a:gd name="T58" fmla="*/ 80 w 84"/>
                <a:gd name="T59" fmla="*/ 70 h 95"/>
                <a:gd name="T60" fmla="*/ 74 w 84"/>
                <a:gd name="T61" fmla="*/ 80 h 95"/>
                <a:gd name="T62" fmla="*/ 66 w 84"/>
                <a:gd name="T63" fmla="*/ 87 h 95"/>
                <a:gd name="T64" fmla="*/ 55 w 84"/>
                <a:gd name="T65" fmla="*/ 92 h 95"/>
                <a:gd name="T66" fmla="*/ 42 w 84"/>
                <a:gd name="T67" fmla="*/ 95 h 95"/>
                <a:gd name="T68" fmla="*/ 29 w 84"/>
                <a:gd name="T69" fmla="*/ 92 h 95"/>
                <a:gd name="T70" fmla="*/ 18 w 84"/>
                <a:gd name="T71" fmla="*/ 87 h 95"/>
                <a:gd name="T72" fmla="*/ 10 w 84"/>
                <a:gd name="T73" fmla="*/ 80 h 95"/>
                <a:gd name="T74" fmla="*/ 5 w 84"/>
                <a:gd name="T75" fmla="*/ 70 h 95"/>
                <a:gd name="T76" fmla="*/ 1 w 84"/>
                <a:gd name="T77" fmla="*/ 59 h 95"/>
                <a:gd name="T78" fmla="*/ 0 w 84"/>
                <a:gd name="T79" fmla="*/ 47 h 95"/>
                <a:gd name="T80" fmla="*/ 1 w 84"/>
                <a:gd name="T81" fmla="*/ 34 h 95"/>
                <a:gd name="T82" fmla="*/ 5 w 84"/>
                <a:gd name="T83" fmla="*/ 23 h 95"/>
                <a:gd name="T84" fmla="*/ 10 w 84"/>
                <a:gd name="T85" fmla="*/ 14 h 95"/>
                <a:gd name="T86" fmla="*/ 18 w 84"/>
                <a:gd name="T87" fmla="*/ 6 h 95"/>
                <a:gd name="T88" fmla="*/ 29 w 84"/>
                <a:gd name="T89" fmla="*/ 1 h 95"/>
                <a:gd name="T90" fmla="*/ 42 w 84"/>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 h="95">
                  <a:moveTo>
                    <a:pt x="42" y="9"/>
                  </a:moveTo>
                  <a:lnTo>
                    <a:pt x="32" y="11"/>
                  </a:lnTo>
                  <a:lnTo>
                    <a:pt x="23" y="16"/>
                  </a:lnTo>
                  <a:lnTo>
                    <a:pt x="17" y="24"/>
                  </a:lnTo>
                  <a:lnTo>
                    <a:pt x="14" y="34"/>
                  </a:lnTo>
                  <a:lnTo>
                    <a:pt x="13" y="47"/>
                  </a:lnTo>
                  <a:lnTo>
                    <a:pt x="14" y="59"/>
                  </a:lnTo>
                  <a:lnTo>
                    <a:pt x="17" y="69"/>
                  </a:lnTo>
                  <a:lnTo>
                    <a:pt x="23" y="77"/>
                  </a:lnTo>
                  <a:lnTo>
                    <a:pt x="32" y="82"/>
                  </a:lnTo>
                  <a:lnTo>
                    <a:pt x="42" y="84"/>
                  </a:lnTo>
                  <a:lnTo>
                    <a:pt x="53" y="82"/>
                  </a:lnTo>
                  <a:lnTo>
                    <a:pt x="61" y="77"/>
                  </a:lnTo>
                  <a:lnTo>
                    <a:pt x="67" y="69"/>
                  </a:lnTo>
                  <a:lnTo>
                    <a:pt x="71" y="59"/>
                  </a:lnTo>
                  <a:lnTo>
                    <a:pt x="72" y="47"/>
                  </a:lnTo>
                  <a:lnTo>
                    <a:pt x="71" y="34"/>
                  </a:lnTo>
                  <a:lnTo>
                    <a:pt x="67" y="24"/>
                  </a:lnTo>
                  <a:lnTo>
                    <a:pt x="61" y="16"/>
                  </a:lnTo>
                  <a:lnTo>
                    <a:pt x="53" y="11"/>
                  </a:lnTo>
                  <a:lnTo>
                    <a:pt x="42" y="9"/>
                  </a:lnTo>
                  <a:close/>
                  <a:moveTo>
                    <a:pt x="42" y="0"/>
                  </a:moveTo>
                  <a:lnTo>
                    <a:pt x="55" y="1"/>
                  </a:lnTo>
                  <a:lnTo>
                    <a:pt x="66" y="6"/>
                  </a:lnTo>
                  <a:lnTo>
                    <a:pt x="74" y="14"/>
                  </a:lnTo>
                  <a:lnTo>
                    <a:pt x="80" y="23"/>
                  </a:lnTo>
                  <a:lnTo>
                    <a:pt x="83" y="34"/>
                  </a:lnTo>
                  <a:lnTo>
                    <a:pt x="84" y="47"/>
                  </a:lnTo>
                  <a:lnTo>
                    <a:pt x="83" y="59"/>
                  </a:lnTo>
                  <a:lnTo>
                    <a:pt x="80" y="70"/>
                  </a:lnTo>
                  <a:lnTo>
                    <a:pt x="74" y="80"/>
                  </a:lnTo>
                  <a:lnTo>
                    <a:pt x="66" y="87"/>
                  </a:lnTo>
                  <a:lnTo>
                    <a:pt x="55" y="92"/>
                  </a:lnTo>
                  <a:lnTo>
                    <a:pt x="42" y="95"/>
                  </a:lnTo>
                  <a:lnTo>
                    <a:pt x="29" y="92"/>
                  </a:lnTo>
                  <a:lnTo>
                    <a:pt x="18" y="87"/>
                  </a:lnTo>
                  <a:lnTo>
                    <a:pt x="10" y="80"/>
                  </a:lnTo>
                  <a:lnTo>
                    <a:pt x="5" y="70"/>
                  </a:lnTo>
                  <a:lnTo>
                    <a:pt x="1" y="59"/>
                  </a:lnTo>
                  <a:lnTo>
                    <a:pt x="0" y="47"/>
                  </a:lnTo>
                  <a:lnTo>
                    <a:pt x="1" y="34"/>
                  </a:lnTo>
                  <a:lnTo>
                    <a:pt x="5" y="23"/>
                  </a:lnTo>
                  <a:lnTo>
                    <a:pt x="10" y="14"/>
                  </a:lnTo>
                  <a:lnTo>
                    <a:pt x="18" y="6"/>
                  </a:lnTo>
                  <a:lnTo>
                    <a:pt x="29" y="1"/>
                  </a:lnTo>
                  <a:lnTo>
                    <a:pt x="4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3" name="Freeform 68"/>
            <p:cNvSpPr>
              <a:spLocks/>
            </p:cNvSpPr>
            <p:nvPr userDrawn="1"/>
          </p:nvSpPr>
          <p:spPr bwMode="auto">
            <a:xfrm>
              <a:off x="1216" y="432"/>
              <a:ext cx="24" cy="31"/>
            </a:xfrm>
            <a:custGeom>
              <a:avLst/>
              <a:gdLst>
                <a:gd name="T0" fmla="*/ 40 w 71"/>
                <a:gd name="T1" fmla="*/ 0 h 92"/>
                <a:gd name="T2" fmla="*/ 52 w 71"/>
                <a:gd name="T3" fmla="*/ 1 h 92"/>
                <a:gd name="T4" fmla="*/ 60 w 71"/>
                <a:gd name="T5" fmla="*/ 6 h 92"/>
                <a:gd name="T6" fmla="*/ 67 w 71"/>
                <a:gd name="T7" fmla="*/ 13 h 92"/>
                <a:gd name="T8" fmla="*/ 70 w 71"/>
                <a:gd name="T9" fmla="*/ 23 h 92"/>
                <a:gd name="T10" fmla="*/ 71 w 71"/>
                <a:gd name="T11" fmla="*/ 34 h 92"/>
                <a:gd name="T12" fmla="*/ 71 w 71"/>
                <a:gd name="T13" fmla="*/ 92 h 92"/>
                <a:gd name="T14" fmla="*/ 60 w 71"/>
                <a:gd name="T15" fmla="*/ 92 h 92"/>
                <a:gd name="T16" fmla="*/ 60 w 71"/>
                <a:gd name="T17" fmla="*/ 36 h 92"/>
                <a:gd name="T18" fmla="*/ 59 w 71"/>
                <a:gd name="T19" fmla="*/ 25 h 92"/>
                <a:gd name="T20" fmla="*/ 54 w 71"/>
                <a:gd name="T21" fmla="*/ 16 h 92"/>
                <a:gd name="T22" fmla="*/ 48 w 71"/>
                <a:gd name="T23" fmla="*/ 11 h 92"/>
                <a:gd name="T24" fmla="*/ 38 w 71"/>
                <a:gd name="T25" fmla="*/ 9 h 92"/>
                <a:gd name="T26" fmla="*/ 28 w 71"/>
                <a:gd name="T27" fmla="*/ 11 h 92"/>
                <a:gd name="T28" fmla="*/ 20 w 71"/>
                <a:gd name="T29" fmla="*/ 16 h 92"/>
                <a:gd name="T30" fmla="*/ 15 w 71"/>
                <a:gd name="T31" fmla="*/ 24 h 92"/>
                <a:gd name="T32" fmla="*/ 12 w 71"/>
                <a:gd name="T33" fmla="*/ 33 h 92"/>
                <a:gd name="T34" fmla="*/ 11 w 71"/>
                <a:gd name="T35" fmla="*/ 42 h 92"/>
                <a:gd name="T36" fmla="*/ 11 w 71"/>
                <a:gd name="T37" fmla="*/ 92 h 92"/>
                <a:gd name="T38" fmla="*/ 0 w 71"/>
                <a:gd name="T39" fmla="*/ 92 h 92"/>
                <a:gd name="T40" fmla="*/ 0 w 71"/>
                <a:gd name="T41" fmla="*/ 23 h 92"/>
                <a:gd name="T42" fmla="*/ 0 w 71"/>
                <a:gd name="T43" fmla="*/ 2 h 92"/>
                <a:gd name="T44" fmla="*/ 11 w 71"/>
                <a:gd name="T45" fmla="*/ 2 h 92"/>
                <a:gd name="T46" fmla="*/ 11 w 71"/>
                <a:gd name="T47" fmla="*/ 17 h 92"/>
                <a:gd name="T48" fmla="*/ 11 w 71"/>
                <a:gd name="T49" fmla="*/ 17 h 92"/>
                <a:gd name="T50" fmla="*/ 14 w 71"/>
                <a:gd name="T51" fmla="*/ 12 h 92"/>
                <a:gd name="T52" fmla="*/ 20 w 71"/>
                <a:gd name="T53" fmla="*/ 5 h 92"/>
                <a:gd name="T54" fmla="*/ 28 w 71"/>
                <a:gd name="T55" fmla="*/ 1 h 92"/>
                <a:gd name="T56" fmla="*/ 40 w 71"/>
                <a:gd name="T5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92">
                  <a:moveTo>
                    <a:pt x="40" y="0"/>
                  </a:moveTo>
                  <a:lnTo>
                    <a:pt x="52" y="1"/>
                  </a:lnTo>
                  <a:lnTo>
                    <a:pt x="60" y="6"/>
                  </a:lnTo>
                  <a:lnTo>
                    <a:pt x="67" y="13"/>
                  </a:lnTo>
                  <a:lnTo>
                    <a:pt x="70" y="23"/>
                  </a:lnTo>
                  <a:lnTo>
                    <a:pt x="71" y="34"/>
                  </a:lnTo>
                  <a:lnTo>
                    <a:pt x="71" y="92"/>
                  </a:lnTo>
                  <a:lnTo>
                    <a:pt x="60" y="92"/>
                  </a:lnTo>
                  <a:lnTo>
                    <a:pt x="60" y="36"/>
                  </a:lnTo>
                  <a:lnTo>
                    <a:pt x="59" y="25"/>
                  </a:lnTo>
                  <a:lnTo>
                    <a:pt x="54" y="16"/>
                  </a:lnTo>
                  <a:lnTo>
                    <a:pt x="48" y="11"/>
                  </a:lnTo>
                  <a:lnTo>
                    <a:pt x="38" y="9"/>
                  </a:lnTo>
                  <a:lnTo>
                    <a:pt x="28" y="11"/>
                  </a:lnTo>
                  <a:lnTo>
                    <a:pt x="20" y="16"/>
                  </a:lnTo>
                  <a:lnTo>
                    <a:pt x="15" y="24"/>
                  </a:lnTo>
                  <a:lnTo>
                    <a:pt x="12" y="33"/>
                  </a:lnTo>
                  <a:lnTo>
                    <a:pt x="11" y="42"/>
                  </a:lnTo>
                  <a:lnTo>
                    <a:pt x="11" y="92"/>
                  </a:lnTo>
                  <a:lnTo>
                    <a:pt x="0" y="92"/>
                  </a:lnTo>
                  <a:lnTo>
                    <a:pt x="0" y="23"/>
                  </a:lnTo>
                  <a:lnTo>
                    <a:pt x="0" y="2"/>
                  </a:lnTo>
                  <a:lnTo>
                    <a:pt x="11" y="2"/>
                  </a:lnTo>
                  <a:lnTo>
                    <a:pt x="11" y="17"/>
                  </a:lnTo>
                  <a:lnTo>
                    <a:pt x="11" y="17"/>
                  </a:lnTo>
                  <a:lnTo>
                    <a:pt x="14" y="12"/>
                  </a:lnTo>
                  <a:lnTo>
                    <a:pt x="20" y="5"/>
                  </a:lnTo>
                  <a:lnTo>
                    <a:pt x="28" y="1"/>
                  </a:lnTo>
                  <a:lnTo>
                    <a:pt x="4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4" name="Freeform 69"/>
            <p:cNvSpPr>
              <a:spLocks noEditPoints="1"/>
            </p:cNvSpPr>
            <p:nvPr userDrawn="1"/>
          </p:nvSpPr>
          <p:spPr bwMode="auto">
            <a:xfrm>
              <a:off x="1251" y="432"/>
              <a:ext cx="25" cy="32"/>
            </a:xfrm>
            <a:custGeom>
              <a:avLst/>
              <a:gdLst>
                <a:gd name="T0" fmla="*/ 39 w 74"/>
                <a:gd name="T1" fmla="*/ 9 h 95"/>
                <a:gd name="T2" fmla="*/ 28 w 74"/>
                <a:gd name="T3" fmla="*/ 12 h 95"/>
                <a:gd name="T4" fmla="*/ 19 w 74"/>
                <a:gd name="T5" fmla="*/ 19 h 95"/>
                <a:gd name="T6" fmla="*/ 14 w 74"/>
                <a:gd name="T7" fmla="*/ 29 h 95"/>
                <a:gd name="T8" fmla="*/ 12 w 74"/>
                <a:gd name="T9" fmla="*/ 40 h 95"/>
                <a:gd name="T10" fmla="*/ 61 w 74"/>
                <a:gd name="T11" fmla="*/ 40 h 95"/>
                <a:gd name="T12" fmla="*/ 61 w 74"/>
                <a:gd name="T13" fmla="*/ 31 h 95"/>
                <a:gd name="T14" fmla="*/ 58 w 74"/>
                <a:gd name="T15" fmla="*/ 22 h 95"/>
                <a:gd name="T16" fmla="*/ 55 w 74"/>
                <a:gd name="T17" fmla="*/ 15 h 95"/>
                <a:gd name="T18" fmla="*/ 48 w 74"/>
                <a:gd name="T19" fmla="*/ 11 h 95"/>
                <a:gd name="T20" fmla="*/ 39 w 74"/>
                <a:gd name="T21" fmla="*/ 9 h 95"/>
                <a:gd name="T22" fmla="*/ 38 w 74"/>
                <a:gd name="T23" fmla="*/ 0 h 95"/>
                <a:gd name="T24" fmla="*/ 51 w 74"/>
                <a:gd name="T25" fmla="*/ 2 h 95"/>
                <a:gd name="T26" fmla="*/ 61 w 74"/>
                <a:gd name="T27" fmla="*/ 9 h 95"/>
                <a:gd name="T28" fmla="*/ 69 w 74"/>
                <a:gd name="T29" fmla="*/ 17 h 95"/>
                <a:gd name="T30" fmla="*/ 72 w 74"/>
                <a:gd name="T31" fmla="*/ 30 h 95"/>
                <a:gd name="T32" fmla="*/ 74 w 74"/>
                <a:gd name="T33" fmla="*/ 44 h 95"/>
                <a:gd name="T34" fmla="*/ 74 w 74"/>
                <a:gd name="T35" fmla="*/ 50 h 95"/>
                <a:gd name="T36" fmla="*/ 12 w 74"/>
                <a:gd name="T37" fmla="*/ 50 h 95"/>
                <a:gd name="T38" fmla="*/ 13 w 74"/>
                <a:gd name="T39" fmla="*/ 61 h 95"/>
                <a:gd name="T40" fmla="*/ 17 w 74"/>
                <a:gd name="T41" fmla="*/ 70 h 95"/>
                <a:gd name="T42" fmla="*/ 23 w 74"/>
                <a:gd name="T43" fmla="*/ 78 h 95"/>
                <a:gd name="T44" fmla="*/ 31 w 74"/>
                <a:gd name="T45" fmla="*/ 82 h 95"/>
                <a:gd name="T46" fmla="*/ 42 w 74"/>
                <a:gd name="T47" fmla="*/ 84 h 95"/>
                <a:gd name="T48" fmla="*/ 51 w 74"/>
                <a:gd name="T49" fmla="*/ 83 h 95"/>
                <a:gd name="T50" fmla="*/ 60 w 74"/>
                <a:gd name="T51" fmla="*/ 81 h 95"/>
                <a:gd name="T52" fmla="*/ 67 w 74"/>
                <a:gd name="T53" fmla="*/ 78 h 95"/>
                <a:gd name="T54" fmla="*/ 67 w 74"/>
                <a:gd name="T55" fmla="*/ 89 h 95"/>
                <a:gd name="T56" fmla="*/ 55 w 74"/>
                <a:gd name="T57" fmla="*/ 92 h 95"/>
                <a:gd name="T58" fmla="*/ 41 w 74"/>
                <a:gd name="T59" fmla="*/ 95 h 95"/>
                <a:gd name="T60" fmla="*/ 28 w 74"/>
                <a:gd name="T61" fmla="*/ 92 h 95"/>
                <a:gd name="T62" fmla="*/ 17 w 74"/>
                <a:gd name="T63" fmla="*/ 88 h 95"/>
                <a:gd name="T64" fmla="*/ 9 w 74"/>
                <a:gd name="T65" fmla="*/ 80 h 95"/>
                <a:gd name="T66" fmla="*/ 4 w 74"/>
                <a:gd name="T67" fmla="*/ 71 h 95"/>
                <a:gd name="T68" fmla="*/ 1 w 74"/>
                <a:gd name="T69" fmla="*/ 60 h 95"/>
                <a:gd name="T70" fmla="*/ 0 w 74"/>
                <a:gd name="T71" fmla="*/ 47 h 95"/>
                <a:gd name="T72" fmla="*/ 2 w 74"/>
                <a:gd name="T73" fmla="*/ 31 h 95"/>
                <a:gd name="T74" fmla="*/ 7 w 74"/>
                <a:gd name="T75" fmla="*/ 19 h 95"/>
                <a:gd name="T76" fmla="*/ 14 w 74"/>
                <a:gd name="T77" fmla="*/ 9 h 95"/>
                <a:gd name="T78" fmla="*/ 26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9" y="9"/>
                  </a:moveTo>
                  <a:lnTo>
                    <a:pt x="28" y="12"/>
                  </a:lnTo>
                  <a:lnTo>
                    <a:pt x="19" y="19"/>
                  </a:lnTo>
                  <a:lnTo>
                    <a:pt x="14" y="29"/>
                  </a:lnTo>
                  <a:lnTo>
                    <a:pt x="12" y="40"/>
                  </a:lnTo>
                  <a:lnTo>
                    <a:pt x="61" y="40"/>
                  </a:lnTo>
                  <a:lnTo>
                    <a:pt x="61" y="31"/>
                  </a:lnTo>
                  <a:lnTo>
                    <a:pt x="58" y="22"/>
                  </a:lnTo>
                  <a:lnTo>
                    <a:pt x="55" y="15"/>
                  </a:lnTo>
                  <a:lnTo>
                    <a:pt x="48" y="11"/>
                  </a:lnTo>
                  <a:lnTo>
                    <a:pt x="39" y="9"/>
                  </a:lnTo>
                  <a:close/>
                  <a:moveTo>
                    <a:pt x="38" y="0"/>
                  </a:moveTo>
                  <a:lnTo>
                    <a:pt x="51" y="2"/>
                  </a:lnTo>
                  <a:lnTo>
                    <a:pt x="61" y="9"/>
                  </a:lnTo>
                  <a:lnTo>
                    <a:pt x="69" y="17"/>
                  </a:lnTo>
                  <a:lnTo>
                    <a:pt x="72" y="30"/>
                  </a:lnTo>
                  <a:lnTo>
                    <a:pt x="74" y="44"/>
                  </a:lnTo>
                  <a:lnTo>
                    <a:pt x="74" y="50"/>
                  </a:lnTo>
                  <a:lnTo>
                    <a:pt x="12" y="50"/>
                  </a:lnTo>
                  <a:lnTo>
                    <a:pt x="13" y="61"/>
                  </a:lnTo>
                  <a:lnTo>
                    <a:pt x="17" y="70"/>
                  </a:lnTo>
                  <a:lnTo>
                    <a:pt x="23" y="78"/>
                  </a:lnTo>
                  <a:lnTo>
                    <a:pt x="31" y="82"/>
                  </a:lnTo>
                  <a:lnTo>
                    <a:pt x="42" y="84"/>
                  </a:lnTo>
                  <a:lnTo>
                    <a:pt x="51" y="83"/>
                  </a:lnTo>
                  <a:lnTo>
                    <a:pt x="60" y="81"/>
                  </a:lnTo>
                  <a:lnTo>
                    <a:pt x="67" y="78"/>
                  </a:lnTo>
                  <a:lnTo>
                    <a:pt x="67" y="89"/>
                  </a:lnTo>
                  <a:lnTo>
                    <a:pt x="55" y="92"/>
                  </a:lnTo>
                  <a:lnTo>
                    <a:pt x="41" y="95"/>
                  </a:lnTo>
                  <a:lnTo>
                    <a:pt x="28" y="92"/>
                  </a:lnTo>
                  <a:lnTo>
                    <a:pt x="17" y="88"/>
                  </a:lnTo>
                  <a:lnTo>
                    <a:pt x="9" y="80"/>
                  </a:lnTo>
                  <a:lnTo>
                    <a:pt x="4" y="71"/>
                  </a:lnTo>
                  <a:lnTo>
                    <a:pt x="1" y="60"/>
                  </a:lnTo>
                  <a:lnTo>
                    <a:pt x="0" y="47"/>
                  </a:lnTo>
                  <a:lnTo>
                    <a:pt x="2" y="31"/>
                  </a:lnTo>
                  <a:lnTo>
                    <a:pt x="7" y="19"/>
                  </a:lnTo>
                  <a:lnTo>
                    <a:pt x="14"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5" name="Freeform 70"/>
            <p:cNvSpPr>
              <a:spLocks/>
            </p:cNvSpPr>
            <p:nvPr userDrawn="1"/>
          </p:nvSpPr>
          <p:spPr bwMode="auto">
            <a:xfrm>
              <a:off x="1307" y="421"/>
              <a:ext cx="23" cy="43"/>
            </a:xfrm>
            <a:custGeom>
              <a:avLst/>
              <a:gdLst>
                <a:gd name="T0" fmla="*/ 41 w 70"/>
                <a:gd name="T1" fmla="*/ 0 h 129"/>
                <a:gd name="T2" fmla="*/ 52 w 70"/>
                <a:gd name="T3" fmla="*/ 1 h 129"/>
                <a:gd name="T4" fmla="*/ 64 w 70"/>
                <a:gd name="T5" fmla="*/ 5 h 129"/>
                <a:gd name="T6" fmla="*/ 63 w 70"/>
                <a:gd name="T7" fmla="*/ 16 h 129"/>
                <a:gd name="T8" fmla="*/ 52 w 70"/>
                <a:gd name="T9" fmla="*/ 12 h 129"/>
                <a:gd name="T10" fmla="*/ 39 w 70"/>
                <a:gd name="T11" fmla="*/ 10 h 129"/>
                <a:gd name="T12" fmla="*/ 32 w 70"/>
                <a:gd name="T13" fmla="*/ 11 h 129"/>
                <a:gd name="T14" fmla="*/ 25 w 70"/>
                <a:gd name="T15" fmla="*/ 14 h 129"/>
                <a:gd name="T16" fmla="*/ 19 w 70"/>
                <a:gd name="T17" fmla="*/ 18 h 129"/>
                <a:gd name="T18" fmla="*/ 15 w 70"/>
                <a:gd name="T19" fmla="*/ 24 h 129"/>
                <a:gd name="T20" fmla="*/ 13 w 70"/>
                <a:gd name="T21" fmla="*/ 33 h 129"/>
                <a:gd name="T22" fmla="*/ 16 w 70"/>
                <a:gd name="T23" fmla="*/ 40 h 129"/>
                <a:gd name="T24" fmla="*/ 22 w 70"/>
                <a:gd name="T25" fmla="*/ 47 h 129"/>
                <a:gd name="T26" fmla="*/ 31 w 70"/>
                <a:gd name="T27" fmla="*/ 53 h 129"/>
                <a:gd name="T28" fmla="*/ 42 w 70"/>
                <a:gd name="T29" fmla="*/ 58 h 129"/>
                <a:gd name="T30" fmla="*/ 52 w 70"/>
                <a:gd name="T31" fmla="*/ 65 h 129"/>
                <a:gd name="T32" fmla="*/ 61 w 70"/>
                <a:gd name="T33" fmla="*/ 72 h 129"/>
                <a:gd name="T34" fmla="*/ 67 w 70"/>
                <a:gd name="T35" fmla="*/ 82 h 129"/>
                <a:gd name="T36" fmla="*/ 70 w 70"/>
                <a:gd name="T37" fmla="*/ 93 h 129"/>
                <a:gd name="T38" fmla="*/ 67 w 70"/>
                <a:gd name="T39" fmla="*/ 106 h 129"/>
                <a:gd name="T40" fmla="*/ 61 w 70"/>
                <a:gd name="T41" fmla="*/ 116 h 129"/>
                <a:gd name="T42" fmla="*/ 52 w 70"/>
                <a:gd name="T43" fmla="*/ 123 h 129"/>
                <a:gd name="T44" fmla="*/ 41 w 70"/>
                <a:gd name="T45" fmla="*/ 126 h 129"/>
                <a:gd name="T46" fmla="*/ 29 w 70"/>
                <a:gd name="T47" fmla="*/ 129 h 129"/>
                <a:gd name="T48" fmla="*/ 13 w 70"/>
                <a:gd name="T49" fmla="*/ 126 h 129"/>
                <a:gd name="T50" fmla="*/ 1 w 70"/>
                <a:gd name="T51" fmla="*/ 123 h 129"/>
                <a:gd name="T52" fmla="*/ 3 w 70"/>
                <a:gd name="T53" fmla="*/ 111 h 129"/>
                <a:gd name="T54" fmla="*/ 15 w 70"/>
                <a:gd name="T55" fmla="*/ 115 h 129"/>
                <a:gd name="T56" fmla="*/ 29 w 70"/>
                <a:gd name="T57" fmla="*/ 117 h 129"/>
                <a:gd name="T58" fmla="*/ 41 w 70"/>
                <a:gd name="T59" fmla="*/ 116 h 129"/>
                <a:gd name="T60" fmla="*/ 49 w 70"/>
                <a:gd name="T61" fmla="*/ 112 h 129"/>
                <a:gd name="T62" fmla="*/ 55 w 70"/>
                <a:gd name="T63" fmla="*/ 104 h 129"/>
                <a:gd name="T64" fmla="*/ 57 w 70"/>
                <a:gd name="T65" fmla="*/ 92 h 129"/>
                <a:gd name="T66" fmla="*/ 55 w 70"/>
                <a:gd name="T67" fmla="*/ 84 h 129"/>
                <a:gd name="T68" fmla="*/ 48 w 70"/>
                <a:gd name="T69" fmla="*/ 77 h 129"/>
                <a:gd name="T70" fmla="*/ 39 w 70"/>
                <a:gd name="T71" fmla="*/ 72 h 129"/>
                <a:gd name="T72" fmla="*/ 29 w 70"/>
                <a:gd name="T73" fmla="*/ 65 h 129"/>
                <a:gd name="T74" fmla="*/ 19 w 70"/>
                <a:gd name="T75" fmla="*/ 59 h 129"/>
                <a:gd name="T76" fmla="*/ 9 w 70"/>
                <a:gd name="T77" fmla="*/ 51 h 129"/>
                <a:gd name="T78" fmla="*/ 4 w 70"/>
                <a:gd name="T79" fmla="*/ 44 h 129"/>
                <a:gd name="T80" fmla="*/ 0 w 70"/>
                <a:gd name="T81" fmla="*/ 33 h 129"/>
                <a:gd name="T82" fmla="*/ 3 w 70"/>
                <a:gd name="T83" fmla="*/ 21 h 129"/>
                <a:gd name="T84" fmla="*/ 8 w 70"/>
                <a:gd name="T85" fmla="*/ 12 h 129"/>
                <a:gd name="T86" fmla="*/ 17 w 70"/>
                <a:gd name="T87" fmla="*/ 6 h 129"/>
                <a:gd name="T88" fmla="*/ 27 w 70"/>
                <a:gd name="T89" fmla="*/ 1 h 129"/>
                <a:gd name="T90" fmla="*/ 41 w 70"/>
                <a:gd name="T91"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0" h="129">
                  <a:moveTo>
                    <a:pt x="41" y="0"/>
                  </a:moveTo>
                  <a:lnTo>
                    <a:pt x="52" y="1"/>
                  </a:lnTo>
                  <a:lnTo>
                    <a:pt x="64" y="5"/>
                  </a:lnTo>
                  <a:lnTo>
                    <a:pt x="63" y="16"/>
                  </a:lnTo>
                  <a:lnTo>
                    <a:pt x="52" y="12"/>
                  </a:lnTo>
                  <a:lnTo>
                    <a:pt x="39" y="10"/>
                  </a:lnTo>
                  <a:lnTo>
                    <a:pt x="32" y="11"/>
                  </a:lnTo>
                  <a:lnTo>
                    <a:pt x="25" y="14"/>
                  </a:lnTo>
                  <a:lnTo>
                    <a:pt x="19" y="18"/>
                  </a:lnTo>
                  <a:lnTo>
                    <a:pt x="15" y="24"/>
                  </a:lnTo>
                  <a:lnTo>
                    <a:pt x="13" y="33"/>
                  </a:lnTo>
                  <a:lnTo>
                    <a:pt x="16" y="40"/>
                  </a:lnTo>
                  <a:lnTo>
                    <a:pt x="22" y="47"/>
                  </a:lnTo>
                  <a:lnTo>
                    <a:pt x="31" y="53"/>
                  </a:lnTo>
                  <a:lnTo>
                    <a:pt x="42" y="58"/>
                  </a:lnTo>
                  <a:lnTo>
                    <a:pt x="52" y="65"/>
                  </a:lnTo>
                  <a:lnTo>
                    <a:pt x="61" y="72"/>
                  </a:lnTo>
                  <a:lnTo>
                    <a:pt x="67" y="82"/>
                  </a:lnTo>
                  <a:lnTo>
                    <a:pt x="70" y="93"/>
                  </a:lnTo>
                  <a:lnTo>
                    <a:pt x="67" y="106"/>
                  </a:lnTo>
                  <a:lnTo>
                    <a:pt x="61" y="116"/>
                  </a:lnTo>
                  <a:lnTo>
                    <a:pt x="52" y="123"/>
                  </a:lnTo>
                  <a:lnTo>
                    <a:pt x="41" y="126"/>
                  </a:lnTo>
                  <a:lnTo>
                    <a:pt x="29" y="129"/>
                  </a:lnTo>
                  <a:lnTo>
                    <a:pt x="13" y="126"/>
                  </a:lnTo>
                  <a:lnTo>
                    <a:pt x="1" y="123"/>
                  </a:lnTo>
                  <a:lnTo>
                    <a:pt x="3" y="111"/>
                  </a:lnTo>
                  <a:lnTo>
                    <a:pt x="15" y="115"/>
                  </a:lnTo>
                  <a:lnTo>
                    <a:pt x="29" y="117"/>
                  </a:lnTo>
                  <a:lnTo>
                    <a:pt x="41" y="116"/>
                  </a:lnTo>
                  <a:lnTo>
                    <a:pt x="49" y="112"/>
                  </a:lnTo>
                  <a:lnTo>
                    <a:pt x="55" y="104"/>
                  </a:lnTo>
                  <a:lnTo>
                    <a:pt x="57" y="92"/>
                  </a:lnTo>
                  <a:lnTo>
                    <a:pt x="55" y="84"/>
                  </a:lnTo>
                  <a:lnTo>
                    <a:pt x="48" y="77"/>
                  </a:lnTo>
                  <a:lnTo>
                    <a:pt x="39" y="72"/>
                  </a:lnTo>
                  <a:lnTo>
                    <a:pt x="29" y="65"/>
                  </a:lnTo>
                  <a:lnTo>
                    <a:pt x="19" y="59"/>
                  </a:lnTo>
                  <a:lnTo>
                    <a:pt x="9" y="51"/>
                  </a:lnTo>
                  <a:lnTo>
                    <a:pt x="4" y="44"/>
                  </a:lnTo>
                  <a:lnTo>
                    <a:pt x="0" y="33"/>
                  </a:lnTo>
                  <a:lnTo>
                    <a:pt x="3" y="21"/>
                  </a:lnTo>
                  <a:lnTo>
                    <a:pt x="8" y="12"/>
                  </a:lnTo>
                  <a:lnTo>
                    <a:pt x="17" y="6"/>
                  </a:lnTo>
                  <a:lnTo>
                    <a:pt x="27"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6" name="Freeform 71"/>
            <p:cNvSpPr>
              <a:spLocks/>
            </p:cNvSpPr>
            <p:nvPr userDrawn="1"/>
          </p:nvSpPr>
          <p:spPr bwMode="auto">
            <a:xfrm>
              <a:off x="1338" y="433"/>
              <a:ext cx="25" cy="30"/>
            </a:xfrm>
            <a:custGeom>
              <a:avLst/>
              <a:gdLst>
                <a:gd name="T0" fmla="*/ 0 w 76"/>
                <a:gd name="T1" fmla="*/ 0 h 90"/>
                <a:gd name="T2" fmla="*/ 12 w 76"/>
                <a:gd name="T3" fmla="*/ 0 h 90"/>
                <a:gd name="T4" fmla="*/ 38 w 76"/>
                <a:gd name="T5" fmla="*/ 78 h 90"/>
                <a:gd name="T6" fmla="*/ 38 w 76"/>
                <a:gd name="T7" fmla="*/ 78 h 90"/>
                <a:gd name="T8" fmla="*/ 65 w 76"/>
                <a:gd name="T9" fmla="*/ 0 h 90"/>
                <a:gd name="T10" fmla="*/ 76 w 76"/>
                <a:gd name="T11" fmla="*/ 0 h 90"/>
                <a:gd name="T12" fmla="*/ 45 w 76"/>
                <a:gd name="T13" fmla="*/ 90 h 90"/>
                <a:gd name="T14" fmla="*/ 31 w 76"/>
                <a:gd name="T15" fmla="*/ 90 h 90"/>
                <a:gd name="T16" fmla="*/ 0 w 76"/>
                <a:gd name="T17"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90">
                  <a:moveTo>
                    <a:pt x="0" y="0"/>
                  </a:moveTo>
                  <a:lnTo>
                    <a:pt x="12" y="0"/>
                  </a:lnTo>
                  <a:lnTo>
                    <a:pt x="38" y="78"/>
                  </a:lnTo>
                  <a:lnTo>
                    <a:pt x="38" y="78"/>
                  </a:lnTo>
                  <a:lnTo>
                    <a:pt x="65" y="0"/>
                  </a:lnTo>
                  <a:lnTo>
                    <a:pt x="76" y="0"/>
                  </a:lnTo>
                  <a:lnTo>
                    <a:pt x="45" y="90"/>
                  </a:lnTo>
                  <a:lnTo>
                    <a:pt x="31" y="90"/>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7" name="Freeform 72"/>
            <p:cNvSpPr>
              <a:spLocks noEditPoints="1"/>
            </p:cNvSpPr>
            <p:nvPr userDrawn="1"/>
          </p:nvSpPr>
          <p:spPr bwMode="auto">
            <a:xfrm>
              <a:off x="1373" y="420"/>
              <a:ext cx="4" cy="43"/>
            </a:xfrm>
            <a:custGeom>
              <a:avLst/>
              <a:gdLst>
                <a:gd name="T0" fmla="*/ 0 w 11"/>
                <a:gd name="T1" fmla="*/ 39 h 129"/>
                <a:gd name="T2" fmla="*/ 11 w 11"/>
                <a:gd name="T3" fmla="*/ 39 h 129"/>
                <a:gd name="T4" fmla="*/ 11 w 11"/>
                <a:gd name="T5" fmla="*/ 129 h 129"/>
                <a:gd name="T6" fmla="*/ 0 w 11"/>
                <a:gd name="T7" fmla="*/ 129 h 129"/>
                <a:gd name="T8" fmla="*/ 0 w 11"/>
                <a:gd name="T9" fmla="*/ 39 h 129"/>
                <a:gd name="T10" fmla="*/ 0 w 11"/>
                <a:gd name="T11" fmla="*/ 0 h 129"/>
                <a:gd name="T12" fmla="*/ 11 w 11"/>
                <a:gd name="T13" fmla="*/ 0 h 129"/>
                <a:gd name="T14" fmla="*/ 11 w 11"/>
                <a:gd name="T15" fmla="*/ 14 h 129"/>
                <a:gd name="T16" fmla="*/ 0 w 11"/>
                <a:gd name="T17" fmla="*/ 14 h 129"/>
                <a:gd name="T18" fmla="*/ 0 w 11"/>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129">
                  <a:moveTo>
                    <a:pt x="0" y="39"/>
                  </a:moveTo>
                  <a:lnTo>
                    <a:pt x="11" y="39"/>
                  </a:lnTo>
                  <a:lnTo>
                    <a:pt x="11" y="129"/>
                  </a:lnTo>
                  <a:lnTo>
                    <a:pt x="0" y="129"/>
                  </a:lnTo>
                  <a:lnTo>
                    <a:pt x="0" y="39"/>
                  </a:lnTo>
                  <a:close/>
                  <a:moveTo>
                    <a:pt x="0" y="0"/>
                  </a:moveTo>
                  <a:lnTo>
                    <a:pt x="11" y="0"/>
                  </a:lnTo>
                  <a:lnTo>
                    <a:pt x="11"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8" name="Freeform 73"/>
            <p:cNvSpPr>
              <a:spLocks/>
            </p:cNvSpPr>
            <p:nvPr userDrawn="1"/>
          </p:nvSpPr>
          <p:spPr bwMode="auto">
            <a:xfrm>
              <a:off x="1388" y="433"/>
              <a:ext cx="23" cy="30"/>
            </a:xfrm>
            <a:custGeom>
              <a:avLst/>
              <a:gdLst>
                <a:gd name="T0" fmla="*/ 1 w 67"/>
                <a:gd name="T1" fmla="*/ 0 h 90"/>
                <a:gd name="T2" fmla="*/ 67 w 67"/>
                <a:gd name="T3" fmla="*/ 0 h 90"/>
                <a:gd name="T4" fmla="*/ 67 w 67"/>
                <a:gd name="T5" fmla="*/ 9 h 90"/>
                <a:gd name="T6" fmla="*/ 12 w 67"/>
                <a:gd name="T7" fmla="*/ 80 h 90"/>
                <a:gd name="T8" fmla="*/ 67 w 67"/>
                <a:gd name="T9" fmla="*/ 80 h 90"/>
                <a:gd name="T10" fmla="*/ 67 w 67"/>
                <a:gd name="T11" fmla="*/ 90 h 90"/>
                <a:gd name="T12" fmla="*/ 0 w 67"/>
                <a:gd name="T13" fmla="*/ 90 h 90"/>
                <a:gd name="T14" fmla="*/ 0 w 67"/>
                <a:gd name="T15" fmla="*/ 80 h 90"/>
                <a:gd name="T16" fmla="*/ 54 w 67"/>
                <a:gd name="T17" fmla="*/ 9 h 90"/>
                <a:gd name="T18" fmla="*/ 1 w 67"/>
                <a:gd name="T19" fmla="*/ 9 h 90"/>
                <a:gd name="T20" fmla="*/ 1 w 67"/>
                <a:gd name="T2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0">
                  <a:moveTo>
                    <a:pt x="1" y="0"/>
                  </a:moveTo>
                  <a:lnTo>
                    <a:pt x="67" y="0"/>
                  </a:lnTo>
                  <a:lnTo>
                    <a:pt x="67" y="9"/>
                  </a:lnTo>
                  <a:lnTo>
                    <a:pt x="12" y="80"/>
                  </a:lnTo>
                  <a:lnTo>
                    <a:pt x="67" y="80"/>
                  </a:lnTo>
                  <a:lnTo>
                    <a:pt x="67" y="90"/>
                  </a:lnTo>
                  <a:lnTo>
                    <a:pt x="0" y="90"/>
                  </a:lnTo>
                  <a:lnTo>
                    <a:pt x="0" y="80"/>
                  </a:lnTo>
                  <a:lnTo>
                    <a:pt x="54" y="9"/>
                  </a:lnTo>
                  <a:lnTo>
                    <a:pt x="1" y="9"/>
                  </a:lnTo>
                  <a:lnTo>
                    <a:pt x="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9" name="Freeform 74"/>
            <p:cNvSpPr>
              <a:spLocks/>
            </p:cNvSpPr>
            <p:nvPr userDrawn="1"/>
          </p:nvSpPr>
          <p:spPr bwMode="auto">
            <a:xfrm>
              <a:off x="1419" y="433"/>
              <a:ext cx="23" cy="30"/>
            </a:xfrm>
            <a:custGeom>
              <a:avLst/>
              <a:gdLst>
                <a:gd name="T0" fmla="*/ 2 w 68"/>
                <a:gd name="T1" fmla="*/ 0 h 90"/>
                <a:gd name="T2" fmla="*/ 68 w 68"/>
                <a:gd name="T3" fmla="*/ 0 h 90"/>
                <a:gd name="T4" fmla="*/ 68 w 68"/>
                <a:gd name="T5" fmla="*/ 9 h 90"/>
                <a:gd name="T6" fmla="*/ 13 w 68"/>
                <a:gd name="T7" fmla="*/ 80 h 90"/>
                <a:gd name="T8" fmla="*/ 68 w 68"/>
                <a:gd name="T9" fmla="*/ 80 h 90"/>
                <a:gd name="T10" fmla="*/ 68 w 68"/>
                <a:gd name="T11" fmla="*/ 90 h 90"/>
                <a:gd name="T12" fmla="*/ 0 w 68"/>
                <a:gd name="T13" fmla="*/ 90 h 90"/>
                <a:gd name="T14" fmla="*/ 0 w 68"/>
                <a:gd name="T15" fmla="*/ 80 h 90"/>
                <a:gd name="T16" fmla="*/ 54 w 68"/>
                <a:gd name="T17" fmla="*/ 9 h 90"/>
                <a:gd name="T18" fmla="*/ 2 w 68"/>
                <a:gd name="T19" fmla="*/ 9 h 90"/>
                <a:gd name="T20" fmla="*/ 2 w 68"/>
                <a:gd name="T2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90">
                  <a:moveTo>
                    <a:pt x="2" y="0"/>
                  </a:moveTo>
                  <a:lnTo>
                    <a:pt x="68" y="0"/>
                  </a:lnTo>
                  <a:lnTo>
                    <a:pt x="68" y="9"/>
                  </a:lnTo>
                  <a:lnTo>
                    <a:pt x="13" y="80"/>
                  </a:lnTo>
                  <a:lnTo>
                    <a:pt x="68" y="80"/>
                  </a:lnTo>
                  <a:lnTo>
                    <a:pt x="68" y="90"/>
                  </a:lnTo>
                  <a:lnTo>
                    <a:pt x="0" y="90"/>
                  </a:lnTo>
                  <a:lnTo>
                    <a:pt x="0" y="80"/>
                  </a:lnTo>
                  <a:lnTo>
                    <a:pt x="54"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0" name="Freeform 75"/>
            <p:cNvSpPr>
              <a:spLocks noEditPoints="1"/>
            </p:cNvSpPr>
            <p:nvPr userDrawn="1"/>
          </p:nvSpPr>
          <p:spPr bwMode="auto">
            <a:xfrm>
              <a:off x="1451" y="432"/>
              <a:ext cx="24" cy="32"/>
            </a:xfrm>
            <a:custGeom>
              <a:avLst/>
              <a:gdLst>
                <a:gd name="T0" fmla="*/ 38 w 73"/>
                <a:gd name="T1" fmla="*/ 9 h 95"/>
                <a:gd name="T2" fmla="*/ 26 w 73"/>
                <a:gd name="T3" fmla="*/ 12 h 95"/>
                <a:gd name="T4" fmla="*/ 19 w 73"/>
                <a:gd name="T5" fmla="*/ 19 h 95"/>
                <a:gd name="T6" fmla="*/ 13 w 73"/>
                <a:gd name="T7" fmla="*/ 29 h 95"/>
                <a:gd name="T8" fmla="*/ 12 w 73"/>
                <a:gd name="T9" fmla="*/ 40 h 95"/>
                <a:gd name="T10" fmla="*/ 61 w 73"/>
                <a:gd name="T11" fmla="*/ 40 h 95"/>
                <a:gd name="T12" fmla="*/ 60 w 73"/>
                <a:gd name="T13" fmla="*/ 31 h 95"/>
                <a:gd name="T14" fmla="*/ 58 w 73"/>
                <a:gd name="T15" fmla="*/ 22 h 95"/>
                <a:gd name="T16" fmla="*/ 53 w 73"/>
                <a:gd name="T17" fmla="*/ 15 h 95"/>
                <a:gd name="T18" fmla="*/ 47 w 73"/>
                <a:gd name="T19" fmla="*/ 11 h 95"/>
                <a:gd name="T20" fmla="*/ 38 w 73"/>
                <a:gd name="T21" fmla="*/ 9 h 95"/>
                <a:gd name="T22" fmla="*/ 38 w 73"/>
                <a:gd name="T23" fmla="*/ 0 h 95"/>
                <a:gd name="T24" fmla="*/ 51 w 73"/>
                <a:gd name="T25" fmla="*/ 2 h 95"/>
                <a:gd name="T26" fmla="*/ 61 w 73"/>
                <a:gd name="T27" fmla="*/ 9 h 95"/>
                <a:gd name="T28" fmla="*/ 68 w 73"/>
                <a:gd name="T29" fmla="*/ 17 h 95"/>
                <a:gd name="T30" fmla="*/ 72 w 73"/>
                <a:gd name="T31" fmla="*/ 30 h 95"/>
                <a:gd name="T32" fmla="*/ 73 w 73"/>
                <a:gd name="T33" fmla="*/ 44 h 95"/>
                <a:gd name="T34" fmla="*/ 73 w 73"/>
                <a:gd name="T35" fmla="*/ 50 h 95"/>
                <a:gd name="T36" fmla="*/ 12 w 73"/>
                <a:gd name="T37" fmla="*/ 50 h 95"/>
                <a:gd name="T38" fmla="*/ 13 w 73"/>
                <a:gd name="T39" fmla="*/ 61 h 95"/>
                <a:gd name="T40" fmla="*/ 16 w 73"/>
                <a:gd name="T41" fmla="*/ 70 h 95"/>
                <a:gd name="T42" fmla="*/ 22 w 73"/>
                <a:gd name="T43" fmla="*/ 78 h 95"/>
                <a:gd name="T44" fmla="*/ 31 w 73"/>
                <a:gd name="T45" fmla="*/ 82 h 95"/>
                <a:gd name="T46" fmla="*/ 41 w 73"/>
                <a:gd name="T47" fmla="*/ 84 h 95"/>
                <a:gd name="T48" fmla="*/ 50 w 73"/>
                <a:gd name="T49" fmla="*/ 83 h 95"/>
                <a:gd name="T50" fmla="*/ 60 w 73"/>
                <a:gd name="T51" fmla="*/ 81 h 95"/>
                <a:gd name="T52" fmla="*/ 67 w 73"/>
                <a:gd name="T53" fmla="*/ 78 h 95"/>
                <a:gd name="T54" fmla="*/ 67 w 73"/>
                <a:gd name="T55" fmla="*/ 89 h 95"/>
                <a:gd name="T56" fmla="*/ 53 w 73"/>
                <a:gd name="T57" fmla="*/ 92 h 95"/>
                <a:gd name="T58" fmla="*/ 40 w 73"/>
                <a:gd name="T59" fmla="*/ 95 h 95"/>
                <a:gd name="T60" fmla="*/ 26 w 73"/>
                <a:gd name="T61" fmla="*/ 92 h 95"/>
                <a:gd name="T62" fmla="*/ 16 w 73"/>
                <a:gd name="T63" fmla="*/ 88 h 95"/>
                <a:gd name="T64" fmla="*/ 9 w 73"/>
                <a:gd name="T65" fmla="*/ 80 h 95"/>
                <a:gd name="T66" fmla="*/ 3 w 73"/>
                <a:gd name="T67" fmla="*/ 71 h 95"/>
                <a:gd name="T68" fmla="*/ 1 w 73"/>
                <a:gd name="T69" fmla="*/ 60 h 95"/>
                <a:gd name="T70" fmla="*/ 0 w 73"/>
                <a:gd name="T71" fmla="*/ 47 h 95"/>
                <a:gd name="T72" fmla="*/ 1 w 73"/>
                <a:gd name="T73" fmla="*/ 31 h 95"/>
                <a:gd name="T74" fmla="*/ 6 w 73"/>
                <a:gd name="T75" fmla="*/ 19 h 95"/>
                <a:gd name="T76" fmla="*/ 14 w 73"/>
                <a:gd name="T77" fmla="*/ 9 h 95"/>
                <a:gd name="T78" fmla="*/ 24 w 73"/>
                <a:gd name="T79" fmla="*/ 2 h 95"/>
                <a:gd name="T80" fmla="*/ 38 w 73"/>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3" h="95">
                  <a:moveTo>
                    <a:pt x="38" y="9"/>
                  </a:moveTo>
                  <a:lnTo>
                    <a:pt x="26" y="12"/>
                  </a:lnTo>
                  <a:lnTo>
                    <a:pt x="19" y="19"/>
                  </a:lnTo>
                  <a:lnTo>
                    <a:pt x="13" y="29"/>
                  </a:lnTo>
                  <a:lnTo>
                    <a:pt x="12" y="40"/>
                  </a:lnTo>
                  <a:lnTo>
                    <a:pt x="61" y="40"/>
                  </a:lnTo>
                  <a:lnTo>
                    <a:pt x="60" y="31"/>
                  </a:lnTo>
                  <a:lnTo>
                    <a:pt x="58" y="22"/>
                  </a:lnTo>
                  <a:lnTo>
                    <a:pt x="53" y="15"/>
                  </a:lnTo>
                  <a:lnTo>
                    <a:pt x="47" y="11"/>
                  </a:lnTo>
                  <a:lnTo>
                    <a:pt x="38" y="9"/>
                  </a:lnTo>
                  <a:close/>
                  <a:moveTo>
                    <a:pt x="38" y="0"/>
                  </a:moveTo>
                  <a:lnTo>
                    <a:pt x="51" y="2"/>
                  </a:lnTo>
                  <a:lnTo>
                    <a:pt x="61" y="9"/>
                  </a:lnTo>
                  <a:lnTo>
                    <a:pt x="68" y="17"/>
                  </a:lnTo>
                  <a:lnTo>
                    <a:pt x="72" y="30"/>
                  </a:lnTo>
                  <a:lnTo>
                    <a:pt x="73" y="44"/>
                  </a:lnTo>
                  <a:lnTo>
                    <a:pt x="73" y="50"/>
                  </a:lnTo>
                  <a:lnTo>
                    <a:pt x="12" y="50"/>
                  </a:lnTo>
                  <a:lnTo>
                    <a:pt x="13" y="61"/>
                  </a:lnTo>
                  <a:lnTo>
                    <a:pt x="16" y="70"/>
                  </a:lnTo>
                  <a:lnTo>
                    <a:pt x="22" y="78"/>
                  </a:lnTo>
                  <a:lnTo>
                    <a:pt x="31" y="82"/>
                  </a:lnTo>
                  <a:lnTo>
                    <a:pt x="41" y="84"/>
                  </a:lnTo>
                  <a:lnTo>
                    <a:pt x="50" y="83"/>
                  </a:lnTo>
                  <a:lnTo>
                    <a:pt x="60" y="81"/>
                  </a:lnTo>
                  <a:lnTo>
                    <a:pt x="67" y="78"/>
                  </a:lnTo>
                  <a:lnTo>
                    <a:pt x="67" y="89"/>
                  </a:lnTo>
                  <a:lnTo>
                    <a:pt x="53" y="92"/>
                  </a:lnTo>
                  <a:lnTo>
                    <a:pt x="40" y="95"/>
                  </a:lnTo>
                  <a:lnTo>
                    <a:pt x="26" y="92"/>
                  </a:lnTo>
                  <a:lnTo>
                    <a:pt x="16" y="88"/>
                  </a:lnTo>
                  <a:lnTo>
                    <a:pt x="9" y="80"/>
                  </a:lnTo>
                  <a:lnTo>
                    <a:pt x="3" y="71"/>
                  </a:lnTo>
                  <a:lnTo>
                    <a:pt x="1" y="60"/>
                  </a:lnTo>
                  <a:lnTo>
                    <a:pt x="0" y="47"/>
                  </a:lnTo>
                  <a:lnTo>
                    <a:pt x="1" y="31"/>
                  </a:lnTo>
                  <a:lnTo>
                    <a:pt x="6" y="19"/>
                  </a:lnTo>
                  <a:lnTo>
                    <a:pt x="14" y="9"/>
                  </a:lnTo>
                  <a:lnTo>
                    <a:pt x="24"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1" name="Freeform 76"/>
            <p:cNvSpPr>
              <a:spLocks/>
            </p:cNvSpPr>
            <p:nvPr userDrawn="1"/>
          </p:nvSpPr>
          <p:spPr bwMode="auto">
            <a:xfrm>
              <a:off x="1487" y="432"/>
              <a:ext cx="14" cy="31"/>
            </a:xfrm>
            <a:custGeom>
              <a:avLst/>
              <a:gdLst>
                <a:gd name="T0" fmla="*/ 35 w 42"/>
                <a:gd name="T1" fmla="*/ 0 h 92"/>
                <a:gd name="T2" fmla="*/ 39 w 42"/>
                <a:gd name="T3" fmla="*/ 0 h 92"/>
                <a:gd name="T4" fmla="*/ 42 w 42"/>
                <a:gd name="T5" fmla="*/ 1 h 92"/>
                <a:gd name="T6" fmla="*/ 42 w 42"/>
                <a:gd name="T7" fmla="*/ 12 h 92"/>
                <a:gd name="T8" fmla="*/ 38 w 42"/>
                <a:gd name="T9" fmla="*/ 12 h 92"/>
                <a:gd name="T10" fmla="*/ 35 w 42"/>
                <a:gd name="T11" fmla="*/ 11 h 92"/>
                <a:gd name="T12" fmla="*/ 25 w 42"/>
                <a:gd name="T13" fmla="*/ 13 h 92"/>
                <a:gd name="T14" fmla="*/ 19 w 42"/>
                <a:gd name="T15" fmla="*/ 19 h 92"/>
                <a:gd name="T16" fmla="*/ 15 w 42"/>
                <a:gd name="T17" fmla="*/ 28 h 92"/>
                <a:gd name="T18" fmla="*/ 12 w 42"/>
                <a:gd name="T19" fmla="*/ 38 h 92"/>
                <a:gd name="T20" fmla="*/ 11 w 42"/>
                <a:gd name="T21" fmla="*/ 48 h 92"/>
                <a:gd name="T22" fmla="*/ 11 w 42"/>
                <a:gd name="T23" fmla="*/ 92 h 92"/>
                <a:gd name="T24" fmla="*/ 0 w 42"/>
                <a:gd name="T25" fmla="*/ 92 h 92"/>
                <a:gd name="T26" fmla="*/ 0 w 42"/>
                <a:gd name="T27" fmla="*/ 22 h 92"/>
                <a:gd name="T28" fmla="*/ 0 w 42"/>
                <a:gd name="T29" fmla="*/ 13 h 92"/>
                <a:gd name="T30" fmla="*/ 0 w 42"/>
                <a:gd name="T31" fmla="*/ 7 h 92"/>
                <a:gd name="T32" fmla="*/ 0 w 42"/>
                <a:gd name="T33" fmla="*/ 2 h 92"/>
                <a:gd name="T34" fmla="*/ 11 w 42"/>
                <a:gd name="T35" fmla="*/ 2 h 92"/>
                <a:gd name="T36" fmla="*/ 11 w 42"/>
                <a:gd name="T37" fmla="*/ 19 h 92"/>
                <a:gd name="T38" fmla="*/ 11 w 42"/>
                <a:gd name="T39" fmla="*/ 19 h 92"/>
                <a:gd name="T40" fmla="*/ 17 w 42"/>
                <a:gd name="T41" fmla="*/ 10 h 92"/>
                <a:gd name="T42" fmla="*/ 25 w 42"/>
                <a:gd name="T43" fmla="*/ 2 h 92"/>
                <a:gd name="T44" fmla="*/ 35 w 42"/>
                <a:gd name="T4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 h="92">
                  <a:moveTo>
                    <a:pt x="35" y="0"/>
                  </a:moveTo>
                  <a:lnTo>
                    <a:pt x="39" y="0"/>
                  </a:lnTo>
                  <a:lnTo>
                    <a:pt x="42" y="1"/>
                  </a:lnTo>
                  <a:lnTo>
                    <a:pt x="42" y="12"/>
                  </a:lnTo>
                  <a:lnTo>
                    <a:pt x="38" y="12"/>
                  </a:lnTo>
                  <a:lnTo>
                    <a:pt x="35" y="11"/>
                  </a:lnTo>
                  <a:lnTo>
                    <a:pt x="25" y="13"/>
                  </a:lnTo>
                  <a:lnTo>
                    <a:pt x="19" y="19"/>
                  </a:lnTo>
                  <a:lnTo>
                    <a:pt x="15" y="28"/>
                  </a:lnTo>
                  <a:lnTo>
                    <a:pt x="12" y="38"/>
                  </a:lnTo>
                  <a:lnTo>
                    <a:pt x="11" y="48"/>
                  </a:lnTo>
                  <a:lnTo>
                    <a:pt x="11" y="92"/>
                  </a:lnTo>
                  <a:lnTo>
                    <a:pt x="0" y="92"/>
                  </a:lnTo>
                  <a:lnTo>
                    <a:pt x="0" y="22"/>
                  </a:lnTo>
                  <a:lnTo>
                    <a:pt x="0" y="13"/>
                  </a:lnTo>
                  <a:lnTo>
                    <a:pt x="0" y="7"/>
                  </a:lnTo>
                  <a:lnTo>
                    <a:pt x="0" y="2"/>
                  </a:lnTo>
                  <a:lnTo>
                    <a:pt x="11" y="2"/>
                  </a:lnTo>
                  <a:lnTo>
                    <a:pt x="11" y="19"/>
                  </a:lnTo>
                  <a:lnTo>
                    <a:pt x="11"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2" name="Freeform 77"/>
            <p:cNvSpPr>
              <a:spLocks noEditPoints="1"/>
            </p:cNvSpPr>
            <p:nvPr userDrawn="1"/>
          </p:nvSpPr>
          <p:spPr bwMode="auto">
            <a:xfrm>
              <a:off x="1509" y="432"/>
              <a:ext cx="23" cy="32"/>
            </a:xfrm>
            <a:custGeom>
              <a:avLst/>
              <a:gdLst>
                <a:gd name="T0" fmla="*/ 54 w 69"/>
                <a:gd name="T1" fmla="*/ 47 h 95"/>
                <a:gd name="T2" fmla="*/ 45 w 69"/>
                <a:gd name="T3" fmla="*/ 47 h 95"/>
                <a:gd name="T4" fmla="*/ 35 w 69"/>
                <a:gd name="T5" fmla="*/ 48 h 95"/>
                <a:gd name="T6" fmla="*/ 26 w 69"/>
                <a:gd name="T7" fmla="*/ 50 h 95"/>
                <a:gd name="T8" fmla="*/ 18 w 69"/>
                <a:gd name="T9" fmla="*/ 53 h 95"/>
                <a:gd name="T10" fmla="*/ 13 w 69"/>
                <a:gd name="T11" fmla="*/ 60 h 95"/>
                <a:gd name="T12" fmla="*/ 11 w 69"/>
                <a:gd name="T13" fmla="*/ 68 h 95"/>
                <a:gd name="T14" fmla="*/ 13 w 69"/>
                <a:gd name="T15" fmla="*/ 76 h 95"/>
                <a:gd name="T16" fmla="*/ 17 w 69"/>
                <a:gd name="T17" fmla="*/ 81 h 95"/>
                <a:gd name="T18" fmla="*/ 23 w 69"/>
                <a:gd name="T19" fmla="*/ 83 h 95"/>
                <a:gd name="T20" fmla="*/ 30 w 69"/>
                <a:gd name="T21" fmla="*/ 84 h 95"/>
                <a:gd name="T22" fmla="*/ 41 w 69"/>
                <a:gd name="T23" fmla="*/ 82 h 95"/>
                <a:gd name="T24" fmla="*/ 49 w 69"/>
                <a:gd name="T25" fmla="*/ 78 h 95"/>
                <a:gd name="T26" fmla="*/ 54 w 69"/>
                <a:gd name="T27" fmla="*/ 72 h 95"/>
                <a:gd name="T28" fmla="*/ 56 w 69"/>
                <a:gd name="T29" fmla="*/ 64 h 95"/>
                <a:gd name="T30" fmla="*/ 57 w 69"/>
                <a:gd name="T31" fmla="*/ 58 h 95"/>
                <a:gd name="T32" fmla="*/ 57 w 69"/>
                <a:gd name="T33" fmla="*/ 52 h 95"/>
                <a:gd name="T34" fmla="*/ 57 w 69"/>
                <a:gd name="T35" fmla="*/ 47 h 95"/>
                <a:gd name="T36" fmla="*/ 54 w 69"/>
                <a:gd name="T37" fmla="*/ 47 h 95"/>
                <a:gd name="T38" fmla="*/ 37 w 69"/>
                <a:gd name="T39" fmla="*/ 0 h 95"/>
                <a:gd name="T40" fmla="*/ 51 w 69"/>
                <a:gd name="T41" fmla="*/ 2 h 95"/>
                <a:gd name="T42" fmla="*/ 61 w 69"/>
                <a:gd name="T43" fmla="*/ 7 h 95"/>
                <a:gd name="T44" fmla="*/ 67 w 69"/>
                <a:gd name="T45" fmla="*/ 17 h 95"/>
                <a:gd name="T46" fmla="*/ 68 w 69"/>
                <a:gd name="T47" fmla="*/ 33 h 95"/>
                <a:gd name="T48" fmla="*/ 68 w 69"/>
                <a:gd name="T49" fmla="*/ 73 h 95"/>
                <a:gd name="T50" fmla="*/ 68 w 69"/>
                <a:gd name="T51" fmla="*/ 83 h 95"/>
                <a:gd name="T52" fmla="*/ 69 w 69"/>
                <a:gd name="T53" fmla="*/ 92 h 95"/>
                <a:gd name="T54" fmla="*/ 58 w 69"/>
                <a:gd name="T55" fmla="*/ 92 h 95"/>
                <a:gd name="T56" fmla="*/ 58 w 69"/>
                <a:gd name="T57" fmla="*/ 78 h 95"/>
                <a:gd name="T58" fmla="*/ 58 w 69"/>
                <a:gd name="T59" fmla="*/ 78 h 95"/>
                <a:gd name="T60" fmla="*/ 50 w 69"/>
                <a:gd name="T61" fmla="*/ 87 h 95"/>
                <a:gd name="T62" fmla="*/ 40 w 69"/>
                <a:gd name="T63" fmla="*/ 92 h 95"/>
                <a:gd name="T64" fmla="*/ 29 w 69"/>
                <a:gd name="T65" fmla="*/ 95 h 95"/>
                <a:gd name="T66" fmla="*/ 18 w 69"/>
                <a:gd name="T67" fmla="*/ 92 h 95"/>
                <a:gd name="T68" fmla="*/ 10 w 69"/>
                <a:gd name="T69" fmla="*/ 89 h 95"/>
                <a:gd name="T70" fmla="*/ 4 w 69"/>
                <a:gd name="T71" fmla="*/ 84 h 95"/>
                <a:gd name="T72" fmla="*/ 1 w 69"/>
                <a:gd name="T73" fmla="*/ 79 h 95"/>
                <a:gd name="T74" fmla="*/ 0 w 69"/>
                <a:gd name="T75" fmla="*/ 73 h 95"/>
                <a:gd name="T76" fmla="*/ 0 w 69"/>
                <a:gd name="T77" fmla="*/ 69 h 95"/>
                <a:gd name="T78" fmla="*/ 1 w 69"/>
                <a:gd name="T79" fmla="*/ 58 h 95"/>
                <a:gd name="T80" fmla="*/ 7 w 69"/>
                <a:gd name="T81" fmla="*/ 49 h 95"/>
                <a:gd name="T82" fmla="*/ 15 w 69"/>
                <a:gd name="T83" fmla="*/ 43 h 95"/>
                <a:gd name="T84" fmla="*/ 23 w 69"/>
                <a:gd name="T85" fmla="*/ 40 h 95"/>
                <a:gd name="T86" fmla="*/ 34 w 69"/>
                <a:gd name="T87" fmla="*/ 38 h 95"/>
                <a:gd name="T88" fmla="*/ 45 w 69"/>
                <a:gd name="T89" fmla="*/ 36 h 95"/>
                <a:gd name="T90" fmla="*/ 55 w 69"/>
                <a:gd name="T91" fmla="*/ 36 h 95"/>
                <a:gd name="T92" fmla="*/ 57 w 69"/>
                <a:gd name="T93" fmla="*/ 36 h 95"/>
                <a:gd name="T94" fmla="*/ 57 w 69"/>
                <a:gd name="T95" fmla="*/ 32 h 95"/>
                <a:gd name="T96" fmla="*/ 56 w 69"/>
                <a:gd name="T97" fmla="*/ 22 h 95"/>
                <a:gd name="T98" fmla="*/ 53 w 69"/>
                <a:gd name="T99" fmla="*/ 15 h 95"/>
                <a:gd name="T100" fmla="*/ 46 w 69"/>
                <a:gd name="T101" fmla="*/ 11 h 95"/>
                <a:gd name="T102" fmla="*/ 37 w 69"/>
                <a:gd name="T103" fmla="*/ 9 h 95"/>
                <a:gd name="T104" fmla="*/ 23 w 69"/>
                <a:gd name="T105" fmla="*/ 11 h 95"/>
                <a:gd name="T106" fmla="*/ 10 w 69"/>
                <a:gd name="T107" fmla="*/ 16 h 95"/>
                <a:gd name="T108" fmla="*/ 10 w 69"/>
                <a:gd name="T109" fmla="*/ 5 h 95"/>
                <a:gd name="T110" fmla="*/ 18 w 69"/>
                <a:gd name="T111" fmla="*/ 3 h 95"/>
                <a:gd name="T112" fmla="*/ 28 w 69"/>
                <a:gd name="T113" fmla="*/ 1 h 95"/>
                <a:gd name="T114" fmla="*/ 37 w 69"/>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9" h="95">
                  <a:moveTo>
                    <a:pt x="54" y="47"/>
                  </a:moveTo>
                  <a:lnTo>
                    <a:pt x="45" y="47"/>
                  </a:lnTo>
                  <a:lnTo>
                    <a:pt x="35" y="48"/>
                  </a:lnTo>
                  <a:lnTo>
                    <a:pt x="26" y="50"/>
                  </a:lnTo>
                  <a:lnTo>
                    <a:pt x="18" y="53"/>
                  </a:lnTo>
                  <a:lnTo>
                    <a:pt x="13" y="60"/>
                  </a:lnTo>
                  <a:lnTo>
                    <a:pt x="11" y="68"/>
                  </a:lnTo>
                  <a:lnTo>
                    <a:pt x="13" y="76"/>
                  </a:lnTo>
                  <a:lnTo>
                    <a:pt x="17" y="81"/>
                  </a:lnTo>
                  <a:lnTo>
                    <a:pt x="23" y="83"/>
                  </a:lnTo>
                  <a:lnTo>
                    <a:pt x="30" y="84"/>
                  </a:lnTo>
                  <a:lnTo>
                    <a:pt x="41" y="82"/>
                  </a:lnTo>
                  <a:lnTo>
                    <a:pt x="49" y="78"/>
                  </a:lnTo>
                  <a:lnTo>
                    <a:pt x="54" y="72"/>
                  </a:lnTo>
                  <a:lnTo>
                    <a:pt x="56" y="64"/>
                  </a:lnTo>
                  <a:lnTo>
                    <a:pt x="57" y="58"/>
                  </a:lnTo>
                  <a:lnTo>
                    <a:pt x="57" y="52"/>
                  </a:lnTo>
                  <a:lnTo>
                    <a:pt x="57" y="47"/>
                  </a:lnTo>
                  <a:lnTo>
                    <a:pt x="54" y="47"/>
                  </a:lnTo>
                  <a:close/>
                  <a:moveTo>
                    <a:pt x="37" y="0"/>
                  </a:moveTo>
                  <a:lnTo>
                    <a:pt x="51" y="2"/>
                  </a:lnTo>
                  <a:lnTo>
                    <a:pt x="61" y="7"/>
                  </a:lnTo>
                  <a:lnTo>
                    <a:pt x="67" y="17"/>
                  </a:lnTo>
                  <a:lnTo>
                    <a:pt x="68" y="33"/>
                  </a:lnTo>
                  <a:lnTo>
                    <a:pt x="68" y="73"/>
                  </a:lnTo>
                  <a:lnTo>
                    <a:pt x="68" y="83"/>
                  </a:lnTo>
                  <a:lnTo>
                    <a:pt x="69" y="92"/>
                  </a:lnTo>
                  <a:lnTo>
                    <a:pt x="58" y="92"/>
                  </a:lnTo>
                  <a:lnTo>
                    <a:pt x="58" y="78"/>
                  </a:lnTo>
                  <a:lnTo>
                    <a:pt x="58" y="78"/>
                  </a:lnTo>
                  <a:lnTo>
                    <a:pt x="50" y="87"/>
                  </a:lnTo>
                  <a:lnTo>
                    <a:pt x="40" y="92"/>
                  </a:lnTo>
                  <a:lnTo>
                    <a:pt x="29" y="95"/>
                  </a:lnTo>
                  <a:lnTo>
                    <a:pt x="18" y="92"/>
                  </a:lnTo>
                  <a:lnTo>
                    <a:pt x="10" y="89"/>
                  </a:lnTo>
                  <a:lnTo>
                    <a:pt x="4" y="84"/>
                  </a:lnTo>
                  <a:lnTo>
                    <a:pt x="1" y="79"/>
                  </a:lnTo>
                  <a:lnTo>
                    <a:pt x="0" y="73"/>
                  </a:lnTo>
                  <a:lnTo>
                    <a:pt x="0" y="69"/>
                  </a:lnTo>
                  <a:lnTo>
                    <a:pt x="1" y="58"/>
                  </a:lnTo>
                  <a:lnTo>
                    <a:pt x="7" y="49"/>
                  </a:lnTo>
                  <a:lnTo>
                    <a:pt x="15" y="43"/>
                  </a:lnTo>
                  <a:lnTo>
                    <a:pt x="23" y="40"/>
                  </a:lnTo>
                  <a:lnTo>
                    <a:pt x="34" y="38"/>
                  </a:lnTo>
                  <a:lnTo>
                    <a:pt x="45" y="36"/>
                  </a:lnTo>
                  <a:lnTo>
                    <a:pt x="55" y="36"/>
                  </a:lnTo>
                  <a:lnTo>
                    <a:pt x="57" y="36"/>
                  </a:lnTo>
                  <a:lnTo>
                    <a:pt x="57" y="32"/>
                  </a:lnTo>
                  <a:lnTo>
                    <a:pt x="56" y="22"/>
                  </a:lnTo>
                  <a:lnTo>
                    <a:pt x="53" y="15"/>
                  </a:lnTo>
                  <a:lnTo>
                    <a:pt x="46" y="11"/>
                  </a:lnTo>
                  <a:lnTo>
                    <a:pt x="37" y="9"/>
                  </a:lnTo>
                  <a:lnTo>
                    <a:pt x="23" y="11"/>
                  </a:lnTo>
                  <a:lnTo>
                    <a:pt x="10" y="16"/>
                  </a:lnTo>
                  <a:lnTo>
                    <a:pt x="10" y="5"/>
                  </a:lnTo>
                  <a:lnTo>
                    <a:pt x="18" y="3"/>
                  </a:lnTo>
                  <a:lnTo>
                    <a:pt x="28" y="1"/>
                  </a:lnTo>
                  <a:lnTo>
                    <a:pt x="37"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3" name="Freeform 78"/>
            <p:cNvSpPr>
              <a:spLocks/>
            </p:cNvSpPr>
            <p:nvPr userDrawn="1"/>
          </p:nvSpPr>
          <p:spPr bwMode="auto">
            <a:xfrm>
              <a:off x="823" y="502"/>
              <a:ext cx="30" cy="43"/>
            </a:xfrm>
            <a:custGeom>
              <a:avLst/>
              <a:gdLst>
                <a:gd name="T0" fmla="*/ 62 w 90"/>
                <a:gd name="T1" fmla="*/ 0 h 128"/>
                <a:gd name="T2" fmla="*/ 71 w 90"/>
                <a:gd name="T3" fmla="*/ 0 h 128"/>
                <a:gd name="T4" fmla="*/ 83 w 90"/>
                <a:gd name="T5" fmla="*/ 2 h 128"/>
                <a:gd name="T6" fmla="*/ 90 w 90"/>
                <a:gd name="T7" fmla="*/ 4 h 128"/>
                <a:gd name="T8" fmla="*/ 90 w 90"/>
                <a:gd name="T9" fmla="*/ 15 h 128"/>
                <a:gd name="T10" fmla="*/ 81 w 90"/>
                <a:gd name="T11" fmla="*/ 12 h 128"/>
                <a:gd name="T12" fmla="*/ 71 w 90"/>
                <a:gd name="T13" fmla="*/ 11 h 128"/>
                <a:gd name="T14" fmla="*/ 62 w 90"/>
                <a:gd name="T15" fmla="*/ 10 h 128"/>
                <a:gd name="T16" fmla="*/ 45 w 90"/>
                <a:gd name="T17" fmla="*/ 13 h 128"/>
                <a:gd name="T18" fmla="*/ 31 w 90"/>
                <a:gd name="T19" fmla="*/ 20 h 128"/>
                <a:gd name="T20" fmla="*/ 20 w 90"/>
                <a:gd name="T21" fmla="*/ 32 h 128"/>
                <a:gd name="T22" fmla="*/ 14 w 90"/>
                <a:gd name="T23" fmla="*/ 47 h 128"/>
                <a:gd name="T24" fmla="*/ 12 w 90"/>
                <a:gd name="T25" fmla="*/ 63 h 128"/>
                <a:gd name="T26" fmla="*/ 14 w 90"/>
                <a:gd name="T27" fmla="*/ 81 h 128"/>
                <a:gd name="T28" fmla="*/ 20 w 90"/>
                <a:gd name="T29" fmla="*/ 96 h 128"/>
                <a:gd name="T30" fmla="*/ 30 w 90"/>
                <a:gd name="T31" fmla="*/ 107 h 128"/>
                <a:gd name="T32" fmla="*/ 45 w 90"/>
                <a:gd name="T33" fmla="*/ 115 h 128"/>
                <a:gd name="T34" fmla="*/ 62 w 90"/>
                <a:gd name="T35" fmla="*/ 117 h 128"/>
                <a:gd name="T36" fmla="*/ 71 w 90"/>
                <a:gd name="T37" fmla="*/ 117 h 128"/>
                <a:gd name="T38" fmla="*/ 81 w 90"/>
                <a:gd name="T39" fmla="*/ 115 h 128"/>
                <a:gd name="T40" fmla="*/ 90 w 90"/>
                <a:gd name="T41" fmla="*/ 111 h 128"/>
                <a:gd name="T42" fmla="*/ 90 w 90"/>
                <a:gd name="T43" fmla="*/ 122 h 128"/>
                <a:gd name="T44" fmla="*/ 83 w 90"/>
                <a:gd name="T45" fmla="*/ 126 h 128"/>
                <a:gd name="T46" fmla="*/ 71 w 90"/>
                <a:gd name="T47" fmla="*/ 127 h 128"/>
                <a:gd name="T48" fmla="*/ 62 w 90"/>
                <a:gd name="T49" fmla="*/ 128 h 128"/>
                <a:gd name="T50" fmla="*/ 45 w 90"/>
                <a:gd name="T51" fmla="*/ 126 h 128"/>
                <a:gd name="T52" fmla="*/ 29 w 90"/>
                <a:gd name="T53" fmla="*/ 119 h 128"/>
                <a:gd name="T54" fmla="*/ 17 w 90"/>
                <a:gd name="T55" fmla="*/ 110 h 128"/>
                <a:gd name="T56" fmla="*/ 8 w 90"/>
                <a:gd name="T57" fmla="*/ 97 h 128"/>
                <a:gd name="T58" fmla="*/ 2 w 90"/>
                <a:gd name="T59" fmla="*/ 81 h 128"/>
                <a:gd name="T60" fmla="*/ 0 w 90"/>
                <a:gd name="T61" fmla="*/ 63 h 128"/>
                <a:gd name="T62" fmla="*/ 2 w 90"/>
                <a:gd name="T63" fmla="*/ 45 h 128"/>
                <a:gd name="T64" fmla="*/ 8 w 90"/>
                <a:gd name="T65" fmla="*/ 30 h 128"/>
                <a:gd name="T66" fmla="*/ 17 w 90"/>
                <a:gd name="T67" fmla="*/ 17 h 128"/>
                <a:gd name="T68" fmla="*/ 29 w 90"/>
                <a:gd name="T69" fmla="*/ 7 h 128"/>
                <a:gd name="T70" fmla="*/ 45 w 90"/>
                <a:gd name="T71" fmla="*/ 2 h 128"/>
                <a:gd name="T72" fmla="*/ 62 w 90"/>
                <a:gd name="T73"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128">
                  <a:moveTo>
                    <a:pt x="62" y="0"/>
                  </a:moveTo>
                  <a:lnTo>
                    <a:pt x="71" y="0"/>
                  </a:lnTo>
                  <a:lnTo>
                    <a:pt x="83" y="2"/>
                  </a:lnTo>
                  <a:lnTo>
                    <a:pt x="90" y="4"/>
                  </a:lnTo>
                  <a:lnTo>
                    <a:pt x="90" y="15"/>
                  </a:lnTo>
                  <a:lnTo>
                    <a:pt x="81" y="12"/>
                  </a:lnTo>
                  <a:lnTo>
                    <a:pt x="71" y="11"/>
                  </a:lnTo>
                  <a:lnTo>
                    <a:pt x="62" y="10"/>
                  </a:lnTo>
                  <a:lnTo>
                    <a:pt x="45" y="13"/>
                  </a:lnTo>
                  <a:lnTo>
                    <a:pt x="31" y="20"/>
                  </a:lnTo>
                  <a:lnTo>
                    <a:pt x="20" y="32"/>
                  </a:lnTo>
                  <a:lnTo>
                    <a:pt x="14" y="47"/>
                  </a:lnTo>
                  <a:lnTo>
                    <a:pt x="12" y="63"/>
                  </a:lnTo>
                  <a:lnTo>
                    <a:pt x="14" y="81"/>
                  </a:lnTo>
                  <a:lnTo>
                    <a:pt x="20" y="96"/>
                  </a:lnTo>
                  <a:lnTo>
                    <a:pt x="30" y="107"/>
                  </a:lnTo>
                  <a:lnTo>
                    <a:pt x="45" y="115"/>
                  </a:lnTo>
                  <a:lnTo>
                    <a:pt x="62" y="117"/>
                  </a:lnTo>
                  <a:lnTo>
                    <a:pt x="71" y="117"/>
                  </a:lnTo>
                  <a:lnTo>
                    <a:pt x="81" y="115"/>
                  </a:lnTo>
                  <a:lnTo>
                    <a:pt x="90" y="111"/>
                  </a:lnTo>
                  <a:lnTo>
                    <a:pt x="90" y="122"/>
                  </a:lnTo>
                  <a:lnTo>
                    <a:pt x="83" y="126"/>
                  </a:lnTo>
                  <a:lnTo>
                    <a:pt x="71" y="127"/>
                  </a:lnTo>
                  <a:lnTo>
                    <a:pt x="62" y="128"/>
                  </a:lnTo>
                  <a:lnTo>
                    <a:pt x="45" y="126"/>
                  </a:lnTo>
                  <a:lnTo>
                    <a:pt x="29" y="119"/>
                  </a:lnTo>
                  <a:lnTo>
                    <a:pt x="17" y="110"/>
                  </a:lnTo>
                  <a:lnTo>
                    <a:pt x="8" y="97"/>
                  </a:lnTo>
                  <a:lnTo>
                    <a:pt x="2" y="81"/>
                  </a:lnTo>
                  <a:lnTo>
                    <a:pt x="0" y="63"/>
                  </a:lnTo>
                  <a:lnTo>
                    <a:pt x="2" y="45"/>
                  </a:lnTo>
                  <a:lnTo>
                    <a:pt x="8" y="30"/>
                  </a:lnTo>
                  <a:lnTo>
                    <a:pt x="17" y="17"/>
                  </a:lnTo>
                  <a:lnTo>
                    <a:pt x="29" y="7"/>
                  </a:lnTo>
                  <a:lnTo>
                    <a:pt x="45" y="2"/>
                  </a:lnTo>
                  <a:lnTo>
                    <a:pt x="6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4" name="Freeform 79"/>
            <p:cNvSpPr>
              <a:spLocks noEditPoints="1"/>
            </p:cNvSpPr>
            <p:nvPr userDrawn="1"/>
          </p:nvSpPr>
          <p:spPr bwMode="auto">
            <a:xfrm>
              <a:off x="864" y="513"/>
              <a:ext cx="28" cy="32"/>
            </a:xfrm>
            <a:custGeom>
              <a:avLst/>
              <a:gdLst>
                <a:gd name="T0" fmla="*/ 41 w 84"/>
                <a:gd name="T1" fmla="*/ 9 h 95"/>
                <a:gd name="T2" fmla="*/ 31 w 84"/>
                <a:gd name="T3" fmla="*/ 11 h 95"/>
                <a:gd name="T4" fmla="*/ 22 w 84"/>
                <a:gd name="T5" fmla="*/ 17 h 95"/>
                <a:gd name="T6" fmla="*/ 17 w 84"/>
                <a:gd name="T7" fmla="*/ 25 h 95"/>
                <a:gd name="T8" fmla="*/ 13 w 84"/>
                <a:gd name="T9" fmla="*/ 35 h 95"/>
                <a:gd name="T10" fmla="*/ 11 w 84"/>
                <a:gd name="T11" fmla="*/ 47 h 95"/>
                <a:gd name="T12" fmla="*/ 13 w 84"/>
                <a:gd name="T13" fmla="*/ 59 h 95"/>
                <a:gd name="T14" fmla="*/ 17 w 84"/>
                <a:gd name="T15" fmla="*/ 69 h 95"/>
                <a:gd name="T16" fmla="*/ 22 w 84"/>
                <a:gd name="T17" fmla="*/ 77 h 95"/>
                <a:gd name="T18" fmla="*/ 31 w 84"/>
                <a:gd name="T19" fmla="*/ 83 h 95"/>
                <a:gd name="T20" fmla="*/ 41 w 84"/>
                <a:gd name="T21" fmla="*/ 85 h 95"/>
                <a:gd name="T22" fmla="*/ 53 w 84"/>
                <a:gd name="T23" fmla="*/ 83 h 95"/>
                <a:gd name="T24" fmla="*/ 60 w 84"/>
                <a:gd name="T25" fmla="*/ 77 h 95"/>
                <a:gd name="T26" fmla="*/ 67 w 84"/>
                <a:gd name="T27" fmla="*/ 69 h 95"/>
                <a:gd name="T28" fmla="*/ 70 w 84"/>
                <a:gd name="T29" fmla="*/ 59 h 95"/>
                <a:gd name="T30" fmla="*/ 72 w 84"/>
                <a:gd name="T31" fmla="*/ 47 h 95"/>
                <a:gd name="T32" fmla="*/ 70 w 84"/>
                <a:gd name="T33" fmla="*/ 35 h 95"/>
                <a:gd name="T34" fmla="*/ 67 w 84"/>
                <a:gd name="T35" fmla="*/ 25 h 95"/>
                <a:gd name="T36" fmla="*/ 60 w 84"/>
                <a:gd name="T37" fmla="*/ 17 h 95"/>
                <a:gd name="T38" fmla="*/ 53 w 84"/>
                <a:gd name="T39" fmla="*/ 11 h 95"/>
                <a:gd name="T40" fmla="*/ 41 w 84"/>
                <a:gd name="T41" fmla="*/ 9 h 95"/>
                <a:gd name="T42" fmla="*/ 41 w 84"/>
                <a:gd name="T43" fmla="*/ 0 h 95"/>
                <a:gd name="T44" fmla="*/ 55 w 84"/>
                <a:gd name="T45" fmla="*/ 1 h 95"/>
                <a:gd name="T46" fmla="*/ 66 w 84"/>
                <a:gd name="T47" fmla="*/ 7 h 95"/>
                <a:gd name="T48" fmla="*/ 74 w 84"/>
                <a:gd name="T49" fmla="*/ 15 h 95"/>
                <a:gd name="T50" fmla="*/ 79 w 84"/>
                <a:gd name="T51" fmla="*/ 24 h 95"/>
                <a:gd name="T52" fmla="*/ 83 w 84"/>
                <a:gd name="T53" fmla="*/ 35 h 95"/>
                <a:gd name="T54" fmla="*/ 84 w 84"/>
                <a:gd name="T55" fmla="*/ 47 h 95"/>
                <a:gd name="T56" fmla="*/ 83 w 84"/>
                <a:gd name="T57" fmla="*/ 59 h 95"/>
                <a:gd name="T58" fmla="*/ 79 w 84"/>
                <a:gd name="T59" fmla="*/ 70 h 95"/>
                <a:gd name="T60" fmla="*/ 74 w 84"/>
                <a:gd name="T61" fmla="*/ 80 h 95"/>
                <a:gd name="T62" fmla="*/ 66 w 84"/>
                <a:gd name="T63" fmla="*/ 87 h 95"/>
                <a:gd name="T64" fmla="*/ 55 w 84"/>
                <a:gd name="T65" fmla="*/ 93 h 95"/>
                <a:gd name="T66" fmla="*/ 41 w 84"/>
                <a:gd name="T67" fmla="*/ 95 h 95"/>
                <a:gd name="T68" fmla="*/ 28 w 84"/>
                <a:gd name="T69" fmla="*/ 93 h 95"/>
                <a:gd name="T70" fmla="*/ 18 w 84"/>
                <a:gd name="T71" fmla="*/ 87 h 95"/>
                <a:gd name="T72" fmla="*/ 10 w 84"/>
                <a:gd name="T73" fmla="*/ 80 h 95"/>
                <a:gd name="T74" fmla="*/ 4 w 84"/>
                <a:gd name="T75" fmla="*/ 70 h 95"/>
                <a:gd name="T76" fmla="*/ 1 w 84"/>
                <a:gd name="T77" fmla="*/ 59 h 95"/>
                <a:gd name="T78" fmla="*/ 0 w 84"/>
                <a:gd name="T79" fmla="*/ 47 h 95"/>
                <a:gd name="T80" fmla="*/ 1 w 84"/>
                <a:gd name="T81" fmla="*/ 35 h 95"/>
                <a:gd name="T82" fmla="*/ 4 w 84"/>
                <a:gd name="T83" fmla="*/ 24 h 95"/>
                <a:gd name="T84" fmla="*/ 10 w 84"/>
                <a:gd name="T85" fmla="*/ 15 h 95"/>
                <a:gd name="T86" fmla="*/ 18 w 84"/>
                <a:gd name="T87" fmla="*/ 7 h 95"/>
                <a:gd name="T88" fmla="*/ 28 w 84"/>
                <a:gd name="T89" fmla="*/ 1 h 95"/>
                <a:gd name="T90" fmla="*/ 41 w 84"/>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 h="95">
                  <a:moveTo>
                    <a:pt x="41" y="9"/>
                  </a:moveTo>
                  <a:lnTo>
                    <a:pt x="31" y="11"/>
                  </a:lnTo>
                  <a:lnTo>
                    <a:pt x="22" y="17"/>
                  </a:lnTo>
                  <a:lnTo>
                    <a:pt x="17" y="25"/>
                  </a:lnTo>
                  <a:lnTo>
                    <a:pt x="13" y="35"/>
                  </a:lnTo>
                  <a:lnTo>
                    <a:pt x="11" y="47"/>
                  </a:lnTo>
                  <a:lnTo>
                    <a:pt x="13" y="59"/>
                  </a:lnTo>
                  <a:lnTo>
                    <a:pt x="17" y="69"/>
                  </a:lnTo>
                  <a:lnTo>
                    <a:pt x="22" y="77"/>
                  </a:lnTo>
                  <a:lnTo>
                    <a:pt x="31" y="83"/>
                  </a:lnTo>
                  <a:lnTo>
                    <a:pt x="41" y="85"/>
                  </a:lnTo>
                  <a:lnTo>
                    <a:pt x="53" y="83"/>
                  </a:lnTo>
                  <a:lnTo>
                    <a:pt x="60" y="77"/>
                  </a:lnTo>
                  <a:lnTo>
                    <a:pt x="67" y="69"/>
                  </a:lnTo>
                  <a:lnTo>
                    <a:pt x="70" y="59"/>
                  </a:lnTo>
                  <a:lnTo>
                    <a:pt x="72" y="47"/>
                  </a:lnTo>
                  <a:lnTo>
                    <a:pt x="70" y="35"/>
                  </a:lnTo>
                  <a:lnTo>
                    <a:pt x="67" y="25"/>
                  </a:lnTo>
                  <a:lnTo>
                    <a:pt x="60" y="17"/>
                  </a:lnTo>
                  <a:lnTo>
                    <a:pt x="53" y="11"/>
                  </a:lnTo>
                  <a:lnTo>
                    <a:pt x="41" y="9"/>
                  </a:lnTo>
                  <a:close/>
                  <a:moveTo>
                    <a:pt x="41" y="0"/>
                  </a:moveTo>
                  <a:lnTo>
                    <a:pt x="55" y="1"/>
                  </a:lnTo>
                  <a:lnTo>
                    <a:pt x="66" y="7"/>
                  </a:lnTo>
                  <a:lnTo>
                    <a:pt x="74" y="15"/>
                  </a:lnTo>
                  <a:lnTo>
                    <a:pt x="79" y="24"/>
                  </a:lnTo>
                  <a:lnTo>
                    <a:pt x="83" y="35"/>
                  </a:lnTo>
                  <a:lnTo>
                    <a:pt x="84" y="47"/>
                  </a:lnTo>
                  <a:lnTo>
                    <a:pt x="83" y="59"/>
                  </a:lnTo>
                  <a:lnTo>
                    <a:pt x="79" y="70"/>
                  </a:lnTo>
                  <a:lnTo>
                    <a:pt x="74" y="80"/>
                  </a:lnTo>
                  <a:lnTo>
                    <a:pt x="66" y="87"/>
                  </a:lnTo>
                  <a:lnTo>
                    <a:pt x="55" y="93"/>
                  </a:lnTo>
                  <a:lnTo>
                    <a:pt x="41" y="95"/>
                  </a:lnTo>
                  <a:lnTo>
                    <a:pt x="28" y="93"/>
                  </a:lnTo>
                  <a:lnTo>
                    <a:pt x="18" y="87"/>
                  </a:lnTo>
                  <a:lnTo>
                    <a:pt x="10" y="80"/>
                  </a:lnTo>
                  <a:lnTo>
                    <a:pt x="4" y="70"/>
                  </a:lnTo>
                  <a:lnTo>
                    <a:pt x="1" y="59"/>
                  </a:lnTo>
                  <a:lnTo>
                    <a:pt x="0" y="47"/>
                  </a:lnTo>
                  <a:lnTo>
                    <a:pt x="1" y="35"/>
                  </a:lnTo>
                  <a:lnTo>
                    <a:pt x="4" y="24"/>
                  </a:lnTo>
                  <a:lnTo>
                    <a:pt x="10" y="15"/>
                  </a:lnTo>
                  <a:lnTo>
                    <a:pt x="18" y="7"/>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5" name="Freeform 80"/>
            <p:cNvSpPr>
              <a:spLocks/>
            </p:cNvSpPr>
            <p:nvPr userDrawn="1"/>
          </p:nvSpPr>
          <p:spPr bwMode="auto">
            <a:xfrm>
              <a:off x="904" y="513"/>
              <a:ext cx="24" cy="31"/>
            </a:xfrm>
            <a:custGeom>
              <a:avLst/>
              <a:gdLst>
                <a:gd name="T0" fmla="*/ 41 w 72"/>
                <a:gd name="T1" fmla="*/ 0 h 93"/>
                <a:gd name="T2" fmla="*/ 52 w 72"/>
                <a:gd name="T3" fmla="*/ 1 h 93"/>
                <a:gd name="T4" fmla="*/ 61 w 72"/>
                <a:gd name="T5" fmla="*/ 7 h 93"/>
                <a:gd name="T6" fmla="*/ 67 w 72"/>
                <a:gd name="T7" fmla="*/ 14 h 93"/>
                <a:gd name="T8" fmla="*/ 71 w 72"/>
                <a:gd name="T9" fmla="*/ 24 h 93"/>
                <a:gd name="T10" fmla="*/ 72 w 72"/>
                <a:gd name="T11" fmla="*/ 35 h 93"/>
                <a:gd name="T12" fmla="*/ 72 w 72"/>
                <a:gd name="T13" fmla="*/ 93 h 93"/>
                <a:gd name="T14" fmla="*/ 61 w 72"/>
                <a:gd name="T15" fmla="*/ 93 h 93"/>
                <a:gd name="T16" fmla="*/ 61 w 72"/>
                <a:gd name="T17" fmla="*/ 37 h 93"/>
                <a:gd name="T18" fmla="*/ 59 w 72"/>
                <a:gd name="T19" fmla="*/ 26 h 93"/>
                <a:gd name="T20" fmla="*/ 55 w 72"/>
                <a:gd name="T21" fmla="*/ 17 h 93"/>
                <a:gd name="T22" fmla="*/ 48 w 72"/>
                <a:gd name="T23" fmla="*/ 11 h 93"/>
                <a:gd name="T24" fmla="*/ 38 w 72"/>
                <a:gd name="T25" fmla="*/ 9 h 93"/>
                <a:gd name="T26" fmla="*/ 28 w 72"/>
                <a:gd name="T27" fmla="*/ 11 h 93"/>
                <a:gd name="T28" fmla="*/ 21 w 72"/>
                <a:gd name="T29" fmla="*/ 17 h 93"/>
                <a:gd name="T30" fmla="*/ 16 w 72"/>
                <a:gd name="T31" fmla="*/ 25 h 93"/>
                <a:gd name="T32" fmla="*/ 13 w 72"/>
                <a:gd name="T33" fmla="*/ 34 h 93"/>
                <a:gd name="T34" fmla="*/ 12 w 72"/>
                <a:gd name="T35" fmla="*/ 43 h 93"/>
                <a:gd name="T36" fmla="*/ 12 w 72"/>
                <a:gd name="T37" fmla="*/ 93 h 93"/>
                <a:gd name="T38" fmla="*/ 0 w 72"/>
                <a:gd name="T39" fmla="*/ 93 h 93"/>
                <a:gd name="T40" fmla="*/ 0 w 72"/>
                <a:gd name="T41" fmla="*/ 24 h 93"/>
                <a:gd name="T42" fmla="*/ 0 w 72"/>
                <a:gd name="T43" fmla="*/ 2 h 93"/>
                <a:gd name="T44" fmla="*/ 11 w 72"/>
                <a:gd name="T45" fmla="*/ 2 h 93"/>
                <a:gd name="T46" fmla="*/ 11 w 72"/>
                <a:gd name="T47" fmla="*/ 18 h 93"/>
                <a:gd name="T48" fmla="*/ 12 w 72"/>
                <a:gd name="T49" fmla="*/ 18 h 93"/>
                <a:gd name="T50" fmla="*/ 15 w 72"/>
                <a:gd name="T51" fmla="*/ 11 h 93"/>
                <a:gd name="T52" fmla="*/ 21 w 72"/>
                <a:gd name="T53" fmla="*/ 6 h 93"/>
                <a:gd name="T54" fmla="*/ 28 w 72"/>
                <a:gd name="T55" fmla="*/ 1 h 93"/>
                <a:gd name="T56" fmla="*/ 41 w 72"/>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2" h="93">
                  <a:moveTo>
                    <a:pt x="41" y="0"/>
                  </a:moveTo>
                  <a:lnTo>
                    <a:pt x="52" y="1"/>
                  </a:lnTo>
                  <a:lnTo>
                    <a:pt x="61" y="7"/>
                  </a:lnTo>
                  <a:lnTo>
                    <a:pt x="67" y="14"/>
                  </a:lnTo>
                  <a:lnTo>
                    <a:pt x="71" y="24"/>
                  </a:lnTo>
                  <a:lnTo>
                    <a:pt x="72" y="35"/>
                  </a:lnTo>
                  <a:lnTo>
                    <a:pt x="72" y="93"/>
                  </a:lnTo>
                  <a:lnTo>
                    <a:pt x="61" y="93"/>
                  </a:lnTo>
                  <a:lnTo>
                    <a:pt x="61" y="37"/>
                  </a:lnTo>
                  <a:lnTo>
                    <a:pt x="59" y="26"/>
                  </a:lnTo>
                  <a:lnTo>
                    <a:pt x="55" y="17"/>
                  </a:lnTo>
                  <a:lnTo>
                    <a:pt x="48" y="11"/>
                  </a:lnTo>
                  <a:lnTo>
                    <a:pt x="38" y="9"/>
                  </a:lnTo>
                  <a:lnTo>
                    <a:pt x="28" y="11"/>
                  </a:lnTo>
                  <a:lnTo>
                    <a:pt x="21" y="17"/>
                  </a:lnTo>
                  <a:lnTo>
                    <a:pt x="16" y="25"/>
                  </a:lnTo>
                  <a:lnTo>
                    <a:pt x="13" y="34"/>
                  </a:lnTo>
                  <a:lnTo>
                    <a:pt x="12" y="43"/>
                  </a:lnTo>
                  <a:lnTo>
                    <a:pt x="12" y="93"/>
                  </a:lnTo>
                  <a:lnTo>
                    <a:pt x="0" y="93"/>
                  </a:lnTo>
                  <a:lnTo>
                    <a:pt x="0" y="24"/>
                  </a:lnTo>
                  <a:lnTo>
                    <a:pt x="0" y="2"/>
                  </a:lnTo>
                  <a:lnTo>
                    <a:pt x="11" y="2"/>
                  </a:lnTo>
                  <a:lnTo>
                    <a:pt x="11" y="18"/>
                  </a:lnTo>
                  <a:lnTo>
                    <a:pt x="12" y="18"/>
                  </a:lnTo>
                  <a:lnTo>
                    <a:pt x="15" y="11"/>
                  </a:lnTo>
                  <a:lnTo>
                    <a:pt x="21" y="6"/>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6" name="Freeform 81"/>
            <p:cNvSpPr>
              <a:spLocks/>
            </p:cNvSpPr>
            <p:nvPr userDrawn="1"/>
          </p:nvSpPr>
          <p:spPr bwMode="auto">
            <a:xfrm>
              <a:off x="938" y="499"/>
              <a:ext cx="18" cy="45"/>
            </a:xfrm>
            <a:custGeom>
              <a:avLst/>
              <a:gdLst>
                <a:gd name="T0" fmla="*/ 43 w 54"/>
                <a:gd name="T1" fmla="*/ 0 h 135"/>
                <a:gd name="T2" fmla="*/ 46 w 54"/>
                <a:gd name="T3" fmla="*/ 0 h 135"/>
                <a:gd name="T4" fmla="*/ 48 w 54"/>
                <a:gd name="T5" fmla="*/ 0 h 135"/>
                <a:gd name="T6" fmla="*/ 52 w 54"/>
                <a:gd name="T7" fmla="*/ 0 h 135"/>
                <a:gd name="T8" fmla="*/ 54 w 54"/>
                <a:gd name="T9" fmla="*/ 1 h 135"/>
                <a:gd name="T10" fmla="*/ 53 w 54"/>
                <a:gd name="T11" fmla="*/ 11 h 135"/>
                <a:gd name="T12" fmla="*/ 50 w 54"/>
                <a:gd name="T13" fmla="*/ 10 h 135"/>
                <a:gd name="T14" fmla="*/ 47 w 54"/>
                <a:gd name="T15" fmla="*/ 9 h 135"/>
                <a:gd name="T16" fmla="*/ 44 w 54"/>
                <a:gd name="T17" fmla="*/ 9 h 135"/>
                <a:gd name="T18" fmla="*/ 37 w 54"/>
                <a:gd name="T19" fmla="*/ 11 h 135"/>
                <a:gd name="T20" fmla="*/ 33 w 54"/>
                <a:gd name="T21" fmla="*/ 15 h 135"/>
                <a:gd name="T22" fmla="*/ 30 w 54"/>
                <a:gd name="T23" fmla="*/ 22 h 135"/>
                <a:gd name="T24" fmla="*/ 30 w 54"/>
                <a:gd name="T25" fmla="*/ 29 h 135"/>
                <a:gd name="T26" fmla="*/ 30 w 54"/>
                <a:gd name="T27" fmla="*/ 37 h 135"/>
                <a:gd name="T28" fmla="*/ 30 w 54"/>
                <a:gd name="T29" fmla="*/ 44 h 135"/>
                <a:gd name="T30" fmla="*/ 50 w 54"/>
                <a:gd name="T31" fmla="*/ 44 h 135"/>
                <a:gd name="T32" fmla="*/ 50 w 54"/>
                <a:gd name="T33" fmla="*/ 53 h 135"/>
                <a:gd name="T34" fmla="*/ 30 w 54"/>
                <a:gd name="T35" fmla="*/ 53 h 135"/>
                <a:gd name="T36" fmla="*/ 30 w 54"/>
                <a:gd name="T37" fmla="*/ 135 h 135"/>
                <a:gd name="T38" fmla="*/ 19 w 54"/>
                <a:gd name="T39" fmla="*/ 135 h 135"/>
                <a:gd name="T40" fmla="*/ 19 w 54"/>
                <a:gd name="T41" fmla="*/ 53 h 135"/>
                <a:gd name="T42" fmla="*/ 0 w 54"/>
                <a:gd name="T43" fmla="*/ 53 h 135"/>
                <a:gd name="T44" fmla="*/ 0 w 54"/>
                <a:gd name="T45" fmla="*/ 44 h 135"/>
                <a:gd name="T46" fmla="*/ 19 w 54"/>
                <a:gd name="T47" fmla="*/ 44 h 135"/>
                <a:gd name="T48" fmla="*/ 19 w 54"/>
                <a:gd name="T49" fmla="*/ 38 h 135"/>
                <a:gd name="T50" fmla="*/ 19 w 54"/>
                <a:gd name="T51" fmla="*/ 28 h 135"/>
                <a:gd name="T52" fmla="*/ 20 w 54"/>
                <a:gd name="T53" fmla="*/ 19 h 135"/>
                <a:gd name="T54" fmla="*/ 22 w 54"/>
                <a:gd name="T55" fmla="*/ 11 h 135"/>
                <a:gd name="T56" fmla="*/ 26 w 54"/>
                <a:gd name="T57" fmla="*/ 5 h 135"/>
                <a:gd name="T58" fmla="*/ 33 w 54"/>
                <a:gd name="T59" fmla="*/ 1 h 135"/>
                <a:gd name="T60" fmla="*/ 43 w 54"/>
                <a:gd name="T6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4" h="135">
                  <a:moveTo>
                    <a:pt x="43" y="0"/>
                  </a:moveTo>
                  <a:lnTo>
                    <a:pt x="46" y="0"/>
                  </a:lnTo>
                  <a:lnTo>
                    <a:pt x="48" y="0"/>
                  </a:lnTo>
                  <a:lnTo>
                    <a:pt x="52" y="0"/>
                  </a:lnTo>
                  <a:lnTo>
                    <a:pt x="54" y="1"/>
                  </a:lnTo>
                  <a:lnTo>
                    <a:pt x="53" y="11"/>
                  </a:lnTo>
                  <a:lnTo>
                    <a:pt x="50" y="10"/>
                  </a:lnTo>
                  <a:lnTo>
                    <a:pt x="47" y="9"/>
                  </a:lnTo>
                  <a:lnTo>
                    <a:pt x="44" y="9"/>
                  </a:lnTo>
                  <a:lnTo>
                    <a:pt x="37" y="11"/>
                  </a:lnTo>
                  <a:lnTo>
                    <a:pt x="33" y="15"/>
                  </a:lnTo>
                  <a:lnTo>
                    <a:pt x="30" y="22"/>
                  </a:lnTo>
                  <a:lnTo>
                    <a:pt x="30" y="29"/>
                  </a:lnTo>
                  <a:lnTo>
                    <a:pt x="30" y="37"/>
                  </a:lnTo>
                  <a:lnTo>
                    <a:pt x="30" y="44"/>
                  </a:lnTo>
                  <a:lnTo>
                    <a:pt x="50" y="44"/>
                  </a:lnTo>
                  <a:lnTo>
                    <a:pt x="50" y="53"/>
                  </a:lnTo>
                  <a:lnTo>
                    <a:pt x="30" y="53"/>
                  </a:lnTo>
                  <a:lnTo>
                    <a:pt x="30" y="135"/>
                  </a:lnTo>
                  <a:lnTo>
                    <a:pt x="19" y="135"/>
                  </a:lnTo>
                  <a:lnTo>
                    <a:pt x="19" y="53"/>
                  </a:lnTo>
                  <a:lnTo>
                    <a:pt x="0" y="53"/>
                  </a:lnTo>
                  <a:lnTo>
                    <a:pt x="0" y="44"/>
                  </a:lnTo>
                  <a:lnTo>
                    <a:pt x="19" y="44"/>
                  </a:lnTo>
                  <a:lnTo>
                    <a:pt x="19" y="38"/>
                  </a:lnTo>
                  <a:lnTo>
                    <a:pt x="19" y="28"/>
                  </a:lnTo>
                  <a:lnTo>
                    <a:pt x="20" y="19"/>
                  </a:lnTo>
                  <a:lnTo>
                    <a:pt x="22" y="11"/>
                  </a:lnTo>
                  <a:lnTo>
                    <a:pt x="26" y="5"/>
                  </a:lnTo>
                  <a:lnTo>
                    <a:pt x="33" y="1"/>
                  </a:lnTo>
                  <a:lnTo>
                    <a:pt x="43"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7" name="Freeform 82"/>
            <p:cNvSpPr>
              <a:spLocks noEditPoints="1"/>
            </p:cNvSpPr>
            <p:nvPr userDrawn="1"/>
          </p:nvSpPr>
          <p:spPr bwMode="auto">
            <a:xfrm>
              <a:off x="963" y="513"/>
              <a:ext cx="25" cy="32"/>
            </a:xfrm>
            <a:custGeom>
              <a:avLst/>
              <a:gdLst>
                <a:gd name="T0" fmla="*/ 39 w 75"/>
                <a:gd name="T1" fmla="*/ 9 h 95"/>
                <a:gd name="T2" fmla="*/ 28 w 75"/>
                <a:gd name="T3" fmla="*/ 12 h 95"/>
                <a:gd name="T4" fmla="*/ 20 w 75"/>
                <a:gd name="T5" fmla="*/ 19 h 95"/>
                <a:gd name="T6" fmla="*/ 15 w 75"/>
                <a:gd name="T7" fmla="*/ 29 h 95"/>
                <a:gd name="T8" fmla="*/ 13 w 75"/>
                <a:gd name="T9" fmla="*/ 40 h 95"/>
                <a:gd name="T10" fmla="*/ 63 w 75"/>
                <a:gd name="T11" fmla="*/ 40 h 95"/>
                <a:gd name="T12" fmla="*/ 62 w 75"/>
                <a:gd name="T13" fmla="*/ 31 h 95"/>
                <a:gd name="T14" fmla="*/ 59 w 75"/>
                <a:gd name="T15" fmla="*/ 22 h 95"/>
                <a:gd name="T16" fmla="*/ 55 w 75"/>
                <a:gd name="T17" fmla="*/ 16 h 95"/>
                <a:gd name="T18" fmla="*/ 48 w 75"/>
                <a:gd name="T19" fmla="*/ 11 h 95"/>
                <a:gd name="T20" fmla="*/ 39 w 75"/>
                <a:gd name="T21" fmla="*/ 9 h 95"/>
                <a:gd name="T22" fmla="*/ 38 w 75"/>
                <a:gd name="T23" fmla="*/ 0 h 95"/>
                <a:gd name="T24" fmla="*/ 52 w 75"/>
                <a:gd name="T25" fmla="*/ 2 h 95"/>
                <a:gd name="T26" fmla="*/ 63 w 75"/>
                <a:gd name="T27" fmla="*/ 9 h 95"/>
                <a:gd name="T28" fmla="*/ 69 w 75"/>
                <a:gd name="T29" fmla="*/ 18 h 95"/>
                <a:gd name="T30" fmla="*/ 73 w 75"/>
                <a:gd name="T31" fmla="*/ 30 h 95"/>
                <a:gd name="T32" fmla="*/ 75 w 75"/>
                <a:gd name="T33" fmla="*/ 45 h 95"/>
                <a:gd name="T34" fmla="*/ 75 w 75"/>
                <a:gd name="T35" fmla="*/ 50 h 95"/>
                <a:gd name="T36" fmla="*/ 13 w 75"/>
                <a:gd name="T37" fmla="*/ 50 h 95"/>
                <a:gd name="T38" fmla="*/ 14 w 75"/>
                <a:gd name="T39" fmla="*/ 62 h 95"/>
                <a:gd name="T40" fmla="*/ 18 w 75"/>
                <a:gd name="T41" fmla="*/ 70 h 95"/>
                <a:gd name="T42" fmla="*/ 24 w 75"/>
                <a:gd name="T43" fmla="*/ 78 h 95"/>
                <a:gd name="T44" fmla="*/ 31 w 75"/>
                <a:gd name="T45" fmla="*/ 83 h 95"/>
                <a:gd name="T46" fmla="*/ 43 w 75"/>
                <a:gd name="T47" fmla="*/ 85 h 95"/>
                <a:gd name="T48" fmla="*/ 52 w 75"/>
                <a:gd name="T49" fmla="*/ 84 h 95"/>
                <a:gd name="T50" fmla="*/ 61 w 75"/>
                <a:gd name="T51" fmla="*/ 82 h 95"/>
                <a:gd name="T52" fmla="*/ 68 w 75"/>
                <a:gd name="T53" fmla="*/ 78 h 95"/>
                <a:gd name="T54" fmla="*/ 68 w 75"/>
                <a:gd name="T55" fmla="*/ 89 h 95"/>
                <a:gd name="T56" fmla="*/ 55 w 75"/>
                <a:gd name="T57" fmla="*/ 93 h 95"/>
                <a:gd name="T58" fmla="*/ 42 w 75"/>
                <a:gd name="T59" fmla="*/ 95 h 95"/>
                <a:gd name="T60" fmla="*/ 28 w 75"/>
                <a:gd name="T61" fmla="*/ 93 h 95"/>
                <a:gd name="T62" fmla="*/ 18 w 75"/>
                <a:gd name="T63" fmla="*/ 88 h 95"/>
                <a:gd name="T64" fmla="*/ 10 w 75"/>
                <a:gd name="T65" fmla="*/ 80 h 95"/>
                <a:gd name="T66" fmla="*/ 5 w 75"/>
                <a:gd name="T67" fmla="*/ 72 h 95"/>
                <a:gd name="T68" fmla="*/ 1 w 75"/>
                <a:gd name="T69" fmla="*/ 60 h 95"/>
                <a:gd name="T70" fmla="*/ 0 w 75"/>
                <a:gd name="T71" fmla="*/ 47 h 95"/>
                <a:gd name="T72" fmla="*/ 2 w 75"/>
                <a:gd name="T73" fmla="*/ 31 h 95"/>
                <a:gd name="T74" fmla="*/ 7 w 75"/>
                <a:gd name="T75" fmla="*/ 18 h 95"/>
                <a:gd name="T76" fmla="*/ 15 w 75"/>
                <a:gd name="T77" fmla="*/ 9 h 95"/>
                <a:gd name="T78" fmla="*/ 26 w 75"/>
                <a:gd name="T79" fmla="*/ 2 h 95"/>
                <a:gd name="T80" fmla="*/ 38 w 75"/>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 h="95">
                  <a:moveTo>
                    <a:pt x="39" y="9"/>
                  </a:moveTo>
                  <a:lnTo>
                    <a:pt x="28" y="12"/>
                  </a:lnTo>
                  <a:lnTo>
                    <a:pt x="20" y="19"/>
                  </a:lnTo>
                  <a:lnTo>
                    <a:pt x="15" y="29"/>
                  </a:lnTo>
                  <a:lnTo>
                    <a:pt x="13" y="40"/>
                  </a:lnTo>
                  <a:lnTo>
                    <a:pt x="63" y="40"/>
                  </a:lnTo>
                  <a:lnTo>
                    <a:pt x="62" y="31"/>
                  </a:lnTo>
                  <a:lnTo>
                    <a:pt x="59" y="22"/>
                  </a:lnTo>
                  <a:lnTo>
                    <a:pt x="55" y="16"/>
                  </a:lnTo>
                  <a:lnTo>
                    <a:pt x="48" y="11"/>
                  </a:lnTo>
                  <a:lnTo>
                    <a:pt x="39" y="9"/>
                  </a:lnTo>
                  <a:close/>
                  <a:moveTo>
                    <a:pt x="38" y="0"/>
                  </a:moveTo>
                  <a:lnTo>
                    <a:pt x="52" y="2"/>
                  </a:lnTo>
                  <a:lnTo>
                    <a:pt x="63" y="9"/>
                  </a:lnTo>
                  <a:lnTo>
                    <a:pt x="69" y="18"/>
                  </a:lnTo>
                  <a:lnTo>
                    <a:pt x="73" y="30"/>
                  </a:lnTo>
                  <a:lnTo>
                    <a:pt x="75" y="45"/>
                  </a:lnTo>
                  <a:lnTo>
                    <a:pt x="75" y="50"/>
                  </a:lnTo>
                  <a:lnTo>
                    <a:pt x="13" y="50"/>
                  </a:lnTo>
                  <a:lnTo>
                    <a:pt x="14" y="62"/>
                  </a:lnTo>
                  <a:lnTo>
                    <a:pt x="18" y="70"/>
                  </a:lnTo>
                  <a:lnTo>
                    <a:pt x="24" y="78"/>
                  </a:lnTo>
                  <a:lnTo>
                    <a:pt x="31" y="83"/>
                  </a:lnTo>
                  <a:lnTo>
                    <a:pt x="43" y="85"/>
                  </a:lnTo>
                  <a:lnTo>
                    <a:pt x="52" y="84"/>
                  </a:lnTo>
                  <a:lnTo>
                    <a:pt x="61" y="82"/>
                  </a:lnTo>
                  <a:lnTo>
                    <a:pt x="68" y="78"/>
                  </a:lnTo>
                  <a:lnTo>
                    <a:pt x="68" y="89"/>
                  </a:lnTo>
                  <a:lnTo>
                    <a:pt x="55" y="93"/>
                  </a:lnTo>
                  <a:lnTo>
                    <a:pt x="42" y="95"/>
                  </a:lnTo>
                  <a:lnTo>
                    <a:pt x="28" y="93"/>
                  </a:lnTo>
                  <a:lnTo>
                    <a:pt x="18" y="88"/>
                  </a:lnTo>
                  <a:lnTo>
                    <a:pt x="10" y="80"/>
                  </a:lnTo>
                  <a:lnTo>
                    <a:pt x="5" y="72"/>
                  </a:lnTo>
                  <a:lnTo>
                    <a:pt x="1" y="60"/>
                  </a:lnTo>
                  <a:lnTo>
                    <a:pt x="0" y="47"/>
                  </a:lnTo>
                  <a:lnTo>
                    <a:pt x="2" y="31"/>
                  </a:lnTo>
                  <a:lnTo>
                    <a:pt x="7" y="18"/>
                  </a:lnTo>
                  <a:lnTo>
                    <a:pt x="15"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8" name="Freeform 83"/>
            <p:cNvSpPr>
              <a:spLocks noEditPoints="1"/>
            </p:cNvSpPr>
            <p:nvPr userDrawn="1"/>
          </p:nvSpPr>
          <p:spPr bwMode="auto">
            <a:xfrm>
              <a:off x="998" y="500"/>
              <a:ext cx="26" cy="45"/>
            </a:xfrm>
            <a:custGeom>
              <a:avLst/>
              <a:gdLst>
                <a:gd name="T0" fmla="*/ 39 w 77"/>
                <a:gd name="T1" fmla="*/ 49 h 135"/>
                <a:gd name="T2" fmla="*/ 28 w 77"/>
                <a:gd name="T3" fmla="*/ 51 h 135"/>
                <a:gd name="T4" fmla="*/ 20 w 77"/>
                <a:gd name="T5" fmla="*/ 58 h 135"/>
                <a:gd name="T6" fmla="*/ 16 w 77"/>
                <a:gd name="T7" fmla="*/ 66 h 135"/>
                <a:gd name="T8" fmla="*/ 14 w 77"/>
                <a:gd name="T9" fmla="*/ 77 h 135"/>
                <a:gd name="T10" fmla="*/ 12 w 77"/>
                <a:gd name="T11" fmla="*/ 87 h 135"/>
                <a:gd name="T12" fmla="*/ 14 w 77"/>
                <a:gd name="T13" fmla="*/ 98 h 135"/>
                <a:gd name="T14" fmla="*/ 16 w 77"/>
                <a:gd name="T15" fmla="*/ 108 h 135"/>
                <a:gd name="T16" fmla="*/ 20 w 77"/>
                <a:gd name="T17" fmla="*/ 117 h 135"/>
                <a:gd name="T18" fmla="*/ 28 w 77"/>
                <a:gd name="T19" fmla="*/ 123 h 135"/>
                <a:gd name="T20" fmla="*/ 39 w 77"/>
                <a:gd name="T21" fmla="*/ 125 h 135"/>
                <a:gd name="T22" fmla="*/ 49 w 77"/>
                <a:gd name="T23" fmla="*/ 123 h 135"/>
                <a:gd name="T24" fmla="*/ 57 w 77"/>
                <a:gd name="T25" fmla="*/ 116 h 135"/>
                <a:gd name="T26" fmla="*/ 63 w 77"/>
                <a:gd name="T27" fmla="*/ 107 h 135"/>
                <a:gd name="T28" fmla="*/ 65 w 77"/>
                <a:gd name="T29" fmla="*/ 97 h 135"/>
                <a:gd name="T30" fmla="*/ 66 w 77"/>
                <a:gd name="T31" fmla="*/ 87 h 135"/>
                <a:gd name="T32" fmla="*/ 65 w 77"/>
                <a:gd name="T33" fmla="*/ 77 h 135"/>
                <a:gd name="T34" fmla="*/ 63 w 77"/>
                <a:gd name="T35" fmla="*/ 67 h 135"/>
                <a:gd name="T36" fmla="*/ 57 w 77"/>
                <a:gd name="T37" fmla="*/ 58 h 135"/>
                <a:gd name="T38" fmla="*/ 49 w 77"/>
                <a:gd name="T39" fmla="*/ 51 h 135"/>
                <a:gd name="T40" fmla="*/ 39 w 77"/>
                <a:gd name="T41" fmla="*/ 49 h 135"/>
                <a:gd name="T42" fmla="*/ 66 w 77"/>
                <a:gd name="T43" fmla="*/ 0 h 135"/>
                <a:gd name="T44" fmla="*/ 77 w 77"/>
                <a:gd name="T45" fmla="*/ 0 h 135"/>
                <a:gd name="T46" fmla="*/ 77 w 77"/>
                <a:gd name="T47" fmla="*/ 133 h 135"/>
                <a:gd name="T48" fmla="*/ 66 w 77"/>
                <a:gd name="T49" fmla="*/ 133 h 135"/>
                <a:gd name="T50" fmla="*/ 66 w 77"/>
                <a:gd name="T51" fmla="*/ 118 h 135"/>
                <a:gd name="T52" fmla="*/ 66 w 77"/>
                <a:gd name="T53" fmla="*/ 118 h 135"/>
                <a:gd name="T54" fmla="*/ 58 w 77"/>
                <a:gd name="T55" fmla="*/ 127 h 135"/>
                <a:gd name="T56" fmla="*/ 49 w 77"/>
                <a:gd name="T57" fmla="*/ 133 h 135"/>
                <a:gd name="T58" fmla="*/ 38 w 77"/>
                <a:gd name="T59" fmla="*/ 135 h 135"/>
                <a:gd name="T60" fmla="*/ 25 w 77"/>
                <a:gd name="T61" fmla="*/ 132 h 135"/>
                <a:gd name="T62" fmla="*/ 14 w 77"/>
                <a:gd name="T63" fmla="*/ 125 h 135"/>
                <a:gd name="T64" fmla="*/ 7 w 77"/>
                <a:gd name="T65" fmla="*/ 115 h 135"/>
                <a:gd name="T66" fmla="*/ 2 w 77"/>
                <a:gd name="T67" fmla="*/ 103 h 135"/>
                <a:gd name="T68" fmla="*/ 0 w 77"/>
                <a:gd name="T69" fmla="*/ 87 h 135"/>
                <a:gd name="T70" fmla="*/ 1 w 77"/>
                <a:gd name="T71" fmla="*/ 71 h 135"/>
                <a:gd name="T72" fmla="*/ 6 w 77"/>
                <a:gd name="T73" fmla="*/ 59 h 135"/>
                <a:gd name="T74" fmla="*/ 14 w 77"/>
                <a:gd name="T75" fmla="*/ 49 h 135"/>
                <a:gd name="T76" fmla="*/ 24 w 77"/>
                <a:gd name="T77" fmla="*/ 42 h 135"/>
                <a:gd name="T78" fmla="*/ 38 w 77"/>
                <a:gd name="T79" fmla="*/ 40 h 135"/>
                <a:gd name="T80" fmla="*/ 49 w 77"/>
                <a:gd name="T81" fmla="*/ 42 h 135"/>
                <a:gd name="T82" fmla="*/ 58 w 77"/>
                <a:gd name="T83" fmla="*/ 47 h 135"/>
                <a:gd name="T84" fmla="*/ 63 w 77"/>
                <a:gd name="T85" fmla="*/ 52 h 135"/>
                <a:gd name="T86" fmla="*/ 66 w 77"/>
                <a:gd name="T87" fmla="*/ 57 h 135"/>
                <a:gd name="T88" fmla="*/ 66 w 77"/>
                <a:gd name="T89" fmla="*/ 57 h 135"/>
                <a:gd name="T90" fmla="*/ 66 w 77"/>
                <a:gd name="T9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7" h="135">
                  <a:moveTo>
                    <a:pt x="39" y="49"/>
                  </a:moveTo>
                  <a:lnTo>
                    <a:pt x="28" y="51"/>
                  </a:lnTo>
                  <a:lnTo>
                    <a:pt x="20" y="58"/>
                  </a:lnTo>
                  <a:lnTo>
                    <a:pt x="16" y="66"/>
                  </a:lnTo>
                  <a:lnTo>
                    <a:pt x="14" y="77"/>
                  </a:lnTo>
                  <a:lnTo>
                    <a:pt x="12" y="87"/>
                  </a:lnTo>
                  <a:lnTo>
                    <a:pt x="14" y="98"/>
                  </a:lnTo>
                  <a:lnTo>
                    <a:pt x="16" y="108"/>
                  </a:lnTo>
                  <a:lnTo>
                    <a:pt x="20" y="117"/>
                  </a:lnTo>
                  <a:lnTo>
                    <a:pt x="28" y="123"/>
                  </a:lnTo>
                  <a:lnTo>
                    <a:pt x="39" y="125"/>
                  </a:lnTo>
                  <a:lnTo>
                    <a:pt x="49" y="123"/>
                  </a:lnTo>
                  <a:lnTo>
                    <a:pt x="57" y="116"/>
                  </a:lnTo>
                  <a:lnTo>
                    <a:pt x="63" y="107"/>
                  </a:lnTo>
                  <a:lnTo>
                    <a:pt x="65" y="97"/>
                  </a:lnTo>
                  <a:lnTo>
                    <a:pt x="66" y="87"/>
                  </a:lnTo>
                  <a:lnTo>
                    <a:pt x="65" y="77"/>
                  </a:lnTo>
                  <a:lnTo>
                    <a:pt x="63" y="67"/>
                  </a:lnTo>
                  <a:lnTo>
                    <a:pt x="57" y="58"/>
                  </a:lnTo>
                  <a:lnTo>
                    <a:pt x="49" y="51"/>
                  </a:lnTo>
                  <a:lnTo>
                    <a:pt x="39" y="49"/>
                  </a:lnTo>
                  <a:close/>
                  <a:moveTo>
                    <a:pt x="66" y="0"/>
                  </a:moveTo>
                  <a:lnTo>
                    <a:pt x="77" y="0"/>
                  </a:lnTo>
                  <a:lnTo>
                    <a:pt x="77" y="133"/>
                  </a:lnTo>
                  <a:lnTo>
                    <a:pt x="66" y="133"/>
                  </a:lnTo>
                  <a:lnTo>
                    <a:pt x="66" y="118"/>
                  </a:lnTo>
                  <a:lnTo>
                    <a:pt x="66" y="118"/>
                  </a:lnTo>
                  <a:lnTo>
                    <a:pt x="58" y="127"/>
                  </a:lnTo>
                  <a:lnTo>
                    <a:pt x="49" y="133"/>
                  </a:lnTo>
                  <a:lnTo>
                    <a:pt x="38" y="135"/>
                  </a:lnTo>
                  <a:lnTo>
                    <a:pt x="25" y="132"/>
                  </a:lnTo>
                  <a:lnTo>
                    <a:pt x="14" y="125"/>
                  </a:lnTo>
                  <a:lnTo>
                    <a:pt x="7" y="115"/>
                  </a:lnTo>
                  <a:lnTo>
                    <a:pt x="2" y="103"/>
                  </a:lnTo>
                  <a:lnTo>
                    <a:pt x="0" y="87"/>
                  </a:lnTo>
                  <a:lnTo>
                    <a:pt x="1" y="71"/>
                  </a:lnTo>
                  <a:lnTo>
                    <a:pt x="6" y="59"/>
                  </a:lnTo>
                  <a:lnTo>
                    <a:pt x="14" y="49"/>
                  </a:lnTo>
                  <a:lnTo>
                    <a:pt x="24" y="42"/>
                  </a:lnTo>
                  <a:lnTo>
                    <a:pt x="38" y="40"/>
                  </a:lnTo>
                  <a:lnTo>
                    <a:pt x="49" y="42"/>
                  </a:lnTo>
                  <a:lnTo>
                    <a:pt x="58" y="47"/>
                  </a:lnTo>
                  <a:lnTo>
                    <a:pt x="63" y="52"/>
                  </a:lnTo>
                  <a:lnTo>
                    <a:pt x="66" y="57"/>
                  </a:lnTo>
                  <a:lnTo>
                    <a:pt x="66" y="57"/>
                  </a:lnTo>
                  <a:lnTo>
                    <a:pt x="66"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9" name="Freeform 84"/>
            <p:cNvSpPr>
              <a:spLocks noEditPoints="1"/>
            </p:cNvSpPr>
            <p:nvPr userDrawn="1"/>
          </p:nvSpPr>
          <p:spPr bwMode="auto">
            <a:xfrm>
              <a:off x="1035" y="513"/>
              <a:ext cx="25" cy="32"/>
            </a:xfrm>
            <a:custGeom>
              <a:avLst/>
              <a:gdLst>
                <a:gd name="T0" fmla="*/ 38 w 74"/>
                <a:gd name="T1" fmla="*/ 9 h 95"/>
                <a:gd name="T2" fmla="*/ 27 w 74"/>
                <a:gd name="T3" fmla="*/ 12 h 95"/>
                <a:gd name="T4" fmla="*/ 19 w 74"/>
                <a:gd name="T5" fmla="*/ 19 h 95"/>
                <a:gd name="T6" fmla="*/ 13 w 74"/>
                <a:gd name="T7" fmla="*/ 29 h 95"/>
                <a:gd name="T8" fmla="*/ 12 w 74"/>
                <a:gd name="T9" fmla="*/ 40 h 95"/>
                <a:gd name="T10" fmla="*/ 61 w 74"/>
                <a:gd name="T11" fmla="*/ 40 h 95"/>
                <a:gd name="T12" fmla="*/ 60 w 74"/>
                <a:gd name="T13" fmla="*/ 31 h 95"/>
                <a:gd name="T14" fmla="*/ 58 w 74"/>
                <a:gd name="T15" fmla="*/ 22 h 95"/>
                <a:gd name="T16" fmla="*/ 53 w 74"/>
                <a:gd name="T17" fmla="*/ 16 h 95"/>
                <a:gd name="T18" fmla="*/ 47 w 74"/>
                <a:gd name="T19" fmla="*/ 11 h 95"/>
                <a:gd name="T20" fmla="*/ 38 w 74"/>
                <a:gd name="T21" fmla="*/ 9 h 95"/>
                <a:gd name="T22" fmla="*/ 38 w 74"/>
                <a:gd name="T23" fmla="*/ 0 h 95"/>
                <a:gd name="T24" fmla="*/ 51 w 74"/>
                <a:gd name="T25" fmla="*/ 2 h 95"/>
                <a:gd name="T26" fmla="*/ 61 w 74"/>
                <a:gd name="T27" fmla="*/ 9 h 95"/>
                <a:gd name="T28" fmla="*/ 68 w 74"/>
                <a:gd name="T29" fmla="*/ 18 h 95"/>
                <a:gd name="T30" fmla="*/ 72 w 74"/>
                <a:gd name="T31" fmla="*/ 30 h 95"/>
                <a:gd name="T32" fmla="*/ 74 w 74"/>
                <a:gd name="T33" fmla="*/ 45 h 95"/>
                <a:gd name="T34" fmla="*/ 74 w 74"/>
                <a:gd name="T35" fmla="*/ 50 h 95"/>
                <a:gd name="T36" fmla="*/ 12 w 74"/>
                <a:gd name="T37" fmla="*/ 50 h 95"/>
                <a:gd name="T38" fmla="*/ 13 w 74"/>
                <a:gd name="T39" fmla="*/ 62 h 95"/>
                <a:gd name="T40" fmla="*/ 17 w 74"/>
                <a:gd name="T41" fmla="*/ 70 h 95"/>
                <a:gd name="T42" fmla="*/ 22 w 74"/>
                <a:gd name="T43" fmla="*/ 78 h 95"/>
                <a:gd name="T44" fmla="*/ 31 w 74"/>
                <a:gd name="T45" fmla="*/ 83 h 95"/>
                <a:gd name="T46" fmla="*/ 41 w 74"/>
                <a:gd name="T47" fmla="*/ 85 h 95"/>
                <a:gd name="T48" fmla="*/ 50 w 74"/>
                <a:gd name="T49" fmla="*/ 84 h 95"/>
                <a:gd name="T50" fmla="*/ 60 w 74"/>
                <a:gd name="T51" fmla="*/ 82 h 95"/>
                <a:gd name="T52" fmla="*/ 67 w 74"/>
                <a:gd name="T53" fmla="*/ 78 h 95"/>
                <a:gd name="T54" fmla="*/ 67 w 74"/>
                <a:gd name="T55" fmla="*/ 89 h 95"/>
                <a:gd name="T56" fmla="*/ 53 w 74"/>
                <a:gd name="T57" fmla="*/ 93 h 95"/>
                <a:gd name="T58" fmla="*/ 40 w 74"/>
                <a:gd name="T59" fmla="*/ 95 h 95"/>
                <a:gd name="T60" fmla="*/ 27 w 74"/>
                <a:gd name="T61" fmla="*/ 93 h 95"/>
                <a:gd name="T62" fmla="*/ 17 w 74"/>
                <a:gd name="T63" fmla="*/ 88 h 95"/>
                <a:gd name="T64" fmla="*/ 9 w 74"/>
                <a:gd name="T65" fmla="*/ 80 h 95"/>
                <a:gd name="T66" fmla="*/ 3 w 74"/>
                <a:gd name="T67" fmla="*/ 72 h 95"/>
                <a:gd name="T68" fmla="*/ 0 w 74"/>
                <a:gd name="T69" fmla="*/ 60 h 95"/>
                <a:gd name="T70" fmla="*/ 0 w 74"/>
                <a:gd name="T71" fmla="*/ 47 h 95"/>
                <a:gd name="T72" fmla="*/ 1 w 74"/>
                <a:gd name="T73" fmla="*/ 31 h 95"/>
                <a:gd name="T74" fmla="*/ 7 w 74"/>
                <a:gd name="T75" fmla="*/ 18 h 95"/>
                <a:gd name="T76" fmla="*/ 14 w 74"/>
                <a:gd name="T77" fmla="*/ 9 h 95"/>
                <a:gd name="T78" fmla="*/ 24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8" y="9"/>
                  </a:moveTo>
                  <a:lnTo>
                    <a:pt x="27" y="12"/>
                  </a:lnTo>
                  <a:lnTo>
                    <a:pt x="19" y="19"/>
                  </a:lnTo>
                  <a:lnTo>
                    <a:pt x="13" y="29"/>
                  </a:lnTo>
                  <a:lnTo>
                    <a:pt x="12" y="40"/>
                  </a:lnTo>
                  <a:lnTo>
                    <a:pt x="61" y="40"/>
                  </a:lnTo>
                  <a:lnTo>
                    <a:pt x="60" y="31"/>
                  </a:lnTo>
                  <a:lnTo>
                    <a:pt x="58" y="22"/>
                  </a:lnTo>
                  <a:lnTo>
                    <a:pt x="53" y="16"/>
                  </a:lnTo>
                  <a:lnTo>
                    <a:pt x="47" y="11"/>
                  </a:lnTo>
                  <a:lnTo>
                    <a:pt x="38" y="9"/>
                  </a:lnTo>
                  <a:close/>
                  <a:moveTo>
                    <a:pt x="38" y="0"/>
                  </a:moveTo>
                  <a:lnTo>
                    <a:pt x="51" y="2"/>
                  </a:lnTo>
                  <a:lnTo>
                    <a:pt x="61" y="9"/>
                  </a:lnTo>
                  <a:lnTo>
                    <a:pt x="68" y="18"/>
                  </a:lnTo>
                  <a:lnTo>
                    <a:pt x="72" y="30"/>
                  </a:lnTo>
                  <a:lnTo>
                    <a:pt x="74" y="45"/>
                  </a:lnTo>
                  <a:lnTo>
                    <a:pt x="74" y="50"/>
                  </a:lnTo>
                  <a:lnTo>
                    <a:pt x="12" y="50"/>
                  </a:lnTo>
                  <a:lnTo>
                    <a:pt x="13" y="62"/>
                  </a:lnTo>
                  <a:lnTo>
                    <a:pt x="17" y="70"/>
                  </a:lnTo>
                  <a:lnTo>
                    <a:pt x="22" y="78"/>
                  </a:lnTo>
                  <a:lnTo>
                    <a:pt x="31" y="83"/>
                  </a:lnTo>
                  <a:lnTo>
                    <a:pt x="41" y="85"/>
                  </a:lnTo>
                  <a:lnTo>
                    <a:pt x="50" y="84"/>
                  </a:lnTo>
                  <a:lnTo>
                    <a:pt x="60" y="82"/>
                  </a:lnTo>
                  <a:lnTo>
                    <a:pt x="67" y="78"/>
                  </a:lnTo>
                  <a:lnTo>
                    <a:pt x="67" y="89"/>
                  </a:lnTo>
                  <a:lnTo>
                    <a:pt x="53" y="93"/>
                  </a:lnTo>
                  <a:lnTo>
                    <a:pt x="40" y="95"/>
                  </a:lnTo>
                  <a:lnTo>
                    <a:pt x="27" y="93"/>
                  </a:lnTo>
                  <a:lnTo>
                    <a:pt x="17" y="88"/>
                  </a:lnTo>
                  <a:lnTo>
                    <a:pt x="9" y="80"/>
                  </a:lnTo>
                  <a:lnTo>
                    <a:pt x="3" y="72"/>
                  </a:lnTo>
                  <a:lnTo>
                    <a:pt x="0" y="60"/>
                  </a:lnTo>
                  <a:lnTo>
                    <a:pt x="0" y="47"/>
                  </a:lnTo>
                  <a:lnTo>
                    <a:pt x="1" y="31"/>
                  </a:lnTo>
                  <a:lnTo>
                    <a:pt x="7" y="18"/>
                  </a:lnTo>
                  <a:lnTo>
                    <a:pt x="14" y="9"/>
                  </a:lnTo>
                  <a:lnTo>
                    <a:pt x="24"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0" name="Freeform 85"/>
            <p:cNvSpPr>
              <a:spLocks/>
            </p:cNvSpPr>
            <p:nvPr userDrawn="1"/>
          </p:nvSpPr>
          <p:spPr bwMode="auto">
            <a:xfrm>
              <a:off x="1071" y="513"/>
              <a:ext cx="15" cy="31"/>
            </a:xfrm>
            <a:custGeom>
              <a:avLst/>
              <a:gdLst>
                <a:gd name="T0" fmla="*/ 35 w 43"/>
                <a:gd name="T1" fmla="*/ 0 h 93"/>
                <a:gd name="T2" fmla="*/ 39 w 43"/>
                <a:gd name="T3" fmla="*/ 0 h 93"/>
                <a:gd name="T4" fmla="*/ 43 w 43"/>
                <a:gd name="T5" fmla="*/ 1 h 93"/>
                <a:gd name="T6" fmla="*/ 43 w 43"/>
                <a:gd name="T7" fmla="*/ 12 h 93"/>
                <a:gd name="T8" fmla="*/ 38 w 43"/>
                <a:gd name="T9" fmla="*/ 11 h 93"/>
                <a:gd name="T10" fmla="*/ 35 w 43"/>
                <a:gd name="T11" fmla="*/ 11 h 93"/>
                <a:gd name="T12" fmla="*/ 25 w 43"/>
                <a:gd name="T13" fmla="*/ 14 h 93"/>
                <a:gd name="T14" fmla="*/ 19 w 43"/>
                <a:gd name="T15" fmla="*/ 19 h 93"/>
                <a:gd name="T16" fmla="*/ 15 w 43"/>
                <a:gd name="T17" fmla="*/ 28 h 93"/>
                <a:gd name="T18" fmla="*/ 13 w 43"/>
                <a:gd name="T19" fmla="*/ 38 h 93"/>
                <a:gd name="T20" fmla="*/ 11 w 43"/>
                <a:gd name="T21" fmla="*/ 48 h 93"/>
                <a:gd name="T22" fmla="*/ 11 w 43"/>
                <a:gd name="T23" fmla="*/ 93 h 93"/>
                <a:gd name="T24" fmla="*/ 0 w 43"/>
                <a:gd name="T25" fmla="*/ 93 h 93"/>
                <a:gd name="T26" fmla="*/ 0 w 43"/>
                <a:gd name="T27" fmla="*/ 22 h 93"/>
                <a:gd name="T28" fmla="*/ 0 w 43"/>
                <a:gd name="T29" fmla="*/ 14 h 93"/>
                <a:gd name="T30" fmla="*/ 0 w 43"/>
                <a:gd name="T31" fmla="*/ 8 h 93"/>
                <a:gd name="T32" fmla="*/ 0 w 43"/>
                <a:gd name="T33" fmla="*/ 2 h 93"/>
                <a:gd name="T34" fmla="*/ 11 w 43"/>
                <a:gd name="T35" fmla="*/ 2 h 93"/>
                <a:gd name="T36" fmla="*/ 11 w 43"/>
                <a:gd name="T37" fmla="*/ 19 h 93"/>
                <a:gd name="T38" fmla="*/ 11 w 43"/>
                <a:gd name="T39" fmla="*/ 19 h 93"/>
                <a:gd name="T40" fmla="*/ 17 w 43"/>
                <a:gd name="T41" fmla="*/ 10 h 93"/>
                <a:gd name="T42" fmla="*/ 25 w 43"/>
                <a:gd name="T43" fmla="*/ 2 h 93"/>
                <a:gd name="T44" fmla="*/ 35 w 43"/>
                <a:gd name="T45"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 h="93">
                  <a:moveTo>
                    <a:pt x="35" y="0"/>
                  </a:moveTo>
                  <a:lnTo>
                    <a:pt x="39" y="0"/>
                  </a:lnTo>
                  <a:lnTo>
                    <a:pt x="43" y="1"/>
                  </a:lnTo>
                  <a:lnTo>
                    <a:pt x="43" y="12"/>
                  </a:lnTo>
                  <a:lnTo>
                    <a:pt x="38" y="11"/>
                  </a:lnTo>
                  <a:lnTo>
                    <a:pt x="35" y="11"/>
                  </a:lnTo>
                  <a:lnTo>
                    <a:pt x="25" y="14"/>
                  </a:lnTo>
                  <a:lnTo>
                    <a:pt x="19" y="19"/>
                  </a:lnTo>
                  <a:lnTo>
                    <a:pt x="15" y="28"/>
                  </a:lnTo>
                  <a:lnTo>
                    <a:pt x="13" y="38"/>
                  </a:lnTo>
                  <a:lnTo>
                    <a:pt x="11" y="48"/>
                  </a:lnTo>
                  <a:lnTo>
                    <a:pt x="11" y="93"/>
                  </a:lnTo>
                  <a:lnTo>
                    <a:pt x="0" y="93"/>
                  </a:lnTo>
                  <a:lnTo>
                    <a:pt x="0" y="22"/>
                  </a:lnTo>
                  <a:lnTo>
                    <a:pt x="0" y="14"/>
                  </a:lnTo>
                  <a:lnTo>
                    <a:pt x="0" y="8"/>
                  </a:lnTo>
                  <a:lnTo>
                    <a:pt x="0" y="2"/>
                  </a:lnTo>
                  <a:lnTo>
                    <a:pt x="11" y="2"/>
                  </a:lnTo>
                  <a:lnTo>
                    <a:pt x="11" y="19"/>
                  </a:lnTo>
                  <a:lnTo>
                    <a:pt x="11"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1" name="Freeform 86"/>
            <p:cNvSpPr>
              <a:spLocks noEditPoints="1"/>
            </p:cNvSpPr>
            <p:nvPr userDrawn="1"/>
          </p:nvSpPr>
          <p:spPr bwMode="auto">
            <a:xfrm>
              <a:off x="1093" y="513"/>
              <a:ext cx="24" cy="32"/>
            </a:xfrm>
            <a:custGeom>
              <a:avLst/>
              <a:gdLst>
                <a:gd name="T0" fmla="*/ 55 w 71"/>
                <a:gd name="T1" fmla="*/ 47 h 95"/>
                <a:gd name="T2" fmla="*/ 45 w 71"/>
                <a:gd name="T3" fmla="*/ 47 h 95"/>
                <a:gd name="T4" fmla="*/ 36 w 71"/>
                <a:gd name="T5" fmla="*/ 48 h 95"/>
                <a:gd name="T6" fmla="*/ 27 w 71"/>
                <a:gd name="T7" fmla="*/ 50 h 95"/>
                <a:gd name="T8" fmla="*/ 19 w 71"/>
                <a:gd name="T9" fmla="*/ 54 h 95"/>
                <a:gd name="T10" fmla="*/ 15 w 71"/>
                <a:gd name="T11" fmla="*/ 60 h 95"/>
                <a:gd name="T12" fmla="*/ 12 w 71"/>
                <a:gd name="T13" fmla="*/ 68 h 95"/>
                <a:gd name="T14" fmla="*/ 15 w 71"/>
                <a:gd name="T15" fmla="*/ 76 h 95"/>
                <a:gd name="T16" fmla="*/ 18 w 71"/>
                <a:gd name="T17" fmla="*/ 82 h 95"/>
                <a:gd name="T18" fmla="*/ 25 w 71"/>
                <a:gd name="T19" fmla="*/ 84 h 95"/>
                <a:gd name="T20" fmla="*/ 31 w 71"/>
                <a:gd name="T21" fmla="*/ 85 h 95"/>
                <a:gd name="T22" fmla="*/ 43 w 71"/>
                <a:gd name="T23" fmla="*/ 83 h 95"/>
                <a:gd name="T24" fmla="*/ 50 w 71"/>
                <a:gd name="T25" fmla="*/ 78 h 95"/>
                <a:gd name="T26" fmla="*/ 55 w 71"/>
                <a:gd name="T27" fmla="*/ 73 h 95"/>
                <a:gd name="T28" fmla="*/ 57 w 71"/>
                <a:gd name="T29" fmla="*/ 65 h 95"/>
                <a:gd name="T30" fmla="*/ 58 w 71"/>
                <a:gd name="T31" fmla="*/ 58 h 95"/>
                <a:gd name="T32" fmla="*/ 58 w 71"/>
                <a:gd name="T33" fmla="*/ 53 h 95"/>
                <a:gd name="T34" fmla="*/ 58 w 71"/>
                <a:gd name="T35" fmla="*/ 47 h 95"/>
                <a:gd name="T36" fmla="*/ 55 w 71"/>
                <a:gd name="T37" fmla="*/ 47 h 95"/>
                <a:gd name="T38" fmla="*/ 38 w 71"/>
                <a:gd name="T39" fmla="*/ 0 h 95"/>
                <a:gd name="T40" fmla="*/ 53 w 71"/>
                <a:gd name="T41" fmla="*/ 1 h 95"/>
                <a:gd name="T42" fmla="*/ 62 w 71"/>
                <a:gd name="T43" fmla="*/ 8 h 95"/>
                <a:gd name="T44" fmla="*/ 68 w 71"/>
                <a:gd name="T45" fmla="*/ 18 h 95"/>
                <a:gd name="T46" fmla="*/ 69 w 71"/>
                <a:gd name="T47" fmla="*/ 34 h 95"/>
                <a:gd name="T48" fmla="*/ 69 w 71"/>
                <a:gd name="T49" fmla="*/ 74 h 95"/>
                <a:gd name="T50" fmla="*/ 69 w 71"/>
                <a:gd name="T51" fmla="*/ 83 h 95"/>
                <a:gd name="T52" fmla="*/ 71 w 71"/>
                <a:gd name="T53" fmla="*/ 93 h 95"/>
                <a:gd name="T54" fmla="*/ 59 w 71"/>
                <a:gd name="T55" fmla="*/ 93 h 95"/>
                <a:gd name="T56" fmla="*/ 59 w 71"/>
                <a:gd name="T57" fmla="*/ 78 h 95"/>
                <a:gd name="T58" fmla="*/ 59 w 71"/>
                <a:gd name="T59" fmla="*/ 78 h 95"/>
                <a:gd name="T60" fmla="*/ 52 w 71"/>
                <a:gd name="T61" fmla="*/ 87 h 95"/>
                <a:gd name="T62" fmla="*/ 41 w 71"/>
                <a:gd name="T63" fmla="*/ 93 h 95"/>
                <a:gd name="T64" fmla="*/ 30 w 71"/>
                <a:gd name="T65" fmla="*/ 95 h 95"/>
                <a:gd name="T66" fmla="*/ 19 w 71"/>
                <a:gd name="T67" fmla="*/ 93 h 95"/>
                <a:gd name="T68" fmla="*/ 11 w 71"/>
                <a:gd name="T69" fmla="*/ 89 h 95"/>
                <a:gd name="T70" fmla="*/ 6 w 71"/>
                <a:gd name="T71" fmla="*/ 85 h 95"/>
                <a:gd name="T72" fmla="*/ 2 w 71"/>
                <a:gd name="T73" fmla="*/ 79 h 95"/>
                <a:gd name="T74" fmla="*/ 1 w 71"/>
                <a:gd name="T75" fmla="*/ 74 h 95"/>
                <a:gd name="T76" fmla="*/ 0 w 71"/>
                <a:gd name="T77" fmla="*/ 69 h 95"/>
                <a:gd name="T78" fmla="*/ 2 w 71"/>
                <a:gd name="T79" fmla="*/ 58 h 95"/>
                <a:gd name="T80" fmla="*/ 8 w 71"/>
                <a:gd name="T81" fmla="*/ 49 h 95"/>
                <a:gd name="T82" fmla="*/ 15 w 71"/>
                <a:gd name="T83" fmla="*/ 44 h 95"/>
                <a:gd name="T84" fmla="*/ 25 w 71"/>
                <a:gd name="T85" fmla="*/ 40 h 95"/>
                <a:gd name="T86" fmla="*/ 35 w 71"/>
                <a:gd name="T87" fmla="*/ 38 h 95"/>
                <a:gd name="T88" fmla="*/ 46 w 71"/>
                <a:gd name="T89" fmla="*/ 37 h 95"/>
                <a:gd name="T90" fmla="*/ 56 w 71"/>
                <a:gd name="T91" fmla="*/ 37 h 95"/>
                <a:gd name="T92" fmla="*/ 58 w 71"/>
                <a:gd name="T93" fmla="*/ 37 h 95"/>
                <a:gd name="T94" fmla="*/ 58 w 71"/>
                <a:gd name="T95" fmla="*/ 32 h 95"/>
                <a:gd name="T96" fmla="*/ 57 w 71"/>
                <a:gd name="T97" fmla="*/ 22 h 95"/>
                <a:gd name="T98" fmla="*/ 54 w 71"/>
                <a:gd name="T99" fmla="*/ 16 h 95"/>
                <a:gd name="T100" fmla="*/ 47 w 71"/>
                <a:gd name="T101" fmla="*/ 11 h 95"/>
                <a:gd name="T102" fmla="*/ 38 w 71"/>
                <a:gd name="T103" fmla="*/ 9 h 95"/>
                <a:gd name="T104" fmla="*/ 24 w 71"/>
                <a:gd name="T105" fmla="*/ 11 h 95"/>
                <a:gd name="T106" fmla="*/ 11 w 71"/>
                <a:gd name="T107" fmla="*/ 17 h 95"/>
                <a:gd name="T108" fmla="*/ 11 w 71"/>
                <a:gd name="T109" fmla="*/ 6 h 95"/>
                <a:gd name="T110" fmla="*/ 19 w 71"/>
                <a:gd name="T111" fmla="*/ 3 h 95"/>
                <a:gd name="T112" fmla="*/ 29 w 71"/>
                <a:gd name="T113" fmla="*/ 0 h 95"/>
                <a:gd name="T114" fmla="*/ 38 w 71"/>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1" h="95">
                  <a:moveTo>
                    <a:pt x="55" y="47"/>
                  </a:moveTo>
                  <a:lnTo>
                    <a:pt x="45" y="47"/>
                  </a:lnTo>
                  <a:lnTo>
                    <a:pt x="36" y="48"/>
                  </a:lnTo>
                  <a:lnTo>
                    <a:pt x="27" y="50"/>
                  </a:lnTo>
                  <a:lnTo>
                    <a:pt x="19" y="54"/>
                  </a:lnTo>
                  <a:lnTo>
                    <a:pt x="15" y="60"/>
                  </a:lnTo>
                  <a:lnTo>
                    <a:pt x="12" y="68"/>
                  </a:lnTo>
                  <a:lnTo>
                    <a:pt x="15" y="76"/>
                  </a:lnTo>
                  <a:lnTo>
                    <a:pt x="18" y="82"/>
                  </a:lnTo>
                  <a:lnTo>
                    <a:pt x="25" y="84"/>
                  </a:lnTo>
                  <a:lnTo>
                    <a:pt x="31" y="85"/>
                  </a:lnTo>
                  <a:lnTo>
                    <a:pt x="43" y="83"/>
                  </a:lnTo>
                  <a:lnTo>
                    <a:pt x="50" y="78"/>
                  </a:lnTo>
                  <a:lnTo>
                    <a:pt x="55" y="73"/>
                  </a:lnTo>
                  <a:lnTo>
                    <a:pt x="57" y="65"/>
                  </a:lnTo>
                  <a:lnTo>
                    <a:pt x="58" y="58"/>
                  </a:lnTo>
                  <a:lnTo>
                    <a:pt x="58" y="53"/>
                  </a:lnTo>
                  <a:lnTo>
                    <a:pt x="58" y="47"/>
                  </a:lnTo>
                  <a:lnTo>
                    <a:pt x="55" y="47"/>
                  </a:lnTo>
                  <a:close/>
                  <a:moveTo>
                    <a:pt x="38" y="0"/>
                  </a:moveTo>
                  <a:lnTo>
                    <a:pt x="53" y="1"/>
                  </a:lnTo>
                  <a:lnTo>
                    <a:pt x="62" y="8"/>
                  </a:lnTo>
                  <a:lnTo>
                    <a:pt x="68" y="18"/>
                  </a:lnTo>
                  <a:lnTo>
                    <a:pt x="69" y="34"/>
                  </a:lnTo>
                  <a:lnTo>
                    <a:pt x="69" y="74"/>
                  </a:lnTo>
                  <a:lnTo>
                    <a:pt x="69" y="83"/>
                  </a:lnTo>
                  <a:lnTo>
                    <a:pt x="71" y="93"/>
                  </a:lnTo>
                  <a:lnTo>
                    <a:pt x="59" y="93"/>
                  </a:lnTo>
                  <a:lnTo>
                    <a:pt x="59" y="78"/>
                  </a:lnTo>
                  <a:lnTo>
                    <a:pt x="59" y="78"/>
                  </a:lnTo>
                  <a:lnTo>
                    <a:pt x="52" y="87"/>
                  </a:lnTo>
                  <a:lnTo>
                    <a:pt x="41" y="93"/>
                  </a:lnTo>
                  <a:lnTo>
                    <a:pt x="30" y="95"/>
                  </a:lnTo>
                  <a:lnTo>
                    <a:pt x="19" y="93"/>
                  </a:lnTo>
                  <a:lnTo>
                    <a:pt x="11" y="89"/>
                  </a:lnTo>
                  <a:lnTo>
                    <a:pt x="6" y="85"/>
                  </a:lnTo>
                  <a:lnTo>
                    <a:pt x="2" y="79"/>
                  </a:lnTo>
                  <a:lnTo>
                    <a:pt x="1" y="74"/>
                  </a:lnTo>
                  <a:lnTo>
                    <a:pt x="0" y="69"/>
                  </a:lnTo>
                  <a:lnTo>
                    <a:pt x="2" y="58"/>
                  </a:lnTo>
                  <a:lnTo>
                    <a:pt x="8" y="49"/>
                  </a:lnTo>
                  <a:lnTo>
                    <a:pt x="15" y="44"/>
                  </a:lnTo>
                  <a:lnTo>
                    <a:pt x="25" y="40"/>
                  </a:lnTo>
                  <a:lnTo>
                    <a:pt x="35" y="38"/>
                  </a:lnTo>
                  <a:lnTo>
                    <a:pt x="46" y="37"/>
                  </a:lnTo>
                  <a:lnTo>
                    <a:pt x="56" y="37"/>
                  </a:lnTo>
                  <a:lnTo>
                    <a:pt x="58" y="37"/>
                  </a:lnTo>
                  <a:lnTo>
                    <a:pt x="58" y="32"/>
                  </a:lnTo>
                  <a:lnTo>
                    <a:pt x="57" y="22"/>
                  </a:lnTo>
                  <a:lnTo>
                    <a:pt x="54" y="16"/>
                  </a:lnTo>
                  <a:lnTo>
                    <a:pt x="47" y="11"/>
                  </a:lnTo>
                  <a:lnTo>
                    <a:pt x="38" y="9"/>
                  </a:lnTo>
                  <a:lnTo>
                    <a:pt x="24" y="11"/>
                  </a:lnTo>
                  <a:lnTo>
                    <a:pt x="11" y="17"/>
                  </a:lnTo>
                  <a:lnTo>
                    <a:pt x="11" y="6"/>
                  </a:lnTo>
                  <a:lnTo>
                    <a:pt x="19" y="3"/>
                  </a:lnTo>
                  <a:lnTo>
                    <a:pt x="29" y="0"/>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2" name="Freeform 87"/>
            <p:cNvSpPr>
              <a:spLocks/>
            </p:cNvSpPr>
            <p:nvPr userDrawn="1"/>
          </p:nvSpPr>
          <p:spPr bwMode="auto">
            <a:xfrm>
              <a:off x="1127" y="514"/>
              <a:ext cx="23" cy="30"/>
            </a:xfrm>
            <a:custGeom>
              <a:avLst/>
              <a:gdLst>
                <a:gd name="T0" fmla="*/ 2 w 67"/>
                <a:gd name="T1" fmla="*/ 0 h 91"/>
                <a:gd name="T2" fmla="*/ 67 w 67"/>
                <a:gd name="T3" fmla="*/ 0 h 91"/>
                <a:gd name="T4" fmla="*/ 67 w 67"/>
                <a:gd name="T5" fmla="*/ 9 h 91"/>
                <a:gd name="T6" fmla="*/ 12 w 67"/>
                <a:gd name="T7" fmla="*/ 81 h 91"/>
                <a:gd name="T8" fmla="*/ 67 w 67"/>
                <a:gd name="T9" fmla="*/ 81 h 91"/>
                <a:gd name="T10" fmla="*/ 67 w 67"/>
                <a:gd name="T11" fmla="*/ 91 h 91"/>
                <a:gd name="T12" fmla="*/ 0 w 67"/>
                <a:gd name="T13" fmla="*/ 91 h 91"/>
                <a:gd name="T14" fmla="*/ 0 w 67"/>
                <a:gd name="T15" fmla="*/ 81 h 91"/>
                <a:gd name="T16" fmla="*/ 55 w 67"/>
                <a:gd name="T17" fmla="*/ 9 h 91"/>
                <a:gd name="T18" fmla="*/ 2 w 67"/>
                <a:gd name="T19" fmla="*/ 9 h 91"/>
                <a:gd name="T20" fmla="*/ 2 w 67"/>
                <a:gd name="T21"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1">
                  <a:moveTo>
                    <a:pt x="2" y="0"/>
                  </a:moveTo>
                  <a:lnTo>
                    <a:pt x="67" y="0"/>
                  </a:lnTo>
                  <a:lnTo>
                    <a:pt x="67" y="9"/>
                  </a:lnTo>
                  <a:lnTo>
                    <a:pt x="12" y="81"/>
                  </a:lnTo>
                  <a:lnTo>
                    <a:pt x="67" y="81"/>
                  </a:lnTo>
                  <a:lnTo>
                    <a:pt x="67" y="91"/>
                  </a:lnTo>
                  <a:lnTo>
                    <a:pt x="0" y="91"/>
                  </a:lnTo>
                  <a:lnTo>
                    <a:pt x="0" y="81"/>
                  </a:lnTo>
                  <a:lnTo>
                    <a:pt x="55"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3" name="Freeform 88"/>
            <p:cNvSpPr>
              <a:spLocks noEditPoints="1"/>
            </p:cNvSpPr>
            <p:nvPr userDrawn="1"/>
          </p:nvSpPr>
          <p:spPr bwMode="auto">
            <a:xfrm>
              <a:off x="1161" y="501"/>
              <a:ext cx="4" cy="43"/>
            </a:xfrm>
            <a:custGeom>
              <a:avLst/>
              <a:gdLst>
                <a:gd name="T0" fmla="*/ 0 w 12"/>
                <a:gd name="T1" fmla="*/ 39 h 130"/>
                <a:gd name="T2" fmla="*/ 12 w 12"/>
                <a:gd name="T3" fmla="*/ 39 h 130"/>
                <a:gd name="T4" fmla="*/ 12 w 12"/>
                <a:gd name="T5" fmla="*/ 130 h 130"/>
                <a:gd name="T6" fmla="*/ 0 w 12"/>
                <a:gd name="T7" fmla="*/ 130 h 130"/>
                <a:gd name="T8" fmla="*/ 0 w 12"/>
                <a:gd name="T9" fmla="*/ 39 h 130"/>
                <a:gd name="T10" fmla="*/ 0 w 12"/>
                <a:gd name="T11" fmla="*/ 0 h 130"/>
                <a:gd name="T12" fmla="*/ 12 w 12"/>
                <a:gd name="T13" fmla="*/ 0 h 130"/>
                <a:gd name="T14" fmla="*/ 12 w 12"/>
                <a:gd name="T15" fmla="*/ 15 h 130"/>
                <a:gd name="T16" fmla="*/ 0 w 12"/>
                <a:gd name="T17" fmla="*/ 15 h 130"/>
                <a:gd name="T18" fmla="*/ 0 w 12"/>
                <a:gd name="T1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30">
                  <a:moveTo>
                    <a:pt x="0" y="39"/>
                  </a:moveTo>
                  <a:lnTo>
                    <a:pt x="12" y="39"/>
                  </a:lnTo>
                  <a:lnTo>
                    <a:pt x="12" y="130"/>
                  </a:lnTo>
                  <a:lnTo>
                    <a:pt x="0" y="130"/>
                  </a:lnTo>
                  <a:lnTo>
                    <a:pt x="0" y="39"/>
                  </a:lnTo>
                  <a:close/>
                  <a:moveTo>
                    <a:pt x="0" y="0"/>
                  </a:moveTo>
                  <a:lnTo>
                    <a:pt x="12" y="0"/>
                  </a:lnTo>
                  <a:lnTo>
                    <a:pt x="12" y="15"/>
                  </a:lnTo>
                  <a:lnTo>
                    <a:pt x="0" y="15"/>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4" name="Freeform 89"/>
            <p:cNvSpPr>
              <a:spLocks/>
            </p:cNvSpPr>
            <p:nvPr userDrawn="1"/>
          </p:nvSpPr>
          <p:spPr bwMode="auto">
            <a:xfrm>
              <a:off x="1179" y="514"/>
              <a:ext cx="23" cy="31"/>
            </a:xfrm>
            <a:custGeom>
              <a:avLst/>
              <a:gdLst>
                <a:gd name="T0" fmla="*/ 0 w 70"/>
                <a:gd name="T1" fmla="*/ 0 h 93"/>
                <a:gd name="T2" fmla="*/ 11 w 70"/>
                <a:gd name="T3" fmla="*/ 0 h 93"/>
                <a:gd name="T4" fmla="*/ 11 w 70"/>
                <a:gd name="T5" fmla="*/ 55 h 93"/>
                <a:gd name="T6" fmla="*/ 12 w 70"/>
                <a:gd name="T7" fmla="*/ 66 h 93"/>
                <a:gd name="T8" fmla="*/ 16 w 70"/>
                <a:gd name="T9" fmla="*/ 75 h 93"/>
                <a:gd name="T10" fmla="*/ 22 w 70"/>
                <a:gd name="T11" fmla="*/ 81 h 93"/>
                <a:gd name="T12" fmla="*/ 32 w 70"/>
                <a:gd name="T13" fmla="*/ 83 h 93"/>
                <a:gd name="T14" fmla="*/ 44 w 70"/>
                <a:gd name="T15" fmla="*/ 81 h 93"/>
                <a:gd name="T16" fmla="*/ 50 w 70"/>
                <a:gd name="T17" fmla="*/ 75 h 93"/>
                <a:gd name="T18" fmla="*/ 56 w 70"/>
                <a:gd name="T19" fmla="*/ 68 h 93"/>
                <a:gd name="T20" fmla="*/ 58 w 70"/>
                <a:gd name="T21" fmla="*/ 60 h 93"/>
                <a:gd name="T22" fmla="*/ 59 w 70"/>
                <a:gd name="T23" fmla="*/ 49 h 93"/>
                <a:gd name="T24" fmla="*/ 59 w 70"/>
                <a:gd name="T25" fmla="*/ 0 h 93"/>
                <a:gd name="T26" fmla="*/ 70 w 70"/>
                <a:gd name="T27" fmla="*/ 0 h 93"/>
                <a:gd name="T28" fmla="*/ 70 w 70"/>
                <a:gd name="T29" fmla="*/ 70 h 93"/>
                <a:gd name="T30" fmla="*/ 70 w 70"/>
                <a:gd name="T31" fmla="*/ 91 h 93"/>
                <a:gd name="T32" fmla="*/ 60 w 70"/>
                <a:gd name="T33" fmla="*/ 91 h 93"/>
                <a:gd name="T34" fmla="*/ 60 w 70"/>
                <a:gd name="T35" fmla="*/ 74 h 93"/>
                <a:gd name="T36" fmla="*/ 60 w 70"/>
                <a:gd name="T37" fmla="*/ 74 h 93"/>
                <a:gd name="T38" fmla="*/ 57 w 70"/>
                <a:gd name="T39" fmla="*/ 81 h 93"/>
                <a:gd name="T40" fmla="*/ 51 w 70"/>
                <a:gd name="T41" fmla="*/ 86 h 93"/>
                <a:gd name="T42" fmla="*/ 42 w 70"/>
                <a:gd name="T43" fmla="*/ 91 h 93"/>
                <a:gd name="T44" fmla="*/ 30 w 70"/>
                <a:gd name="T45" fmla="*/ 93 h 93"/>
                <a:gd name="T46" fmla="*/ 19 w 70"/>
                <a:gd name="T47" fmla="*/ 91 h 93"/>
                <a:gd name="T48" fmla="*/ 10 w 70"/>
                <a:gd name="T49" fmla="*/ 86 h 93"/>
                <a:gd name="T50" fmla="*/ 4 w 70"/>
                <a:gd name="T51" fmla="*/ 78 h 93"/>
                <a:gd name="T52" fmla="*/ 1 w 70"/>
                <a:gd name="T53" fmla="*/ 68 h 93"/>
                <a:gd name="T54" fmla="*/ 0 w 70"/>
                <a:gd name="T55" fmla="*/ 57 h 93"/>
                <a:gd name="T56" fmla="*/ 0 w 70"/>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0" h="93">
                  <a:moveTo>
                    <a:pt x="0" y="0"/>
                  </a:moveTo>
                  <a:lnTo>
                    <a:pt x="11" y="0"/>
                  </a:lnTo>
                  <a:lnTo>
                    <a:pt x="11" y="55"/>
                  </a:lnTo>
                  <a:lnTo>
                    <a:pt x="12" y="66"/>
                  </a:lnTo>
                  <a:lnTo>
                    <a:pt x="16" y="75"/>
                  </a:lnTo>
                  <a:lnTo>
                    <a:pt x="22" y="81"/>
                  </a:lnTo>
                  <a:lnTo>
                    <a:pt x="32" y="83"/>
                  </a:lnTo>
                  <a:lnTo>
                    <a:pt x="44" y="81"/>
                  </a:lnTo>
                  <a:lnTo>
                    <a:pt x="50" y="75"/>
                  </a:lnTo>
                  <a:lnTo>
                    <a:pt x="56" y="68"/>
                  </a:lnTo>
                  <a:lnTo>
                    <a:pt x="58" y="60"/>
                  </a:lnTo>
                  <a:lnTo>
                    <a:pt x="59" y="49"/>
                  </a:lnTo>
                  <a:lnTo>
                    <a:pt x="59" y="0"/>
                  </a:lnTo>
                  <a:lnTo>
                    <a:pt x="70" y="0"/>
                  </a:lnTo>
                  <a:lnTo>
                    <a:pt x="70" y="70"/>
                  </a:lnTo>
                  <a:lnTo>
                    <a:pt x="70" y="91"/>
                  </a:lnTo>
                  <a:lnTo>
                    <a:pt x="60" y="91"/>
                  </a:lnTo>
                  <a:lnTo>
                    <a:pt x="60" y="74"/>
                  </a:lnTo>
                  <a:lnTo>
                    <a:pt x="60" y="74"/>
                  </a:lnTo>
                  <a:lnTo>
                    <a:pt x="57" y="81"/>
                  </a:lnTo>
                  <a:lnTo>
                    <a:pt x="51" y="86"/>
                  </a:lnTo>
                  <a:lnTo>
                    <a:pt x="42" y="91"/>
                  </a:lnTo>
                  <a:lnTo>
                    <a:pt x="30" y="93"/>
                  </a:lnTo>
                  <a:lnTo>
                    <a:pt x="19" y="91"/>
                  </a:lnTo>
                  <a:lnTo>
                    <a:pt x="10" y="86"/>
                  </a:lnTo>
                  <a:lnTo>
                    <a:pt x="4" y="78"/>
                  </a:lnTo>
                  <a:lnTo>
                    <a:pt x="1" y="68"/>
                  </a:lnTo>
                  <a:lnTo>
                    <a:pt x="0" y="57"/>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5" name="Freeform 90"/>
            <p:cNvSpPr>
              <a:spLocks/>
            </p:cNvSpPr>
            <p:nvPr userDrawn="1"/>
          </p:nvSpPr>
          <p:spPr bwMode="auto">
            <a:xfrm>
              <a:off x="1216" y="513"/>
              <a:ext cx="24" cy="31"/>
            </a:xfrm>
            <a:custGeom>
              <a:avLst/>
              <a:gdLst>
                <a:gd name="T0" fmla="*/ 40 w 71"/>
                <a:gd name="T1" fmla="*/ 0 h 93"/>
                <a:gd name="T2" fmla="*/ 52 w 71"/>
                <a:gd name="T3" fmla="*/ 1 h 93"/>
                <a:gd name="T4" fmla="*/ 60 w 71"/>
                <a:gd name="T5" fmla="*/ 7 h 93"/>
                <a:gd name="T6" fmla="*/ 67 w 71"/>
                <a:gd name="T7" fmla="*/ 14 h 93"/>
                <a:gd name="T8" fmla="*/ 70 w 71"/>
                <a:gd name="T9" fmla="*/ 24 h 93"/>
                <a:gd name="T10" fmla="*/ 71 w 71"/>
                <a:gd name="T11" fmla="*/ 35 h 93"/>
                <a:gd name="T12" fmla="*/ 71 w 71"/>
                <a:gd name="T13" fmla="*/ 93 h 93"/>
                <a:gd name="T14" fmla="*/ 60 w 71"/>
                <a:gd name="T15" fmla="*/ 93 h 93"/>
                <a:gd name="T16" fmla="*/ 60 w 71"/>
                <a:gd name="T17" fmla="*/ 37 h 93"/>
                <a:gd name="T18" fmla="*/ 59 w 71"/>
                <a:gd name="T19" fmla="*/ 26 h 93"/>
                <a:gd name="T20" fmla="*/ 54 w 71"/>
                <a:gd name="T21" fmla="*/ 17 h 93"/>
                <a:gd name="T22" fmla="*/ 48 w 71"/>
                <a:gd name="T23" fmla="*/ 11 h 93"/>
                <a:gd name="T24" fmla="*/ 38 w 71"/>
                <a:gd name="T25" fmla="*/ 9 h 93"/>
                <a:gd name="T26" fmla="*/ 28 w 71"/>
                <a:gd name="T27" fmla="*/ 11 h 93"/>
                <a:gd name="T28" fmla="*/ 20 w 71"/>
                <a:gd name="T29" fmla="*/ 17 h 93"/>
                <a:gd name="T30" fmla="*/ 15 w 71"/>
                <a:gd name="T31" fmla="*/ 25 h 93"/>
                <a:gd name="T32" fmla="*/ 12 w 71"/>
                <a:gd name="T33" fmla="*/ 34 h 93"/>
                <a:gd name="T34" fmla="*/ 11 w 71"/>
                <a:gd name="T35" fmla="*/ 43 h 93"/>
                <a:gd name="T36" fmla="*/ 11 w 71"/>
                <a:gd name="T37" fmla="*/ 93 h 93"/>
                <a:gd name="T38" fmla="*/ 0 w 71"/>
                <a:gd name="T39" fmla="*/ 93 h 93"/>
                <a:gd name="T40" fmla="*/ 0 w 71"/>
                <a:gd name="T41" fmla="*/ 24 h 93"/>
                <a:gd name="T42" fmla="*/ 0 w 71"/>
                <a:gd name="T43" fmla="*/ 2 h 93"/>
                <a:gd name="T44" fmla="*/ 11 w 71"/>
                <a:gd name="T45" fmla="*/ 2 h 93"/>
                <a:gd name="T46" fmla="*/ 11 w 71"/>
                <a:gd name="T47" fmla="*/ 18 h 93"/>
                <a:gd name="T48" fmla="*/ 11 w 71"/>
                <a:gd name="T49" fmla="*/ 18 h 93"/>
                <a:gd name="T50" fmla="*/ 14 w 71"/>
                <a:gd name="T51" fmla="*/ 11 h 93"/>
                <a:gd name="T52" fmla="*/ 20 w 71"/>
                <a:gd name="T53" fmla="*/ 6 h 93"/>
                <a:gd name="T54" fmla="*/ 28 w 71"/>
                <a:gd name="T55" fmla="*/ 1 h 93"/>
                <a:gd name="T56" fmla="*/ 40 w 71"/>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93">
                  <a:moveTo>
                    <a:pt x="40" y="0"/>
                  </a:moveTo>
                  <a:lnTo>
                    <a:pt x="52" y="1"/>
                  </a:lnTo>
                  <a:lnTo>
                    <a:pt x="60" y="7"/>
                  </a:lnTo>
                  <a:lnTo>
                    <a:pt x="67" y="14"/>
                  </a:lnTo>
                  <a:lnTo>
                    <a:pt x="70" y="24"/>
                  </a:lnTo>
                  <a:lnTo>
                    <a:pt x="71" y="35"/>
                  </a:lnTo>
                  <a:lnTo>
                    <a:pt x="71" y="93"/>
                  </a:lnTo>
                  <a:lnTo>
                    <a:pt x="60" y="93"/>
                  </a:lnTo>
                  <a:lnTo>
                    <a:pt x="60" y="37"/>
                  </a:lnTo>
                  <a:lnTo>
                    <a:pt x="59" y="26"/>
                  </a:lnTo>
                  <a:lnTo>
                    <a:pt x="54" y="17"/>
                  </a:lnTo>
                  <a:lnTo>
                    <a:pt x="48" y="11"/>
                  </a:lnTo>
                  <a:lnTo>
                    <a:pt x="38" y="9"/>
                  </a:lnTo>
                  <a:lnTo>
                    <a:pt x="28" y="11"/>
                  </a:lnTo>
                  <a:lnTo>
                    <a:pt x="20" y="17"/>
                  </a:lnTo>
                  <a:lnTo>
                    <a:pt x="15" y="25"/>
                  </a:lnTo>
                  <a:lnTo>
                    <a:pt x="12" y="34"/>
                  </a:lnTo>
                  <a:lnTo>
                    <a:pt x="11" y="43"/>
                  </a:lnTo>
                  <a:lnTo>
                    <a:pt x="11" y="93"/>
                  </a:lnTo>
                  <a:lnTo>
                    <a:pt x="0" y="93"/>
                  </a:lnTo>
                  <a:lnTo>
                    <a:pt x="0" y="24"/>
                  </a:lnTo>
                  <a:lnTo>
                    <a:pt x="0" y="2"/>
                  </a:lnTo>
                  <a:lnTo>
                    <a:pt x="11" y="2"/>
                  </a:lnTo>
                  <a:lnTo>
                    <a:pt x="11" y="18"/>
                  </a:lnTo>
                  <a:lnTo>
                    <a:pt x="11" y="18"/>
                  </a:lnTo>
                  <a:lnTo>
                    <a:pt x="14" y="11"/>
                  </a:lnTo>
                  <a:lnTo>
                    <a:pt x="20" y="6"/>
                  </a:lnTo>
                  <a:lnTo>
                    <a:pt x="28" y="1"/>
                  </a:lnTo>
                  <a:lnTo>
                    <a:pt x="4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6" name="Freeform 91"/>
            <p:cNvSpPr>
              <a:spLocks/>
            </p:cNvSpPr>
            <p:nvPr userDrawn="1"/>
          </p:nvSpPr>
          <p:spPr bwMode="auto">
            <a:xfrm>
              <a:off x="1271" y="513"/>
              <a:ext cx="19" cy="32"/>
            </a:xfrm>
            <a:custGeom>
              <a:avLst/>
              <a:gdLst>
                <a:gd name="T0" fmla="*/ 30 w 57"/>
                <a:gd name="T1" fmla="*/ 0 h 95"/>
                <a:gd name="T2" fmla="*/ 40 w 57"/>
                <a:gd name="T3" fmla="*/ 1 h 95"/>
                <a:gd name="T4" fmla="*/ 53 w 57"/>
                <a:gd name="T5" fmla="*/ 3 h 95"/>
                <a:gd name="T6" fmla="*/ 52 w 57"/>
                <a:gd name="T7" fmla="*/ 14 h 95"/>
                <a:gd name="T8" fmla="*/ 43 w 57"/>
                <a:gd name="T9" fmla="*/ 10 h 95"/>
                <a:gd name="T10" fmla="*/ 31 w 57"/>
                <a:gd name="T11" fmla="*/ 9 h 95"/>
                <a:gd name="T12" fmla="*/ 24 w 57"/>
                <a:gd name="T13" fmla="*/ 10 h 95"/>
                <a:gd name="T14" fmla="*/ 18 w 57"/>
                <a:gd name="T15" fmla="*/ 12 h 95"/>
                <a:gd name="T16" fmla="*/ 14 w 57"/>
                <a:gd name="T17" fmla="*/ 17 h 95"/>
                <a:gd name="T18" fmla="*/ 12 w 57"/>
                <a:gd name="T19" fmla="*/ 25 h 95"/>
                <a:gd name="T20" fmla="*/ 15 w 57"/>
                <a:gd name="T21" fmla="*/ 30 h 95"/>
                <a:gd name="T22" fmla="*/ 19 w 57"/>
                <a:gd name="T23" fmla="*/ 35 h 95"/>
                <a:gd name="T24" fmla="*/ 27 w 57"/>
                <a:gd name="T25" fmla="*/ 38 h 95"/>
                <a:gd name="T26" fmla="*/ 35 w 57"/>
                <a:gd name="T27" fmla="*/ 41 h 95"/>
                <a:gd name="T28" fmla="*/ 43 w 57"/>
                <a:gd name="T29" fmla="*/ 46 h 95"/>
                <a:gd name="T30" fmla="*/ 50 w 57"/>
                <a:gd name="T31" fmla="*/ 51 h 95"/>
                <a:gd name="T32" fmla="*/ 55 w 57"/>
                <a:gd name="T33" fmla="*/ 59 h 95"/>
                <a:gd name="T34" fmla="*/ 57 w 57"/>
                <a:gd name="T35" fmla="*/ 68 h 95"/>
                <a:gd name="T36" fmla="*/ 55 w 57"/>
                <a:gd name="T37" fmla="*/ 78 h 95"/>
                <a:gd name="T38" fmla="*/ 49 w 57"/>
                <a:gd name="T39" fmla="*/ 86 h 95"/>
                <a:gd name="T40" fmla="*/ 43 w 57"/>
                <a:gd name="T41" fmla="*/ 91 h 95"/>
                <a:gd name="T42" fmla="*/ 34 w 57"/>
                <a:gd name="T43" fmla="*/ 94 h 95"/>
                <a:gd name="T44" fmla="*/ 26 w 57"/>
                <a:gd name="T45" fmla="*/ 95 h 95"/>
                <a:gd name="T46" fmla="*/ 12 w 57"/>
                <a:gd name="T47" fmla="*/ 94 h 95"/>
                <a:gd name="T48" fmla="*/ 0 w 57"/>
                <a:gd name="T49" fmla="*/ 91 h 95"/>
                <a:gd name="T50" fmla="*/ 1 w 57"/>
                <a:gd name="T51" fmla="*/ 79 h 95"/>
                <a:gd name="T52" fmla="*/ 12 w 57"/>
                <a:gd name="T53" fmla="*/ 84 h 95"/>
                <a:gd name="T54" fmla="*/ 25 w 57"/>
                <a:gd name="T55" fmla="*/ 85 h 95"/>
                <a:gd name="T56" fmla="*/ 33 w 57"/>
                <a:gd name="T57" fmla="*/ 84 h 95"/>
                <a:gd name="T58" fmla="*/ 38 w 57"/>
                <a:gd name="T59" fmla="*/ 80 h 95"/>
                <a:gd name="T60" fmla="*/ 43 w 57"/>
                <a:gd name="T61" fmla="*/ 76 h 95"/>
                <a:gd name="T62" fmla="*/ 45 w 57"/>
                <a:gd name="T63" fmla="*/ 68 h 95"/>
                <a:gd name="T64" fmla="*/ 43 w 57"/>
                <a:gd name="T65" fmla="*/ 62 h 95"/>
                <a:gd name="T66" fmla="*/ 38 w 57"/>
                <a:gd name="T67" fmla="*/ 56 h 95"/>
                <a:gd name="T68" fmla="*/ 31 w 57"/>
                <a:gd name="T69" fmla="*/ 53 h 95"/>
                <a:gd name="T70" fmla="*/ 23 w 57"/>
                <a:gd name="T71" fmla="*/ 48 h 95"/>
                <a:gd name="T72" fmla="*/ 15 w 57"/>
                <a:gd name="T73" fmla="*/ 45 h 95"/>
                <a:gd name="T74" fmla="*/ 8 w 57"/>
                <a:gd name="T75" fmla="*/ 39 h 95"/>
                <a:gd name="T76" fmla="*/ 4 w 57"/>
                <a:gd name="T77" fmla="*/ 32 h 95"/>
                <a:gd name="T78" fmla="*/ 1 w 57"/>
                <a:gd name="T79" fmla="*/ 25 h 95"/>
                <a:gd name="T80" fmla="*/ 2 w 57"/>
                <a:gd name="T81" fmla="*/ 15 h 95"/>
                <a:gd name="T82" fmla="*/ 7 w 57"/>
                <a:gd name="T83" fmla="*/ 8 h 95"/>
                <a:gd name="T84" fmla="*/ 14 w 57"/>
                <a:gd name="T85" fmla="*/ 3 h 95"/>
                <a:gd name="T86" fmla="*/ 21 w 57"/>
                <a:gd name="T87" fmla="*/ 0 h 95"/>
                <a:gd name="T88" fmla="*/ 30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0" y="0"/>
                  </a:moveTo>
                  <a:lnTo>
                    <a:pt x="40" y="1"/>
                  </a:lnTo>
                  <a:lnTo>
                    <a:pt x="53" y="3"/>
                  </a:lnTo>
                  <a:lnTo>
                    <a:pt x="52" y="14"/>
                  </a:lnTo>
                  <a:lnTo>
                    <a:pt x="43" y="10"/>
                  </a:lnTo>
                  <a:lnTo>
                    <a:pt x="31" y="9"/>
                  </a:lnTo>
                  <a:lnTo>
                    <a:pt x="24" y="10"/>
                  </a:lnTo>
                  <a:lnTo>
                    <a:pt x="18" y="12"/>
                  </a:lnTo>
                  <a:lnTo>
                    <a:pt x="14" y="17"/>
                  </a:lnTo>
                  <a:lnTo>
                    <a:pt x="12" y="25"/>
                  </a:lnTo>
                  <a:lnTo>
                    <a:pt x="15" y="30"/>
                  </a:lnTo>
                  <a:lnTo>
                    <a:pt x="19" y="35"/>
                  </a:lnTo>
                  <a:lnTo>
                    <a:pt x="27" y="38"/>
                  </a:lnTo>
                  <a:lnTo>
                    <a:pt x="35" y="41"/>
                  </a:lnTo>
                  <a:lnTo>
                    <a:pt x="43" y="46"/>
                  </a:lnTo>
                  <a:lnTo>
                    <a:pt x="50" y="51"/>
                  </a:lnTo>
                  <a:lnTo>
                    <a:pt x="55" y="59"/>
                  </a:lnTo>
                  <a:lnTo>
                    <a:pt x="57" y="68"/>
                  </a:lnTo>
                  <a:lnTo>
                    <a:pt x="55" y="78"/>
                  </a:lnTo>
                  <a:lnTo>
                    <a:pt x="49" y="86"/>
                  </a:lnTo>
                  <a:lnTo>
                    <a:pt x="43" y="91"/>
                  </a:lnTo>
                  <a:lnTo>
                    <a:pt x="34" y="94"/>
                  </a:lnTo>
                  <a:lnTo>
                    <a:pt x="26" y="95"/>
                  </a:lnTo>
                  <a:lnTo>
                    <a:pt x="12" y="94"/>
                  </a:lnTo>
                  <a:lnTo>
                    <a:pt x="0" y="91"/>
                  </a:lnTo>
                  <a:lnTo>
                    <a:pt x="1" y="79"/>
                  </a:lnTo>
                  <a:lnTo>
                    <a:pt x="12" y="84"/>
                  </a:lnTo>
                  <a:lnTo>
                    <a:pt x="25" y="85"/>
                  </a:lnTo>
                  <a:lnTo>
                    <a:pt x="33" y="84"/>
                  </a:lnTo>
                  <a:lnTo>
                    <a:pt x="38" y="80"/>
                  </a:lnTo>
                  <a:lnTo>
                    <a:pt x="43" y="76"/>
                  </a:lnTo>
                  <a:lnTo>
                    <a:pt x="45" y="68"/>
                  </a:lnTo>
                  <a:lnTo>
                    <a:pt x="43" y="62"/>
                  </a:lnTo>
                  <a:lnTo>
                    <a:pt x="38" y="56"/>
                  </a:lnTo>
                  <a:lnTo>
                    <a:pt x="31" y="53"/>
                  </a:lnTo>
                  <a:lnTo>
                    <a:pt x="23" y="48"/>
                  </a:lnTo>
                  <a:lnTo>
                    <a:pt x="15" y="45"/>
                  </a:lnTo>
                  <a:lnTo>
                    <a:pt x="8" y="39"/>
                  </a:lnTo>
                  <a:lnTo>
                    <a:pt x="4" y="32"/>
                  </a:lnTo>
                  <a:lnTo>
                    <a:pt x="1" y="25"/>
                  </a:lnTo>
                  <a:lnTo>
                    <a:pt x="2" y="15"/>
                  </a:lnTo>
                  <a:lnTo>
                    <a:pt x="7" y="8"/>
                  </a:lnTo>
                  <a:lnTo>
                    <a:pt x="14" y="3"/>
                  </a:lnTo>
                  <a:lnTo>
                    <a:pt x="21" y="0"/>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7" name="Freeform 92"/>
            <p:cNvSpPr>
              <a:spLocks/>
            </p:cNvSpPr>
            <p:nvPr userDrawn="1"/>
          </p:nvSpPr>
          <p:spPr bwMode="auto">
            <a:xfrm>
              <a:off x="1297" y="514"/>
              <a:ext cx="26" cy="30"/>
            </a:xfrm>
            <a:custGeom>
              <a:avLst/>
              <a:gdLst>
                <a:gd name="T0" fmla="*/ 0 w 76"/>
                <a:gd name="T1" fmla="*/ 0 h 91"/>
                <a:gd name="T2" fmla="*/ 13 w 76"/>
                <a:gd name="T3" fmla="*/ 0 h 91"/>
                <a:gd name="T4" fmla="*/ 37 w 76"/>
                <a:gd name="T5" fmla="*/ 78 h 91"/>
                <a:gd name="T6" fmla="*/ 38 w 76"/>
                <a:gd name="T7" fmla="*/ 78 h 91"/>
                <a:gd name="T8" fmla="*/ 64 w 76"/>
                <a:gd name="T9" fmla="*/ 0 h 91"/>
                <a:gd name="T10" fmla="*/ 76 w 76"/>
                <a:gd name="T11" fmla="*/ 0 h 91"/>
                <a:gd name="T12" fmla="*/ 44 w 76"/>
                <a:gd name="T13" fmla="*/ 91 h 91"/>
                <a:gd name="T14" fmla="*/ 31 w 76"/>
                <a:gd name="T15" fmla="*/ 91 h 91"/>
                <a:gd name="T16" fmla="*/ 0 w 76"/>
                <a:gd name="T1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91">
                  <a:moveTo>
                    <a:pt x="0" y="0"/>
                  </a:moveTo>
                  <a:lnTo>
                    <a:pt x="13" y="0"/>
                  </a:lnTo>
                  <a:lnTo>
                    <a:pt x="37" y="78"/>
                  </a:lnTo>
                  <a:lnTo>
                    <a:pt x="38" y="78"/>
                  </a:lnTo>
                  <a:lnTo>
                    <a:pt x="64" y="0"/>
                  </a:lnTo>
                  <a:lnTo>
                    <a:pt x="76" y="0"/>
                  </a:lnTo>
                  <a:lnTo>
                    <a:pt x="44" y="91"/>
                  </a:lnTo>
                  <a:lnTo>
                    <a:pt x="31" y="91"/>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8" name="Freeform 93"/>
            <p:cNvSpPr>
              <a:spLocks noEditPoints="1"/>
            </p:cNvSpPr>
            <p:nvPr userDrawn="1"/>
          </p:nvSpPr>
          <p:spPr bwMode="auto">
            <a:xfrm>
              <a:off x="1332" y="501"/>
              <a:ext cx="4" cy="43"/>
            </a:xfrm>
            <a:custGeom>
              <a:avLst/>
              <a:gdLst>
                <a:gd name="T0" fmla="*/ 0 w 12"/>
                <a:gd name="T1" fmla="*/ 39 h 130"/>
                <a:gd name="T2" fmla="*/ 12 w 12"/>
                <a:gd name="T3" fmla="*/ 39 h 130"/>
                <a:gd name="T4" fmla="*/ 12 w 12"/>
                <a:gd name="T5" fmla="*/ 130 h 130"/>
                <a:gd name="T6" fmla="*/ 0 w 12"/>
                <a:gd name="T7" fmla="*/ 130 h 130"/>
                <a:gd name="T8" fmla="*/ 0 w 12"/>
                <a:gd name="T9" fmla="*/ 39 h 130"/>
                <a:gd name="T10" fmla="*/ 0 w 12"/>
                <a:gd name="T11" fmla="*/ 0 h 130"/>
                <a:gd name="T12" fmla="*/ 12 w 12"/>
                <a:gd name="T13" fmla="*/ 0 h 130"/>
                <a:gd name="T14" fmla="*/ 12 w 12"/>
                <a:gd name="T15" fmla="*/ 15 h 130"/>
                <a:gd name="T16" fmla="*/ 0 w 12"/>
                <a:gd name="T17" fmla="*/ 15 h 130"/>
                <a:gd name="T18" fmla="*/ 0 w 12"/>
                <a:gd name="T1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30">
                  <a:moveTo>
                    <a:pt x="0" y="39"/>
                  </a:moveTo>
                  <a:lnTo>
                    <a:pt x="12" y="39"/>
                  </a:lnTo>
                  <a:lnTo>
                    <a:pt x="12" y="130"/>
                  </a:lnTo>
                  <a:lnTo>
                    <a:pt x="0" y="130"/>
                  </a:lnTo>
                  <a:lnTo>
                    <a:pt x="0" y="39"/>
                  </a:lnTo>
                  <a:close/>
                  <a:moveTo>
                    <a:pt x="0" y="0"/>
                  </a:moveTo>
                  <a:lnTo>
                    <a:pt x="12" y="0"/>
                  </a:lnTo>
                  <a:lnTo>
                    <a:pt x="12" y="15"/>
                  </a:lnTo>
                  <a:lnTo>
                    <a:pt x="0" y="15"/>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9" name="Freeform 94"/>
            <p:cNvSpPr>
              <a:spLocks/>
            </p:cNvSpPr>
            <p:nvPr userDrawn="1"/>
          </p:nvSpPr>
          <p:spPr bwMode="auto">
            <a:xfrm>
              <a:off x="1347" y="514"/>
              <a:ext cx="23" cy="30"/>
            </a:xfrm>
            <a:custGeom>
              <a:avLst/>
              <a:gdLst>
                <a:gd name="T0" fmla="*/ 2 w 67"/>
                <a:gd name="T1" fmla="*/ 0 h 91"/>
                <a:gd name="T2" fmla="*/ 67 w 67"/>
                <a:gd name="T3" fmla="*/ 0 h 91"/>
                <a:gd name="T4" fmla="*/ 67 w 67"/>
                <a:gd name="T5" fmla="*/ 9 h 91"/>
                <a:gd name="T6" fmla="*/ 14 w 67"/>
                <a:gd name="T7" fmla="*/ 81 h 91"/>
                <a:gd name="T8" fmla="*/ 67 w 67"/>
                <a:gd name="T9" fmla="*/ 81 h 91"/>
                <a:gd name="T10" fmla="*/ 67 w 67"/>
                <a:gd name="T11" fmla="*/ 91 h 91"/>
                <a:gd name="T12" fmla="*/ 0 w 67"/>
                <a:gd name="T13" fmla="*/ 91 h 91"/>
                <a:gd name="T14" fmla="*/ 0 w 67"/>
                <a:gd name="T15" fmla="*/ 81 h 91"/>
                <a:gd name="T16" fmla="*/ 55 w 67"/>
                <a:gd name="T17" fmla="*/ 9 h 91"/>
                <a:gd name="T18" fmla="*/ 2 w 67"/>
                <a:gd name="T19" fmla="*/ 9 h 91"/>
                <a:gd name="T20" fmla="*/ 2 w 67"/>
                <a:gd name="T21"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1">
                  <a:moveTo>
                    <a:pt x="2" y="0"/>
                  </a:moveTo>
                  <a:lnTo>
                    <a:pt x="67" y="0"/>
                  </a:lnTo>
                  <a:lnTo>
                    <a:pt x="67" y="9"/>
                  </a:lnTo>
                  <a:lnTo>
                    <a:pt x="14" y="81"/>
                  </a:lnTo>
                  <a:lnTo>
                    <a:pt x="67" y="81"/>
                  </a:lnTo>
                  <a:lnTo>
                    <a:pt x="67" y="91"/>
                  </a:lnTo>
                  <a:lnTo>
                    <a:pt x="0" y="91"/>
                  </a:lnTo>
                  <a:lnTo>
                    <a:pt x="0" y="81"/>
                  </a:lnTo>
                  <a:lnTo>
                    <a:pt x="55"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00" name="Freeform 95"/>
            <p:cNvSpPr>
              <a:spLocks/>
            </p:cNvSpPr>
            <p:nvPr userDrawn="1"/>
          </p:nvSpPr>
          <p:spPr bwMode="auto">
            <a:xfrm>
              <a:off x="1381" y="513"/>
              <a:ext cx="14" cy="31"/>
            </a:xfrm>
            <a:custGeom>
              <a:avLst/>
              <a:gdLst>
                <a:gd name="T0" fmla="*/ 34 w 42"/>
                <a:gd name="T1" fmla="*/ 0 h 93"/>
                <a:gd name="T2" fmla="*/ 39 w 42"/>
                <a:gd name="T3" fmla="*/ 0 h 93"/>
                <a:gd name="T4" fmla="*/ 42 w 42"/>
                <a:gd name="T5" fmla="*/ 1 h 93"/>
                <a:gd name="T6" fmla="*/ 42 w 42"/>
                <a:gd name="T7" fmla="*/ 12 h 93"/>
                <a:gd name="T8" fmla="*/ 38 w 42"/>
                <a:gd name="T9" fmla="*/ 11 h 93"/>
                <a:gd name="T10" fmla="*/ 34 w 42"/>
                <a:gd name="T11" fmla="*/ 11 h 93"/>
                <a:gd name="T12" fmla="*/ 24 w 42"/>
                <a:gd name="T13" fmla="*/ 14 h 93"/>
                <a:gd name="T14" fmla="*/ 19 w 42"/>
                <a:gd name="T15" fmla="*/ 19 h 93"/>
                <a:gd name="T16" fmla="*/ 14 w 42"/>
                <a:gd name="T17" fmla="*/ 28 h 93"/>
                <a:gd name="T18" fmla="*/ 12 w 42"/>
                <a:gd name="T19" fmla="*/ 38 h 93"/>
                <a:gd name="T20" fmla="*/ 11 w 42"/>
                <a:gd name="T21" fmla="*/ 48 h 93"/>
                <a:gd name="T22" fmla="*/ 11 w 42"/>
                <a:gd name="T23" fmla="*/ 93 h 93"/>
                <a:gd name="T24" fmla="*/ 0 w 42"/>
                <a:gd name="T25" fmla="*/ 93 h 93"/>
                <a:gd name="T26" fmla="*/ 0 w 42"/>
                <a:gd name="T27" fmla="*/ 22 h 93"/>
                <a:gd name="T28" fmla="*/ 0 w 42"/>
                <a:gd name="T29" fmla="*/ 14 h 93"/>
                <a:gd name="T30" fmla="*/ 0 w 42"/>
                <a:gd name="T31" fmla="*/ 8 h 93"/>
                <a:gd name="T32" fmla="*/ 0 w 42"/>
                <a:gd name="T33" fmla="*/ 2 h 93"/>
                <a:gd name="T34" fmla="*/ 11 w 42"/>
                <a:gd name="T35" fmla="*/ 2 h 93"/>
                <a:gd name="T36" fmla="*/ 11 w 42"/>
                <a:gd name="T37" fmla="*/ 19 h 93"/>
                <a:gd name="T38" fmla="*/ 11 w 42"/>
                <a:gd name="T39" fmla="*/ 19 h 93"/>
                <a:gd name="T40" fmla="*/ 16 w 42"/>
                <a:gd name="T41" fmla="*/ 10 h 93"/>
                <a:gd name="T42" fmla="*/ 24 w 42"/>
                <a:gd name="T43" fmla="*/ 2 h 93"/>
                <a:gd name="T44" fmla="*/ 34 w 42"/>
                <a:gd name="T45"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 h="93">
                  <a:moveTo>
                    <a:pt x="34" y="0"/>
                  </a:moveTo>
                  <a:lnTo>
                    <a:pt x="39" y="0"/>
                  </a:lnTo>
                  <a:lnTo>
                    <a:pt x="42" y="1"/>
                  </a:lnTo>
                  <a:lnTo>
                    <a:pt x="42" y="12"/>
                  </a:lnTo>
                  <a:lnTo>
                    <a:pt x="38" y="11"/>
                  </a:lnTo>
                  <a:lnTo>
                    <a:pt x="34" y="11"/>
                  </a:lnTo>
                  <a:lnTo>
                    <a:pt x="24" y="14"/>
                  </a:lnTo>
                  <a:lnTo>
                    <a:pt x="19" y="19"/>
                  </a:lnTo>
                  <a:lnTo>
                    <a:pt x="14" y="28"/>
                  </a:lnTo>
                  <a:lnTo>
                    <a:pt x="12" y="38"/>
                  </a:lnTo>
                  <a:lnTo>
                    <a:pt x="11" y="48"/>
                  </a:lnTo>
                  <a:lnTo>
                    <a:pt x="11" y="93"/>
                  </a:lnTo>
                  <a:lnTo>
                    <a:pt x="0" y="93"/>
                  </a:lnTo>
                  <a:lnTo>
                    <a:pt x="0" y="22"/>
                  </a:lnTo>
                  <a:lnTo>
                    <a:pt x="0" y="14"/>
                  </a:lnTo>
                  <a:lnTo>
                    <a:pt x="0" y="8"/>
                  </a:lnTo>
                  <a:lnTo>
                    <a:pt x="0" y="2"/>
                  </a:lnTo>
                  <a:lnTo>
                    <a:pt x="11" y="2"/>
                  </a:lnTo>
                  <a:lnTo>
                    <a:pt x="11" y="19"/>
                  </a:lnTo>
                  <a:lnTo>
                    <a:pt x="11" y="19"/>
                  </a:lnTo>
                  <a:lnTo>
                    <a:pt x="16" y="10"/>
                  </a:lnTo>
                  <a:lnTo>
                    <a:pt x="24" y="2"/>
                  </a:lnTo>
                  <a:lnTo>
                    <a:pt x="34"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01" name="Freeform 96"/>
            <p:cNvSpPr>
              <a:spLocks noEditPoints="1"/>
            </p:cNvSpPr>
            <p:nvPr userDrawn="1"/>
          </p:nvSpPr>
          <p:spPr bwMode="auto">
            <a:xfrm>
              <a:off x="1403" y="513"/>
              <a:ext cx="23" cy="32"/>
            </a:xfrm>
            <a:custGeom>
              <a:avLst/>
              <a:gdLst>
                <a:gd name="T0" fmla="*/ 53 w 69"/>
                <a:gd name="T1" fmla="*/ 47 h 95"/>
                <a:gd name="T2" fmla="*/ 44 w 69"/>
                <a:gd name="T3" fmla="*/ 47 h 95"/>
                <a:gd name="T4" fmla="*/ 34 w 69"/>
                <a:gd name="T5" fmla="*/ 48 h 95"/>
                <a:gd name="T6" fmla="*/ 25 w 69"/>
                <a:gd name="T7" fmla="*/ 50 h 95"/>
                <a:gd name="T8" fmla="*/ 18 w 69"/>
                <a:gd name="T9" fmla="*/ 54 h 95"/>
                <a:gd name="T10" fmla="*/ 13 w 69"/>
                <a:gd name="T11" fmla="*/ 60 h 95"/>
                <a:gd name="T12" fmla="*/ 11 w 69"/>
                <a:gd name="T13" fmla="*/ 68 h 95"/>
                <a:gd name="T14" fmla="*/ 13 w 69"/>
                <a:gd name="T15" fmla="*/ 76 h 95"/>
                <a:gd name="T16" fmla="*/ 16 w 69"/>
                <a:gd name="T17" fmla="*/ 82 h 95"/>
                <a:gd name="T18" fmla="*/ 23 w 69"/>
                <a:gd name="T19" fmla="*/ 84 h 95"/>
                <a:gd name="T20" fmla="*/ 30 w 69"/>
                <a:gd name="T21" fmla="*/ 85 h 95"/>
                <a:gd name="T22" fmla="*/ 41 w 69"/>
                <a:gd name="T23" fmla="*/ 83 h 95"/>
                <a:gd name="T24" fmla="*/ 49 w 69"/>
                <a:gd name="T25" fmla="*/ 78 h 95"/>
                <a:gd name="T26" fmla="*/ 53 w 69"/>
                <a:gd name="T27" fmla="*/ 73 h 95"/>
                <a:gd name="T28" fmla="*/ 56 w 69"/>
                <a:gd name="T29" fmla="*/ 65 h 95"/>
                <a:gd name="T30" fmla="*/ 57 w 69"/>
                <a:gd name="T31" fmla="*/ 58 h 95"/>
                <a:gd name="T32" fmla="*/ 57 w 69"/>
                <a:gd name="T33" fmla="*/ 53 h 95"/>
                <a:gd name="T34" fmla="*/ 57 w 69"/>
                <a:gd name="T35" fmla="*/ 47 h 95"/>
                <a:gd name="T36" fmla="*/ 53 w 69"/>
                <a:gd name="T37" fmla="*/ 47 h 95"/>
                <a:gd name="T38" fmla="*/ 37 w 69"/>
                <a:gd name="T39" fmla="*/ 0 h 95"/>
                <a:gd name="T40" fmla="*/ 51 w 69"/>
                <a:gd name="T41" fmla="*/ 1 h 95"/>
                <a:gd name="T42" fmla="*/ 61 w 69"/>
                <a:gd name="T43" fmla="*/ 8 h 95"/>
                <a:gd name="T44" fmla="*/ 67 w 69"/>
                <a:gd name="T45" fmla="*/ 18 h 95"/>
                <a:gd name="T46" fmla="*/ 68 w 69"/>
                <a:gd name="T47" fmla="*/ 34 h 95"/>
                <a:gd name="T48" fmla="*/ 68 w 69"/>
                <a:gd name="T49" fmla="*/ 74 h 95"/>
                <a:gd name="T50" fmla="*/ 68 w 69"/>
                <a:gd name="T51" fmla="*/ 83 h 95"/>
                <a:gd name="T52" fmla="*/ 69 w 69"/>
                <a:gd name="T53" fmla="*/ 93 h 95"/>
                <a:gd name="T54" fmla="*/ 58 w 69"/>
                <a:gd name="T55" fmla="*/ 93 h 95"/>
                <a:gd name="T56" fmla="*/ 58 w 69"/>
                <a:gd name="T57" fmla="*/ 78 h 95"/>
                <a:gd name="T58" fmla="*/ 58 w 69"/>
                <a:gd name="T59" fmla="*/ 78 h 95"/>
                <a:gd name="T60" fmla="*/ 50 w 69"/>
                <a:gd name="T61" fmla="*/ 87 h 95"/>
                <a:gd name="T62" fmla="*/ 40 w 69"/>
                <a:gd name="T63" fmla="*/ 93 h 95"/>
                <a:gd name="T64" fmla="*/ 29 w 69"/>
                <a:gd name="T65" fmla="*/ 95 h 95"/>
                <a:gd name="T66" fmla="*/ 18 w 69"/>
                <a:gd name="T67" fmla="*/ 93 h 95"/>
                <a:gd name="T68" fmla="*/ 10 w 69"/>
                <a:gd name="T69" fmla="*/ 89 h 95"/>
                <a:gd name="T70" fmla="*/ 4 w 69"/>
                <a:gd name="T71" fmla="*/ 85 h 95"/>
                <a:gd name="T72" fmla="*/ 1 w 69"/>
                <a:gd name="T73" fmla="*/ 79 h 95"/>
                <a:gd name="T74" fmla="*/ 0 w 69"/>
                <a:gd name="T75" fmla="*/ 74 h 95"/>
                <a:gd name="T76" fmla="*/ 0 w 69"/>
                <a:gd name="T77" fmla="*/ 69 h 95"/>
                <a:gd name="T78" fmla="*/ 1 w 69"/>
                <a:gd name="T79" fmla="*/ 58 h 95"/>
                <a:gd name="T80" fmla="*/ 6 w 69"/>
                <a:gd name="T81" fmla="*/ 49 h 95"/>
                <a:gd name="T82" fmla="*/ 14 w 69"/>
                <a:gd name="T83" fmla="*/ 44 h 95"/>
                <a:gd name="T84" fmla="*/ 23 w 69"/>
                <a:gd name="T85" fmla="*/ 40 h 95"/>
                <a:gd name="T86" fmla="*/ 33 w 69"/>
                <a:gd name="T87" fmla="*/ 38 h 95"/>
                <a:gd name="T88" fmla="*/ 44 w 69"/>
                <a:gd name="T89" fmla="*/ 37 h 95"/>
                <a:gd name="T90" fmla="*/ 54 w 69"/>
                <a:gd name="T91" fmla="*/ 37 h 95"/>
                <a:gd name="T92" fmla="*/ 57 w 69"/>
                <a:gd name="T93" fmla="*/ 37 h 95"/>
                <a:gd name="T94" fmla="*/ 57 w 69"/>
                <a:gd name="T95" fmla="*/ 32 h 95"/>
                <a:gd name="T96" fmla="*/ 56 w 69"/>
                <a:gd name="T97" fmla="*/ 22 h 95"/>
                <a:gd name="T98" fmla="*/ 52 w 69"/>
                <a:gd name="T99" fmla="*/ 16 h 95"/>
                <a:gd name="T100" fmla="*/ 46 w 69"/>
                <a:gd name="T101" fmla="*/ 11 h 95"/>
                <a:gd name="T102" fmla="*/ 37 w 69"/>
                <a:gd name="T103" fmla="*/ 9 h 95"/>
                <a:gd name="T104" fmla="*/ 23 w 69"/>
                <a:gd name="T105" fmla="*/ 11 h 95"/>
                <a:gd name="T106" fmla="*/ 10 w 69"/>
                <a:gd name="T107" fmla="*/ 17 h 95"/>
                <a:gd name="T108" fmla="*/ 10 w 69"/>
                <a:gd name="T109" fmla="*/ 6 h 95"/>
                <a:gd name="T110" fmla="*/ 18 w 69"/>
                <a:gd name="T111" fmla="*/ 3 h 95"/>
                <a:gd name="T112" fmla="*/ 28 w 69"/>
                <a:gd name="T113" fmla="*/ 0 h 95"/>
                <a:gd name="T114" fmla="*/ 37 w 69"/>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9" h="95">
                  <a:moveTo>
                    <a:pt x="53" y="47"/>
                  </a:moveTo>
                  <a:lnTo>
                    <a:pt x="44" y="47"/>
                  </a:lnTo>
                  <a:lnTo>
                    <a:pt x="34" y="48"/>
                  </a:lnTo>
                  <a:lnTo>
                    <a:pt x="25" y="50"/>
                  </a:lnTo>
                  <a:lnTo>
                    <a:pt x="18" y="54"/>
                  </a:lnTo>
                  <a:lnTo>
                    <a:pt x="13" y="60"/>
                  </a:lnTo>
                  <a:lnTo>
                    <a:pt x="11" y="68"/>
                  </a:lnTo>
                  <a:lnTo>
                    <a:pt x="13" y="76"/>
                  </a:lnTo>
                  <a:lnTo>
                    <a:pt x="16" y="82"/>
                  </a:lnTo>
                  <a:lnTo>
                    <a:pt x="23" y="84"/>
                  </a:lnTo>
                  <a:lnTo>
                    <a:pt x="30" y="85"/>
                  </a:lnTo>
                  <a:lnTo>
                    <a:pt x="41" y="83"/>
                  </a:lnTo>
                  <a:lnTo>
                    <a:pt x="49" y="78"/>
                  </a:lnTo>
                  <a:lnTo>
                    <a:pt x="53" y="73"/>
                  </a:lnTo>
                  <a:lnTo>
                    <a:pt x="56" y="65"/>
                  </a:lnTo>
                  <a:lnTo>
                    <a:pt x="57" y="58"/>
                  </a:lnTo>
                  <a:lnTo>
                    <a:pt x="57" y="53"/>
                  </a:lnTo>
                  <a:lnTo>
                    <a:pt x="57" y="47"/>
                  </a:lnTo>
                  <a:lnTo>
                    <a:pt x="53" y="47"/>
                  </a:lnTo>
                  <a:close/>
                  <a:moveTo>
                    <a:pt x="37" y="0"/>
                  </a:moveTo>
                  <a:lnTo>
                    <a:pt x="51" y="1"/>
                  </a:lnTo>
                  <a:lnTo>
                    <a:pt x="61" y="8"/>
                  </a:lnTo>
                  <a:lnTo>
                    <a:pt x="67" y="18"/>
                  </a:lnTo>
                  <a:lnTo>
                    <a:pt x="68" y="34"/>
                  </a:lnTo>
                  <a:lnTo>
                    <a:pt x="68" y="74"/>
                  </a:lnTo>
                  <a:lnTo>
                    <a:pt x="68" y="83"/>
                  </a:lnTo>
                  <a:lnTo>
                    <a:pt x="69" y="93"/>
                  </a:lnTo>
                  <a:lnTo>
                    <a:pt x="58" y="93"/>
                  </a:lnTo>
                  <a:lnTo>
                    <a:pt x="58" y="78"/>
                  </a:lnTo>
                  <a:lnTo>
                    <a:pt x="58" y="78"/>
                  </a:lnTo>
                  <a:lnTo>
                    <a:pt x="50" y="87"/>
                  </a:lnTo>
                  <a:lnTo>
                    <a:pt x="40" y="93"/>
                  </a:lnTo>
                  <a:lnTo>
                    <a:pt x="29" y="95"/>
                  </a:lnTo>
                  <a:lnTo>
                    <a:pt x="18" y="93"/>
                  </a:lnTo>
                  <a:lnTo>
                    <a:pt x="10" y="89"/>
                  </a:lnTo>
                  <a:lnTo>
                    <a:pt x="4" y="85"/>
                  </a:lnTo>
                  <a:lnTo>
                    <a:pt x="1" y="79"/>
                  </a:lnTo>
                  <a:lnTo>
                    <a:pt x="0" y="74"/>
                  </a:lnTo>
                  <a:lnTo>
                    <a:pt x="0" y="69"/>
                  </a:lnTo>
                  <a:lnTo>
                    <a:pt x="1" y="58"/>
                  </a:lnTo>
                  <a:lnTo>
                    <a:pt x="6" y="49"/>
                  </a:lnTo>
                  <a:lnTo>
                    <a:pt x="14" y="44"/>
                  </a:lnTo>
                  <a:lnTo>
                    <a:pt x="23" y="40"/>
                  </a:lnTo>
                  <a:lnTo>
                    <a:pt x="33" y="38"/>
                  </a:lnTo>
                  <a:lnTo>
                    <a:pt x="44" y="37"/>
                  </a:lnTo>
                  <a:lnTo>
                    <a:pt x="54" y="37"/>
                  </a:lnTo>
                  <a:lnTo>
                    <a:pt x="57" y="37"/>
                  </a:lnTo>
                  <a:lnTo>
                    <a:pt x="57" y="32"/>
                  </a:lnTo>
                  <a:lnTo>
                    <a:pt x="56" y="22"/>
                  </a:lnTo>
                  <a:lnTo>
                    <a:pt x="52" y="16"/>
                  </a:lnTo>
                  <a:lnTo>
                    <a:pt x="46" y="11"/>
                  </a:lnTo>
                  <a:lnTo>
                    <a:pt x="37" y="9"/>
                  </a:lnTo>
                  <a:lnTo>
                    <a:pt x="23" y="11"/>
                  </a:lnTo>
                  <a:lnTo>
                    <a:pt x="10" y="17"/>
                  </a:lnTo>
                  <a:lnTo>
                    <a:pt x="10" y="6"/>
                  </a:lnTo>
                  <a:lnTo>
                    <a:pt x="18" y="3"/>
                  </a:lnTo>
                  <a:lnTo>
                    <a:pt x="28" y="0"/>
                  </a:lnTo>
                  <a:lnTo>
                    <a:pt x="37"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02" name="Freeform 97"/>
            <p:cNvSpPr>
              <a:spLocks/>
            </p:cNvSpPr>
            <p:nvPr userDrawn="1"/>
          </p:nvSpPr>
          <p:spPr bwMode="auto">
            <a:xfrm>
              <a:off x="588" y="243"/>
              <a:ext cx="168" cy="186"/>
            </a:xfrm>
            <a:custGeom>
              <a:avLst/>
              <a:gdLst>
                <a:gd name="T0" fmla="*/ 251 w 504"/>
                <a:gd name="T1" fmla="*/ 0 h 557"/>
                <a:gd name="T2" fmla="*/ 339 w 504"/>
                <a:gd name="T3" fmla="*/ 4 h 557"/>
                <a:gd name="T4" fmla="*/ 408 w 504"/>
                <a:gd name="T5" fmla="*/ 14 h 557"/>
                <a:gd name="T6" fmla="*/ 459 w 504"/>
                <a:gd name="T7" fmla="*/ 26 h 557"/>
                <a:gd name="T8" fmla="*/ 492 w 504"/>
                <a:gd name="T9" fmla="*/ 36 h 557"/>
                <a:gd name="T10" fmla="*/ 503 w 504"/>
                <a:gd name="T11" fmla="*/ 41 h 557"/>
                <a:gd name="T12" fmla="*/ 503 w 504"/>
                <a:gd name="T13" fmla="*/ 55 h 557"/>
                <a:gd name="T14" fmla="*/ 504 w 504"/>
                <a:gd name="T15" fmla="*/ 92 h 557"/>
                <a:gd name="T16" fmla="*/ 503 w 504"/>
                <a:gd name="T17" fmla="*/ 145 h 557"/>
                <a:gd name="T18" fmla="*/ 498 w 504"/>
                <a:gd name="T19" fmla="*/ 206 h 557"/>
                <a:gd name="T20" fmla="*/ 489 w 504"/>
                <a:gd name="T21" fmla="*/ 269 h 557"/>
                <a:gd name="T22" fmla="*/ 476 w 504"/>
                <a:gd name="T23" fmla="*/ 325 h 557"/>
                <a:gd name="T24" fmla="*/ 440 w 504"/>
                <a:gd name="T25" fmla="*/ 400 h 557"/>
                <a:gd name="T26" fmla="*/ 397 w 504"/>
                <a:gd name="T27" fmla="*/ 457 h 557"/>
                <a:gd name="T28" fmla="*/ 351 w 504"/>
                <a:gd name="T29" fmla="*/ 501 h 557"/>
                <a:gd name="T30" fmla="*/ 308 w 504"/>
                <a:gd name="T31" fmla="*/ 530 h 557"/>
                <a:gd name="T32" fmla="*/ 275 w 504"/>
                <a:gd name="T33" fmla="*/ 548 h 557"/>
                <a:gd name="T34" fmla="*/ 255 w 504"/>
                <a:gd name="T35" fmla="*/ 555 h 557"/>
                <a:gd name="T36" fmla="*/ 251 w 504"/>
                <a:gd name="T37" fmla="*/ 557 h 557"/>
                <a:gd name="T38" fmla="*/ 241 w 504"/>
                <a:gd name="T39" fmla="*/ 553 h 557"/>
                <a:gd name="T40" fmla="*/ 213 w 504"/>
                <a:gd name="T41" fmla="*/ 540 h 557"/>
                <a:gd name="T42" fmla="*/ 174 w 504"/>
                <a:gd name="T43" fmla="*/ 516 h 557"/>
                <a:gd name="T44" fmla="*/ 130 w 504"/>
                <a:gd name="T45" fmla="*/ 481 h 557"/>
                <a:gd name="T46" fmla="*/ 84 w 504"/>
                <a:gd name="T47" fmla="*/ 430 h 557"/>
                <a:gd name="T48" fmla="*/ 45 w 504"/>
                <a:gd name="T49" fmla="*/ 365 h 557"/>
                <a:gd name="T50" fmla="*/ 20 w 504"/>
                <a:gd name="T51" fmla="*/ 299 h 557"/>
                <a:gd name="T52" fmla="*/ 9 w 504"/>
                <a:gd name="T53" fmla="*/ 237 h 557"/>
                <a:gd name="T54" fmla="*/ 2 w 504"/>
                <a:gd name="T55" fmla="*/ 175 h 557"/>
                <a:gd name="T56" fmla="*/ 0 w 504"/>
                <a:gd name="T57" fmla="*/ 117 h 557"/>
                <a:gd name="T58" fmla="*/ 0 w 504"/>
                <a:gd name="T59" fmla="*/ 91 h 557"/>
                <a:gd name="T60" fmla="*/ 0 w 504"/>
                <a:gd name="T61" fmla="*/ 55 h 557"/>
                <a:gd name="T62" fmla="*/ 1 w 504"/>
                <a:gd name="T63" fmla="*/ 41 h 557"/>
                <a:gd name="T64" fmla="*/ 12 w 504"/>
                <a:gd name="T65" fmla="*/ 36 h 557"/>
                <a:gd name="T66" fmla="*/ 44 w 504"/>
                <a:gd name="T67" fmla="*/ 26 h 557"/>
                <a:gd name="T68" fmla="*/ 96 w 504"/>
                <a:gd name="T69" fmla="*/ 14 h 557"/>
                <a:gd name="T70" fmla="*/ 165 w 504"/>
                <a:gd name="T71" fmla="*/ 4 h 557"/>
                <a:gd name="T72" fmla="*/ 251 w 504"/>
                <a:gd name="T73" fmla="*/ 0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04" h="557">
                  <a:moveTo>
                    <a:pt x="251" y="0"/>
                  </a:moveTo>
                  <a:lnTo>
                    <a:pt x="251" y="0"/>
                  </a:lnTo>
                  <a:lnTo>
                    <a:pt x="297" y="1"/>
                  </a:lnTo>
                  <a:lnTo>
                    <a:pt x="339" y="4"/>
                  </a:lnTo>
                  <a:lnTo>
                    <a:pt x="375" y="8"/>
                  </a:lnTo>
                  <a:lnTo>
                    <a:pt x="408" y="14"/>
                  </a:lnTo>
                  <a:lnTo>
                    <a:pt x="436" y="21"/>
                  </a:lnTo>
                  <a:lnTo>
                    <a:pt x="459" y="26"/>
                  </a:lnTo>
                  <a:lnTo>
                    <a:pt x="478" y="32"/>
                  </a:lnTo>
                  <a:lnTo>
                    <a:pt x="492" y="36"/>
                  </a:lnTo>
                  <a:lnTo>
                    <a:pt x="499" y="40"/>
                  </a:lnTo>
                  <a:lnTo>
                    <a:pt x="503" y="41"/>
                  </a:lnTo>
                  <a:lnTo>
                    <a:pt x="503" y="44"/>
                  </a:lnTo>
                  <a:lnTo>
                    <a:pt x="503" y="55"/>
                  </a:lnTo>
                  <a:lnTo>
                    <a:pt x="504" y="71"/>
                  </a:lnTo>
                  <a:lnTo>
                    <a:pt x="504" y="92"/>
                  </a:lnTo>
                  <a:lnTo>
                    <a:pt x="503" y="117"/>
                  </a:lnTo>
                  <a:lnTo>
                    <a:pt x="503" y="145"/>
                  </a:lnTo>
                  <a:lnTo>
                    <a:pt x="501" y="175"/>
                  </a:lnTo>
                  <a:lnTo>
                    <a:pt x="498" y="206"/>
                  </a:lnTo>
                  <a:lnTo>
                    <a:pt x="495" y="237"/>
                  </a:lnTo>
                  <a:lnTo>
                    <a:pt x="489" y="269"/>
                  </a:lnTo>
                  <a:lnTo>
                    <a:pt x="484" y="299"/>
                  </a:lnTo>
                  <a:lnTo>
                    <a:pt x="476" y="325"/>
                  </a:lnTo>
                  <a:lnTo>
                    <a:pt x="459" y="365"/>
                  </a:lnTo>
                  <a:lnTo>
                    <a:pt x="440" y="400"/>
                  </a:lnTo>
                  <a:lnTo>
                    <a:pt x="419" y="430"/>
                  </a:lnTo>
                  <a:lnTo>
                    <a:pt x="397" y="457"/>
                  </a:lnTo>
                  <a:lnTo>
                    <a:pt x="374" y="481"/>
                  </a:lnTo>
                  <a:lnTo>
                    <a:pt x="351" y="501"/>
                  </a:lnTo>
                  <a:lnTo>
                    <a:pt x="330" y="516"/>
                  </a:lnTo>
                  <a:lnTo>
                    <a:pt x="308" y="530"/>
                  </a:lnTo>
                  <a:lnTo>
                    <a:pt x="289" y="540"/>
                  </a:lnTo>
                  <a:lnTo>
                    <a:pt x="275" y="548"/>
                  </a:lnTo>
                  <a:lnTo>
                    <a:pt x="263" y="553"/>
                  </a:lnTo>
                  <a:lnTo>
                    <a:pt x="255" y="555"/>
                  </a:lnTo>
                  <a:lnTo>
                    <a:pt x="251" y="557"/>
                  </a:lnTo>
                  <a:lnTo>
                    <a:pt x="251" y="557"/>
                  </a:lnTo>
                  <a:lnTo>
                    <a:pt x="249" y="555"/>
                  </a:lnTo>
                  <a:lnTo>
                    <a:pt x="241" y="553"/>
                  </a:lnTo>
                  <a:lnTo>
                    <a:pt x="229" y="548"/>
                  </a:lnTo>
                  <a:lnTo>
                    <a:pt x="213" y="540"/>
                  </a:lnTo>
                  <a:lnTo>
                    <a:pt x="196" y="530"/>
                  </a:lnTo>
                  <a:lnTo>
                    <a:pt x="174" y="516"/>
                  </a:lnTo>
                  <a:lnTo>
                    <a:pt x="152" y="501"/>
                  </a:lnTo>
                  <a:lnTo>
                    <a:pt x="130" y="481"/>
                  </a:lnTo>
                  <a:lnTo>
                    <a:pt x="106" y="457"/>
                  </a:lnTo>
                  <a:lnTo>
                    <a:pt x="84" y="430"/>
                  </a:lnTo>
                  <a:lnTo>
                    <a:pt x="63" y="400"/>
                  </a:lnTo>
                  <a:lnTo>
                    <a:pt x="45" y="365"/>
                  </a:lnTo>
                  <a:lnTo>
                    <a:pt x="28" y="325"/>
                  </a:lnTo>
                  <a:lnTo>
                    <a:pt x="20" y="299"/>
                  </a:lnTo>
                  <a:lnTo>
                    <a:pt x="13" y="269"/>
                  </a:lnTo>
                  <a:lnTo>
                    <a:pt x="9" y="237"/>
                  </a:lnTo>
                  <a:lnTo>
                    <a:pt x="6" y="206"/>
                  </a:lnTo>
                  <a:lnTo>
                    <a:pt x="2" y="175"/>
                  </a:lnTo>
                  <a:lnTo>
                    <a:pt x="1" y="145"/>
                  </a:lnTo>
                  <a:lnTo>
                    <a:pt x="0" y="117"/>
                  </a:lnTo>
                  <a:lnTo>
                    <a:pt x="0" y="92"/>
                  </a:lnTo>
                  <a:lnTo>
                    <a:pt x="0" y="91"/>
                  </a:lnTo>
                  <a:lnTo>
                    <a:pt x="0" y="71"/>
                  </a:lnTo>
                  <a:lnTo>
                    <a:pt x="0" y="55"/>
                  </a:lnTo>
                  <a:lnTo>
                    <a:pt x="1" y="44"/>
                  </a:lnTo>
                  <a:lnTo>
                    <a:pt x="1" y="41"/>
                  </a:lnTo>
                  <a:lnTo>
                    <a:pt x="3" y="40"/>
                  </a:lnTo>
                  <a:lnTo>
                    <a:pt x="12" y="36"/>
                  </a:lnTo>
                  <a:lnTo>
                    <a:pt x="26" y="32"/>
                  </a:lnTo>
                  <a:lnTo>
                    <a:pt x="44" y="26"/>
                  </a:lnTo>
                  <a:lnTo>
                    <a:pt x="67" y="21"/>
                  </a:lnTo>
                  <a:lnTo>
                    <a:pt x="96" y="14"/>
                  </a:lnTo>
                  <a:lnTo>
                    <a:pt x="128" y="8"/>
                  </a:lnTo>
                  <a:lnTo>
                    <a:pt x="165" y="4"/>
                  </a:lnTo>
                  <a:lnTo>
                    <a:pt x="207" y="1"/>
                  </a:lnTo>
                  <a:lnTo>
                    <a:pt x="251" y="0"/>
                  </a:lnTo>
                  <a:close/>
                </a:path>
              </a:pathLst>
            </a:custGeom>
            <a:solidFill>
              <a:srgbClr val="E3000B"/>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03" name="Freeform 98"/>
            <p:cNvSpPr>
              <a:spLocks/>
            </p:cNvSpPr>
            <p:nvPr userDrawn="1"/>
          </p:nvSpPr>
          <p:spPr bwMode="auto">
            <a:xfrm>
              <a:off x="616" y="270"/>
              <a:ext cx="112" cy="111"/>
            </a:xfrm>
            <a:custGeom>
              <a:avLst/>
              <a:gdLst>
                <a:gd name="T0" fmla="*/ 116 w 334"/>
                <a:gd name="T1" fmla="*/ 0 h 334"/>
                <a:gd name="T2" fmla="*/ 217 w 334"/>
                <a:gd name="T3" fmla="*/ 0 h 334"/>
                <a:gd name="T4" fmla="*/ 217 w 334"/>
                <a:gd name="T5" fmla="*/ 116 h 334"/>
                <a:gd name="T6" fmla="*/ 334 w 334"/>
                <a:gd name="T7" fmla="*/ 116 h 334"/>
                <a:gd name="T8" fmla="*/ 334 w 334"/>
                <a:gd name="T9" fmla="*/ 217 h 334"/>
                <a:gd name="T10" fmla="*/ 217 w 334"/>
                <a:gd name="T11" fmla="*/ 217 h 334"/>
                <a:gd name="T12" fmla="*/ 217 w 334"/>
                <a:gd name="T13" fmla="*/ 334 h 334"/>
                <a:gd name="T14" fmla="*/ 116 w 334"/>
                <a:gd name="T15" fmla="*/ 334 h 334"/>
                <a:gd name="T16" fmla="*/ 116 w 334"/>
                <a:gd name="T17" fmla="*/ 217 h 334"/>
                <a:gd name="T18" fmla="*/ 0 w 334"/>
                <a:gd name="T19" fmla="*/ 217 h 334"/>
                <a:gd name="T20" fmla="*/ 0 w 334"/>
                <a:gd name="T21" fmla="*/ 116 h 334"/>
                <a:gd name="T22" fmla="*/ 116 w 334"/>
                <a:gd name="T23" fmla="*/ 116 h 334"/>
                <a:gd name="T24" fmla="*/ 116 w 334"/>
                <a:gd name="T25"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4" h="334">
                  <a:moveTo>
                    <a:pt x="116" y="0"/>
                  </a:moveTo>
                  <a:lnTo>
                    <a:pt x="217" y="0"/>
                  </a:lnTo>
                  <a:lnTo>
                    <a:pt x="217" y="116"/>
                  </a:lnTo>
                  <a:lnTo>
                    <a:pt x="334" y="116"/>
                  </a:lnTo>
                  <a:lnTo>
                    <a:pt x="334" y="217"/>
                  </a:lnTo>
                  <a:lnTo>
                    <a:pt x="217" y="217"/>
                  </a:lnTo>
                  <a:lnTo>
                    <a:pt x="217" y="334"/>
                  </a:lnTo>
                  <a:lnTo>
                    <a:pt x="116" y="334"/>
                  </a:lnTo>
                  <a:lnTo>
                    <a:pt x="116" y="217"/>
                  </a:lnTo>
                  <a:lnTo>
                    <a:pt x="0" y="217"/>
                  </a:lnTo>
                  <a:lnTo>
                    <a:pt x="0" y="116"/>
                  </a:lnTo>
                  <a:lnTo>
                    <a:pt x="116" y="116"/>
                  </a:lnTo>
                  <a:lnTo>
                    <a:pt x="116" y="0"/>
                  </a:lnTo>
                  <a:close/>
                </a:path>
              </a:pathLst>
            </a:custGeom>
            <a:solidFill>
              <a:srgbClr val="FFFFFF"/>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grpSp>
    </p:spTree>
    <p:extLst>
      <p:ext uri="{BB962C8B-B14F-4D97-AF65-F5344CB8AC3E}">
        <p14:creationId xmlns:p14="http://schemas.microsoft.com/office/powerpoint/2010/main" val="846701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tatement nur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512000" y="1080000"/>
            <a:ext cx="7056000" cy="3744000"/>
          </a:xfrm>
        </p:spPr>
        <p:txBody>
          <a:bodyPr>
            <a:noAutofit/>
          </a:bodyPr>
          <a:lstStyle>
            <a:lvl1pPr>
              <a:lnSpc>
                <a:spcPts val="5000"/>
              </a:lnSpc>
              <a:defRPr sz="4200" b="1" baseline="0">
                <a:solidFill>
                  <a:schemeClr val="bg1"/>
                </a:solidFill>
              </a:defRPr>
            </a:lvl1pPr>
          </a:lstStyle>
          <a:p>
            <a:r>
              <a:rPr lang="de-DE" noProof="0"/>
              <a:t>Titelmasterformat durch Klicken bearbeiten</a:t>
            </a:r>
            <a:endParaRPr lang="de-CH" noProof="0" dirty="0"/>
          </a:p>
        </p:txBody>
      </p:sp>
      <p:sp>
        <p:nvSpPr>
          <p:cNvPr id="7" name="Textplatzhalter 6"/>
          <p:cNvSpPr>
            <a:spLocks noGrp="1"/>
          </p:cNvSpPr>
          <p:nvPr>
            <p:ph type="body" sz="quarter" idx="10"/>
          </p:nvPr>
        </p:nvSpPr>
        <p:spPr>
          <a:xfrm>
            <a:off x="1512001" y="4896000"/>
            <a:ext cx="7056000" cy="432000"/>
          </a:xfrm>
        </p:spPr>
        <p:txBody>
          <a:bodyPr/>
          <a:lstStyle>
            <a:lvl1pPr marL="0" indent="0" algn="r">
              <a:buNone/>
              <a:defRPr sz="1200"/>
            </a:lvl1pPr>
          </a:lstStyle>
          <a:p>
            <a:pPr lvl="0"/>
            <a:r>
              <a:rPr lang="de-DE" noProof="0"/>
              <a:t>Formatvorlagen des Textmasters bearbeiten</a:t>
            </a:r>
          </a:p>
        </p:txBody>
      </p:sp>
    </p:spTree>
    <p:extLst>
      <p:ext uri="{BB962C8B-B14F-4D97-AF65-F5344CB8AC3E}">
        <p14:creationId xmlns:p14="http://schemas.microsoft.com/office/powerpoint/2010/main" val="402098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atement mit Bi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510850" y="3619500"/>
            <a:ext cx="7056000" cy="1532160"/>
          </a:xfrm>
        </p:spPr>
        <p:txBody>
          <a:bodyPr>
            <a:noAutofit/>
          </a:bodyPr>
          <a:lstStyle>
            <a:lvl1pPr>
              <a:lnSpc>
                <a:spcPts val="5000"/>
              </a:lnSpc>
              <a:defRPr sz="4200" b="1" baseline="0">
                <a:solidFill>
                  <a:schemeClr val="bg1"/>
                </a:solidFill>
              </a:defRPr>
            </a:lvl1pPr>
          </a:lstStyle>
          <a:p>
            <a:r>
              <a:rPr lang="de-DE"/>
              <a:t>Titelmasterformat durch Klicken bearbeiten</a:t>
            </a:r>
            <a:endParaRPr lang="de-CH" dirty="0"/>
          </a:p>
        </p:txBody>
      </p:sp>
      <p:sp>
        <p:nvSpPr>
          <p:cNvPr id="7" name="Textplatzhalter 6"/>
          <p:cNvSpPr>
            <a:spLocks noGrp="1"/>
          </p:cNvSpPr>
          <p:nvPr>
            <p:ph type="body" sz="quarter" idx="10"/>
          </p:nvPr>
        </p:nvSpPr>
        <p:spPr>
          <a:xfrm>
            <a:off x="1510850" y="3266340"/>
            <a:ext cx="7056000" cy="325320"/>
          </a:xfrm>
        </p:spPr>
        <p:txBody>
          <a:bodyPr/>
          <a:lstStyle>
            <a:lvl1pPr marL="0" indent="0" algn="r">
              <a:buNone/>
              <a:defRPr sz="1200"/>
            </a:lvl1pPr>
          </a:lstStyle>
          <a:p>
            <a:pPr lvl="0"/>
            <a:r>
              <a:rPr lang="de-DE"/>
              <a:t>Formatvorlagen des Textmasters bearbeiten</a:t>
            </a:r>
          </a:p>
        </p:txBody>
      </p:sp>
      <p:sp>
        <p:nvSpPr>
          <p:cNvPr id="4" name="Bildplatzhalter 3"/>
          <p:cNvSpPr>
            <a:spLocks noGrp="1"/>
          </p:cNvSpPr>
          <p:nvPr>
            <p:ph type="pic" sz="quarter" idx="11"/>
          </p:nvPr>
        </p:nvSpPr>
        <p:spPr>
          <a:xfrm>
            <a:off x="1512000" y="1080000"/>
            <a:ext cx="7054850" cy="2160000"/>
          </a:xfrm>
        </p:spPr>
        <p:txBody>
          <a:bodyPr/>
          <a:lstStyle/>
          <a:p>
            <a:r>
              <a:rPr lang="de-DE"/>
              <a:t>Bild durch Klicken auf Symbol hinzufügen</a:t>
            </a:r>
            <a:endParaRPr lang="de-CH"/>
          </a:p>
        </p:txBody>
      </p:sp>
    </p:spTree>
    <p:extLst>
      <p:ext uri="{BB962C8B-B14F-4D97-AF65-F5344CB8AC3E}">
        <p14:creationId xmlns:p14="http://schemas.microsoft.com/office/powerpoint/2010/main" val="6645868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eer">
    <p:spTree>
      <p:nvGrpSpPr>
        <p:cNvPr id="1" name=""/>
        <p:cNvGrpSpPr/>
        <p:nvPr/>
      </p:nvGrpSpPr>
      <p:grpSpPr>
        <a:xfrm>
          <a:off x="0" y="0"/>
          <a:ext cx="0" cy="0"/>
          <a:chOff x="0" y="0"/>
          <a:chExt cx="0" cy="0"/>
        </a:xfrm>
      </p:grpSpPr>
      <p:sp>
        <p:nvSpPr>
          <p:cNvPr id="5" name="Inhaltsplatzhalter 4"/>
          <p:cNvSpPr>
            <a:spLocks noGrp="1"/>
          </p:cNvSpPr>
          <p:nvPr>
            <p:ph sz="quarter" idx="13" hasCustomPrompt="1"/>
          </p:nvPr>
        </p:nvSpPr>
        <p:spPr>
          <a:xfrm>
            <a:off x="1296000" y="378000"/>
            <a:ext cx="7488000" cy="5760000"/>
          </a:xfr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3" name="Fußzeilenplatzhalter 2"/>
          <p:cNvSpPr>
            <a:spLocks noGrp="1"/>
          </p:cNvSpPr>
          <p:nvPr>
            <p:ph type="ftr" sz="quarter" idx="11"/>
          </p:nvPr>
        </p:nvSpPr>
        <p:spPr/>
        <p:txBody>
          <a:bodyPr/>
          <a:lstStyle/>
          <a:p>
            <a:r>
              <a:rPr lang="de-CH" dirty="0" err="1"/>
              <a:t>TitPC</a:t>
            </a:r>
            <a:r>
              <a:rPr lang="de-CH" dirty="0"/>
              <a:t> des Referats, Referent / Anlass, Datum</a:t>
            </a:r>
          </a:p>
        </p:txBody>
      </p:sp>
      <p:sp>
        <p:nvSpPr>
          <p:cNvPr id="4" name="Foliennummernplatzhalter 3"/>
          <p:cNvSpPr>
            <a:spLocks noGrp="1"/>
          </p:cNvSpPr>
          <p:nvPr>
            <p:ph type="sldNum" sz="quarter" idx="12"/>
          </p:nvPr>
        </p:nvSpPr>
        <p:spPr/>
        <p:txBody>
          <a:bodyPr/>
          <a:lstStyle/>
          <a:p>
            <a:fld id="{2258134C-0064-4AC4-8A21-13295BEB3DAD}" type="slidenum">
              <a:rPr lang="de-CH" smtClean="0"/>
              <a:t>‹Nr.›</a:t>
            </a:fld>
            <a:endParaRPr lang="de-CH"/>
          </a:p>
        </p:txBody>
      </p:sp>
    </p:spTree>
    <p:extLst>
      <p:ext uri="{BB962C8B-B14F-4D97-AF65-F5344CB8AC3E}">
        <p14:creationId xmlns:p14="http://schemas.microsoft.com/office/powerpoint/2010/main" val="249081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ollformat">
    <p:spTree>
      <p:nvGrpSpPr>
        <p:cNvPr id="1" name=""/>
        <p:cNvGrpSpPr/>
        <p:nvPr/>
      </p:nvGrpSpPr>
      <p:grpSpPr>
        <a:xfrm>
          <a:off x="0" y="0"/>
          <a:ext cx="0" cy="0"/>
          <a:chOff x="0" y="0"/>
          <a:chExt cx="0" cy="0"/>
        </a:xfrm>
      </p:grpSpPr>
      <p:sp>
        <p:nvSpPr>
          <p:cNvPr id="7" name="Bildplatzhalter 6"/>
          <p:cNvSpPr>
            <a:spLocks noGrp="1"/>
          </p:cNvSpPr>
          <p:nvPr>
            <p:ph type="pic" sz="quarter" idx="12"/>
          </p:nvPr>
        </p:nvSpPr>
        <p:spPr>
          <a:xfrm>
            <a:off x="0" y="0"/>
            <a:ext cx="9144000" cy="6858000"/>
          </a:xfrm>
          <a:solidFill>
            <a:schemeClr val="bg1"/>
          </a:solidFill>
        </p:spPr>
        <p:txBody>
          <a:bodyPr/>
          <a:lstStyle/>
          <a:p>
            <a:r>
              <a:rPr lang="de-DE"/>
              <a:t>Bild durch Klicken auf Symbol hinzufügen</a:t>
            </a:r>
            <a:endParaRPr lang="de-CH"/>
          </a:p>
        </p:txBody>
      </p:sp>
      <p:sp>
        <p:nvSpPr>
          <p:cNvPr id="4" name="Foliennummernplatzhalter 3"/>
          <p:cNvSpPr>
            <a:spLocks noGrp="1"/>
          </p:cNvSpPr>
          <p:nvPr>
            <p:ph type="sldNum" sz="quarter" idx="11"/>
          </p:nvPr>
        </p:nvSpPr>
        <p:spPr/>
        <p:txBody>
          <a:bodyPr/>
          <a:lstStyle/>
          <a:p>
            <a:fld id="{2258134C-0064-4AC4-8A21-13295BEB3DAD}" type="slidenum">
              <a:rPr lang="de-CH" smtClean="0"/>
              <a:pPr/>
              <a:t>‹Nr.›</a:t>
            </a:fld>
            <a:endParaRPr lang="de-CH"/>
          </a:p>
        </p:txBody>
      </p:sp>
      <p:sp>
        <p:nvSpPr>
          <p:cNvPr id="3" name="Fußzeilenplatzhalter 2"/>
          <p:cNvSpPr>
            <a:spLocks noGrp="1"/>
          </p:cNvSpPr>
          <p:nvPr>
            <p:ph type="ftr" sz="quarter" idx="10"/>
          </p:nvPr>
        </p:nvSpPr>
        <p:spPr/>
        <p:txBody>
          <a:bodyPr/>
          <a:lstStyle/>
          <a:p>
            <a:r>
              <a:rPr lang="de-CH" noProof="0" dirty="0" err="1"/>
              <a:t>TitPC</a:t>
            </a:r>
            <a:r>
              <a:rPr lang="de-CH" noProof="0" dirty="0"/>
              <a:t> des Referats, Referent / Anlass, Datum</a:t>
            </a:r>
          </a:p>
        </p:txBody>
      </p:sp>
    </p:spTree>
    <p:extLst>
      <p:ext uri="{BB962C8B-B14F-4D97-AF65-F5344CB8AC3E}">
        <p14:creationId xmlns:p14="http://schemas.microsoft.com/office/powerpoint/2010/main" val="865731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folie mit Bild">
    <p:spTree>
      <p:nvGrpSpPr>
        <p:cNvPr id="1" name=""/>
        <p:cNvGrpSpPr/>
        <p:nvPr/>
      </p:nvGrpSpPr>
      <p:grpSpPr>
        <a:xfrm>
          <a:off x="0" y="0"/>
          <a:ext cx="0" cy="0"/>
          <a:chOff x="0" y="0"/>
          <a:chExt cx="0" cy="0"/>
        </a:xfrm>
      </p:grpSpPr>
      <p:sp>
        <p:nvSpPr>
          <p:cNvPr id="104" name="Bildplatzhalter 103"/>
          <p:cNvSpPr>
            <a:spLocks noGrp="1"/>
          </p:cNvSpPr>
          <p:nvPr>
            <p:ph type="pic" sz="quarter" idx="11"/>
          </p:nvPr>
        </p:nvSpPr>
        <p:spPr>
          <a:xfrm>
            <a:off x="0" y="5795963"/>
            <a:ext cx="9144000" cy="1062037"/>
          </a:xfrm>
        </p:spPr>
        <p:txBody>
          <a:bodyPr/>
          <a:lstStyle/>
          <a:p>
            <a:r>
              <a:rPr lang="de-DE"/>
              <a:t>Bild durch Klicken auf Symbol hinzufügen</a:t>
            </a:r>
            <a:endParaRPr lang="de-CH" dirty="0"/>
          </a:p>
        </p:txBody>
      </p:sp>
      <p:sp>
        <p:nvSpPr>
          <p:cNvPr id="2" name="Titel 1"/>
          <p:cNvSpPr>
            <a:spLocks noGrp="1"/>
          </p:cNvSpPr>
          <p:nvPr>
            <p:ph type="ctrTitle"/>
          </p:nvPr>
        </p:nvSpPr>
        <p:spPr>
          <a:xfrm>
            <a:off x="1296000" y="1224000"/>
            <a:ext cx="7488000" cy="1440000"/>
          </a:xfrm>
        </p:spPr>
        <p:txBody>
          <a:bodyPr anchor="b">
            <a:normAutofit/>
          </a:bodyPr>
          <a:lstStyle>
            <a:lvl1pPr algn="l">
              <a:lnSpc>
                <a:spcPts val="4200"/>
              </a:lnSpc>
              <a:defRPr sz="3200" b="1" spc="60" baseline="0">
                <a:latin typeface="+mj-lt"/>
              </a:defRPr>
            </a:lvl1pPr>
          </a:lstStyle>
          <a:p>
            <a:r>
              <a:rPr lang="de-DE" noProof="0"/>
              <a:t>Titelmasterformat durch Klicken bearbeiten</a:t>
            </a:r>
            <a:endParaRPr lang="de-CH" noProof="0" dirty="0"/>
          </a:p>
        </p:txBody>
      </p:sp>
      <p:sp>
        <p:nvSpPr>
          <p:cNvPr id="3" name="Untertitel 2"/>
          <p:cNvSpPr>
            <a:spLocks noGrp="1"/>
          </p:cNvSpPr>
          <p:nvPr>
            <p:ph type="subTitle" idx="1"/>
          </p:nvPr>
        </p:nvSpPr>
        <p:spPr>
          <a:xfrm>
            <a:off x="1296000" y="2664000"/>
            <a:ext cx="7488000" cy="1080000"/>
          </a:xfrm>
        </p:spPr>
        <p:txBody>
          <a:bodyPr/>
          <a:lstStyle>
            <a:lvl1pPr marL="0" indent="0" algn="l">
              <a:lnSpc>
                <a:spcPts val="4200"/>
              </a:lnSpc>
              <a:buNone/>
              <a:defRPr sz="3200" spc="6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e-DE" noProof="0"/>
              <a:t>Formatvorlage des Untertitelmasters durch Klicken bearbeiten</a:t>
            </a:r>
            <a:endParaRPr lang="de-CH" noProof="0" dirty="0"/>
          </a:p>
        </p:txBody>
      </p:sp>
      <p:sp>
        <p:nvSpPr>
          <p:cNvPr id="8" name="Textfeld 7"/>
          <p:cNvSpPr txBox="1"/>
          <p:nvPr userDrawn="1"/>
        </p:nvSpPr>
        <p:spPr>
          <a:xfrm>
            <a:off x="4572000" y="377999"/>
            <a:ext cx="2992582" cy="246221"/>
          </a:xfrm>
          <a:prstGeom prst="rect">
            <a:avLst/>
          </a:prstGeom>
          <a:noFill/>
        </p:spPr>
        <p:txBody>
          <a:bodyPr wrap="square" lIns="0" tIns="0" rIns="0" bIns="0" rtlCol="0">
            <a:spAutoFit/>
          </a:bodyPr>
          <a:lstStyle/>
          <a:p>
            <a:r>
              <a:rPr lang="de-CH" sz="800" noProof="0" dirty="0"/>
              <a:t>Eidgenössisches Departement des Innern EDI</a:t>
            </a:r>
          </a:p>
          <a:p>
            <a:r>
              <a:rPr lang="de-CH" sz="800" b="1" noProof="0" dirty="0" err="1"/>
              <a:t>Confédérationesamt</a:t>
            </a:r>
            <a:r>
              <a:rPr lang="de-CH" sz="800" b="1" baseline="0" noProof="0" dirty="0"/>
              <a:t> für Sozialversicherungen BSV</a:t>
            </a:r>
            <a:endParaRPr lang="de-CH" sz="800" b="1" noProof="0" dirty="0"/>
          </a:p>
        </p:txBody>
      </p:sp>
      <p:sp>
        <p:nvSpPr>
          <p:cNvPr id="5" name="Textplatzhalter 4"/>
          <p:cNvSpPr>
            <a:spLocks noGrp="1"/>
          </p:cNvSpPr>
          <p:nvPr>
            <p:ph type="body" sz="quarter" idx="10" hasCustomPrompt="1"/>
          </p:nvPr>
        </p:nvSpPr>
        <p:spPr>
          <a:xfrm>
            <a:off x="1295400" y="3779999"/>
            <a:ext cx="7488238" cy="1800000"/>
          </a:xfrm>
        </p:spPr>
        <p:txBody>
          <a:bodyPr>
            <a:noAutofit/>
          </a:bodyPr>
          <a:lstStyle>
            <a:lvl1pPr marL="0" marR="0" indent="0" algn="l" defTabSz="685800" rtl="0" eaLnBrk="1" fontAlgn="auto" latinLnBrk="0" hangingPunct="1">
              <a:lnSpc>
                <a:spcPts val="2200"/>
              </a:lnSpc>
              <a:spcBef>
                <a:spcPts val="750"/>
              </a:spcBef>
              <a:spcAft>
                <a:spcPts val="0"/>
              </a:spcAft>
              <a:buClrTx/>
              <a:buSzTx/>
              <a:buFont typeface="Arial" panose="020B0604020202020204" pitchFamily="34" charset="0"/>
              <a:buNone/>
              <a:tabLst/>
              <a:defRPr lang="de-CH" sz="2000" b="0" kern="1200" spc="30" baseline="0" noProof="0" dirty="0" smtClean="0">
                <a:solidFill>
                  <a:schemeClr val="tx1"/>
                </a:solidFill>
                <a:latin typeface="+mn-lt"/>
                <a:ea typeface="+mn-ea"/>
                <a:cs typeface="+mn-cs"/>
              </a:defRPr>
            </a:lvl1pPr>
          </a:lstStyle>
          <a:p>
            <a:pPr lvl="0"/>
            <a:r>
              <a:rPr lang="de-CH" noProof="0" dirty="0"/>
              <a:t>Anlass | Ort, Datum</a:t>
            </a:r>
            <a:r>
              <a:rPr lang="de-CH" sz="900" spc="5" dirty="0">
                <a:effectLst/>
                <a:latin typeface="Arial" panose="020B0604020202020204" pitchFamily="34" charset="0"/>
                <a:ea typeface="Arial" panose="020B0604020202020204" pitchFamily="34" charset="0"/>
                <a:cs typeface="Times New Roman" panose="02020603050405020304" pitchFamily="18" charset="0"/>
              </a:rPr>
              <a:t/>
            </a:r>
            <a:br>
              <a:rPr lang="de-CH" sz="900" spc="5" dirty="0">
                <a:effectLst/>
                <a:latin typeface="Arial" panose="020B0604020202020204" pitchFamily="34" charset="0"/>
                <a:ea typeface="Arial" panose="020B0604020202020204" pitchFamily="34" charset="0"/>
                <a:cs typeface="Times New Roman" panose="02020603050405020304" pitchFamily="18" charset="0"/>
              </a:rPr>
            </a:br>
            <a:r>
              <a:rPr lang="de-CH" noProof="0" dirty="0"/>
              <a:t>Referent/in, Funktion</a:t>
            </a:r>
          </a:p>
        </p:txBody>
      </p:sp>
      <p:grpSp>
        <p:nvGrpSpPr>
          <p:cNvPr id="4" name="Group 4"/>
          <p:cNvGrpSpPr>
            <a:grpSpLocks noChangeAspect="1"/>
          </p:cNvGrpSpPr>
          <p:nvPr userDrawn="1"/>
        </p:nvGrpSpPr>
        <p:grpSpPr bwMode="auto">
          <a:xfrm>
            <a:off x="933450" y="377825"/>
            <a:ext cx="1951038" cy="487363"/>
            <a:chOff x="588" y="238"/>
            <a:chExt cx="1229" cy="307"/>
          </a:xfrm>
        </p:grpSpPr>
        <p:sp>
          <p:nvSpPr>
            <p:cNvPr id="6" name="AutoShape 3"/>
            <p:cNvSpPr>
              <a:spLocks noChangeAspect="1" noChangeArrowheads="1" noTextEdit="1"/>
            </p:cNvSpPr>
            <p:nvPr userDrawn="1"/>
          </p:nvSpPr>
          <p:spPr bwMode="auto">
            <a:xfrm>
              <a:off x="588" y="238"/>
              <a:ext cx="1229" cy="307"/>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0" tIns="0" rIns="0" bIns="45720" numCol="1" anchor="t" anchorCtr="0" compatLnSpc="1">
              <a:prstTxWarp prst="textNoShape">
                <a:avLst/>
              </a:prstTxWarp>
            </a:bodyPr>
            <a:lstStyle/>
            <a:p>
              <a:endParaRPr lang="de-CH"/>
            </a:p>
          </p:txBody>
        </p:sp>
        <p:sp>
          <p:nvSpPr>
            <p:cNvPr id="10" name="Rectangle 5"/>
            <p:cNvSpPr>
              <a:spLocks noChangeArrowheads="1"/>
            </p:cNvSpPr>
            <p:nvPr userDrawn="1"/>
          </p:nvSpPr>
          <p:spPr bwMode="auto">
            <a:xfrm>
              <a:off x="588" y="238"/>
              <a:ext cx="1229" cy="307"/>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0" tIns="0" rIns="0" bIns="45720" numCol="1" anchor="t" anchorCtr="0" compatLnSpc="1">
              <a:prstTxWarp prst="textNoShape">
                <a:avLst/>
              </a:prstTxWarp>
            </a:bodyPr>
            <a:lstStyle/>
            <a:p>
              <a:endParaRPr lang="de-CH"/>
            </a:p>
          </p:txBody>
        </p:sp>
        <p:sp>
          <p:nvSpPr>
            <p:cNvPr id="11" name="Freeform 6"/>
            <p:cNvSpPr>
              <a:spLocks/>
            </p:cNvSpPr>
            <p:nvPr userDrawn="1"/>
          </p:nvSpPr>
          <p:spPr bwMode="auto">
            <a:xfrm>
              <a:off x="823" y="258"/>
              <a:ext cx="23" cy="43"/>
            </a:xfrm>
            <a:custGeom>
              <a:avLst/>
              <a:gdLst>
                <a:gd name="T0" fmla="*/ 39 w 69"/>
                <a:gd name="T1" fmla="*/ 0 h 129"/>
                <a:gd name="T2" fmla="*/ 50 w 69"/>
                <a:gd name="T3" fmla="*/ 1 h 129"/>
                <a:gd name="T4" fmla="*/ 64 w 69"/>
                <a:gd name="T5" fmla="*/ 5 h 129"/>
                <a:gd name="T6" fmla="*/ 61 w 69"/>
                <a:gd name="T7" fmla="*/ 16 h 129"/>
                <a:gd name="T8" fmla="*/ 51 w 69"/>
                <a:gd name="T9" fmla="*/ 12 h 129"/>
                <a:gd name="T10" fmla="*/ 39 w 69"/>
                <a:gd name="T11" fmla="*/ 11 h 129"/>
                <a:gd name="T12" fmla="*/ 31 w 69"/>
                <a:gd name="T13" fmla="*/ 11 h 129"/>
                <a:gd name="T14" fmla="*/ 25 w 69"/>
                <a:gd name="T15" fmla="*/ 14 h 129"/>
                <a:gd name="T16" fmla="*/ 18 w 69"/>
                <a:gd name="T17" fmla="*/ 18 h 129"/>
                <a:gd name="T18" fmla="*/ 15 w 69"/>
                <a:gd name="T19" fmla="*/ 24 h 129"/>
                <a:gd name="T20" fmla="*/ 12 w 69"/>
                <a:gd name="T21" fmla="*/ 33 h 129"/>
                <a:gd name="T22" fmla="*/ 16 w 69"/>
                <a:gd name="T23" fmla="*/ 40 h 129"/>
                <a:gd name="T24" fmla="*/ 21 w 69"/>
                <a:gd name="T25" fmla="*/ 47 h 129"/>
                <a:gd name="T26" fmla="*/ 30 w 69"/>
                <a:gd name="T27" fmla="*/ 53 h 129"/>
                <a:gd name="T28" fmla="*/ 41 w 69"/>
                <a:gd name="T29" fmla="*/ 58 h 129"/>
                <a:gd name="T30" fmla="*/ 51 w 69"/>
                <a:gd name="T31" fmla="*/ 65 h 129"/>
                <a:gd name="T32" fmla="*/ 60 w 69"/>
                <a:gd name="T33" fmla="*/ 72 h 129"/>
                <a:gd name="T34" fmla="*/ 67 w 69"/>
                <a:gd name="T35" fmla="*/ 82 h 129"/>
                <a:gd name="T36" fmla="*/ 69 w 69"/>
                <a:gd name="T37" fmla="*/ 93 h 129"/>
                <a:gd name="T38" fmla="*/ 67 w 69"/>
                <a:gd name="T39" fmla="*/ 106 h 129"/>
                <a:gd name="T40" fmla="*/ 60 w 69"/>
                <a:gd name="T41" fmla="*/ 116 h 129"/>
                <a:gd name="T42" fmla="*/ 51 w 69"/>
                <a:gd name="T43" fmla="*/ 123 h 129"/>
                <a:gd name="T44" fmla="*/ 40 w 69"/>
                <a:gd name="T45" fmla="*/ 127 h 129"/>
                <a:gd name="T46" fmla="*/ 29 w 69"/>
                <a:gd name="T47" fmla="*/ 129 h 129"/>
                <a:gd name="T48" fmla="*/ 12 w 69"/>
                <a:gd name="T49" fmla="*/ 126 h 129"/>
                <a:gd name="T50" fmla="*/ 1 w 69"/>
                <a:gd name="T51" fmla="*/ 123 h 129"/>
                <a:gd name="T52" fmla="*/ 2 w 69"/>
                <a:gd name="T53" fmla="*/ 111 h 129"/>
                <a:gd name="T54" fmla="*/ 15 w 69"/>
                <a:gd name="T55" fmla="*/ 115 h 129"/>
                <a:gd name="T56" fmla="*/ 29 w 69"/>
                <a:gd name="T57" fmla="*/ 117 h 129"/>
                <a:gd name="T58" fmla="*/ 40 w 69"/>
                <a:gd name="T59" fmla="*/ 116 h 129"/>
                <a:gd name="T60" fmla="*/ 49 w 69"/>
                <a:gd name="T61" fmla="*/ 112 h 129"/>
                <a:gd name="T62" fmla="*/ 55 w 69"/>
                <a:gd name="T63" fmla="*/ 104 h 129"/>
                <a:gd name="T64" fmla="*/ 57 w 69"/>
                <a:gd name="T65" fmla="*/ 92 h 129"/>
                <a:gd name="T66" fmla="*/ 55 w 69"/>
                <a:gd name="T67" fmla="*/ 84 h 129"/>
                <a:gd name="T68" fmla="*/ 48 w 69"/>
                <a:gd name="T69" fmla="*/ 77 h 129"/>
                <a:gd name="T70" fmla="*/ 39 w 69"/>
                <a:gd name="T71" fmla="*/ 72 h 129"/>
                <a:gd name="T72" fmla="*/ 29 w 69"/>
                <a:gd name="T73" fmla="*/ 65 h 129"/>
                <a:gd name="T74" fmla="*/ 18 w 69"/>
                <a:gd name="T75" fmla="*/ 59 h 129"/>
                <a:gd name="T76" fmla="*/ 9 w 69"/>
                <a:gd name="T77" fmla="*/ 53 h 129"/>
                <a:gd name="T78" fmla="*/ 3 w 69"/>
                <a:gd name="T79" fmla="*/ 44 h 129"/>
                <a:gd name="T80" fmla="*/ 0 w 69"/>
                <a:gd name="T81" fmla="*/ 33 h 129"/>
                <a:gd name="T82" fmla="*/ 2 w 69"/>
                <a:gd name="T83" fmla="*/ 21 h 129"/>
                <a:gd name="T84" fmla="*/ 8 w 69"/>
                <a:gd name="T85" fmla="*/ 12 h 129"/>
                <a:gd name="T86" fmla="*/ 17 w 69"/>
                <a:gd name="T87" fmla="*/ 6 h 129"/>
                <a:gd name="T88" fmla="*/ 27 w 69"/>
                <a:gd name="T89" fmla="*/ 1 h 129"/>
                <a:gd name="T90" fmla="*/ 39 w 69"/>
                <a:gd name="T91"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9" h="129">
                  <a:moveTo>
                    <a:pt x="39" y="0"/>
                  </a:moveTo>
                  <a:lnTo>
                    <a:pt x="50" y="1"/>
                  </a:lnTo>
                  <a:lnTo>
                    <a:pt x="64" y="5"/>
                  </a:lnTo>
                  <a:lnTo>
                    <a:pt x="61" y="16"/>
                  </a:lnTo>
                  <a:lnTo>
                    <a:pt x="51" y="12"/>
                  </a:lnTo>
                  <a:lnTo>
                    <a:pt x="39" y="11"/>
                  </a:lnTo>
                  <a:lnTo>
                    <a:pt x="31" y="11"/>
                  </a:lnTo>
                  <a:lnTo>
                    <a:pt x="25" y="14"/>
                  </a:lnTo>
                  <a:lnTo>
                    <a:pt x="18" y="18"/>
                  </a:lnTo>
                  <a:lnTo>
                    <a:pt x="15" y="24"/>
                  </a:lnTo>
                  <a:lnTo>
                    <a:pt x="12" y="33"/>
                  </a:lnTo>
                  <a:lnTo>
                    <a:pt x="16" y="40"/>
                  </a:lnTo>
                  <a:lnTo>
                    <a:pt x="21" y="47"/>
                  </a:lnTo>
                  <a:lnTo>
                    <a:pt x="30" y="53"/>
                  </a:lnTo>
                  <a:lnTo>
                    <a:pt x="41" y="58"/>
                  </a:lnTo>
                  <a:lnTo>
                    <a:pt x="51" y="65"/>
                  </a:lnTo>
                  <a:lnTo>
                    <a:pt x="60" y="72"/>
                  </a:lnTo>
                  <a:lnTo>
                    <a:pt x="67" y="82"/>
                  </a:lnTo>
                  <a:lnTo>
                    <a:pt x="69" y="93"/>
                  </a:lnTo>
                  <a:lnTo>
                    <a:pt x="67" y="106"/>
                  </a:lnTo>
                  <a:lnTo>
                    <a:pt x="60" y="116"/>
                  </a:lnTo>
                  <a:lnTo>
                    <a:pt x="51" y="123"/>
                  </a:lnTo>
                  <a:lnTo>
                    <a:pt x="40" y="127"/>
                  </a:lnTo>
                  <a:lnTo>
                    <a:pt x="29" y="129"/>
                  </a:lnTo>
                  <a:lnTo>
                    <a:pt x="12" y="126"/>
                  </a:lnTo>
                  <a:lnTo>
                    <a:pt x="1" y="123"/>
                  </a:lnTo>
                  <a:lnTo>
                    <a:pt x="2" y="111"/>
                  </a:lnTo>
                  <a:lnTo>
                    <a:pt x="15" y="115"/>
                  </a:lnTo>
                  <a:lnTo>
                    <a:pt x="29" y="117"/>
                  </a:lnTo>
                  <a:lnTo>
                    <a:pt x="40" y="116"/>
                  </a:lnTo>
                  <a:lnTo>
                    <a:pt x="49" y="112"/>
                  </a:lnTo>
                  <a:lnTo>
                    <a:pt x="55" y="104"/>
                  </a:lnTo>
                  <a:lnTo>
                    <a:pt x="57" y="92"/>
                  </a:lnTo>
                  <a:lnTo>
                    <a:pt x="55" y="84"/>
                  </a:lnTo>
                  <a:lnTo>
                    <a:pt x="48" y="77"/>
                  </a:lnTo>
                  <a:lnTo>
                    <a:pt x="39" y="72"/>
                  </a:lnTo>
                  <a:lnTo>
                    <a:pt x="29" y="65"/>
                  </a:lnTo>
                  <a:lnTo>
                    <a:pt x="18" y="59"/>
                  </a:lnTo>
                  <a:lnTo>
                    <a:pt x="9" y="53"/>
                  </a:lnTo>
                  <a:lnTo>
                    <a:pt x="3" y="44"/>
                  </a:lnTo>
                  <a:lnTo>
                    <a:pt x="0" y="33"/>
                  </a:lnTo>
                  <a:lnTo>
                    <a:pt x="2" y="21"/>
                  </a:lnTo>
                  <a:lnTo>
                    <a:pt x="8" y="12"/>
                  </a:lnTo>
                  <a:lnTo>
                    <a:pt x="17" y="6"/>
                  </a:lnTo>
                  <a:lnTo>
                    <a:pt x="27" y="1"/>
                  </a:lnTo>
                  <a:lnTo>
                    <a:pt x="39"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2" name="Freeform 7"/>
            <p:cNvSpPr>
              <a:spLocks/>
            </p:cNvSpPr>
            <p:nvPr userDrawn="1"/>
          </p:nvSpPr>
          <p:spPr bwMode="auto">
            <a:xfrm>
              <a:off x="856" y="269"/>
              <a:ext cx="22" cy="32"/>
            </a:xfrm>
            <a:custGeom>
              <a:avLst/>
              <a:gdLst>
                <a:gd name="T0" fmla="*/ 45 w 67"/>
                <a:gd name="T1" fmla="*/ 0 h 95"/>
                <a:gd name="T2" fmla="*/ 55 w 67"/>
                <a:gd name="T3" fmla="*/ 1 h 95"/>
                <a:gd name="T4" fmla="*/ 63 w 67"/>
                <a:gd name="T5" fmla="*/ 2 h 95"/>
                <a:gd name="T6" fmla="*/ 67 w 67"/>
                <a:gd name="T7" fmla="*/ 3 h 95"/>
                <a:gd name="T8" fmla="*/ 66 w 67"/>
                <a:gd name="T9" fmla="*/ 14 h 95"/>
                <a:gd name="T10" fmla="*/ 57 w 67"/>
                <a:gd name="T11" fmla="*/ 11 h 95"/>
                <a:gd name="T12" fmla="*/ 47 w 67"/>
                <a:gd name="T13" fmla="*/ 9 h 95"/>
                <a:gd name="T14" fmla="*/ 35 w 67"/>
                <a:gd name="T15" fmla="*/ 11 h 95"/>
                <a:gd name="T16" fmla="*/ 26 w 67"/>
                <a:gd name="T17" fmla="*/ 16 h 95"/>
                <a:gd name="T18" fmla="*/ 18 w 67"/>
                <a:gd name="T19" fmla="*/ 24 h 95"/>
                <a:gd name="T20" fmla="*/ 15 w 67"/>
                <a:gd name="T21" fmla="*/ 34 h 95"/>
                <a:gd name="T22" fmla="*/ 13 w 67"/>
                <a:gd name="T23" fmla="*/ 47 h 95"/>
                <a:gd name="T24" fmla="*/ 15 w 67"/>
                <a:gd name="T25" fmla="*/ 59 h 95"/>
                <a:gd name="T26" fmla="*/ 18 w 67"/>
                <a:gd name="T27" fmla="*/ 69 h 95"/>
                <a:gd name="T28" fmla="*/ 26 w 67"/>
                <a:gd name="T29" fmla="*/ 77 h 95"/>
                <a:gd name="T30" fmla="*/ 35 w 67"/>
                <a:gd name="T31" fmla="*/ 82 h 95"/>
                <a:gd name="T32" fmla="*/ 46 w 67"/>
                <a:gd name="T33" fmla="*/ 85 h 95"/>
                <a:gd name="T34" fmla="*/ 56 w 67"/>
                <a:gd name="T35" fmla="*/ 83 h 95"/>
                <a:gd name="T36" fmla="*/ 66 w 67"/>
                <a:gd name="T37" fmla="*/ 80 h 95"/>
                <a:gd name="T38" fmla="*/ 67 w 67"/>
                <a:gd name="T39" fmla="*/ 91 h 95"/>
                <a:gd name="T40" fmla="*/ 56 w 67"/>
                <a:gd name="T41" fmla="*/ 93 h 95"/>
                <a:gd name="T42" fmla="*/ 44 w 67"/>
                <a:gd name="T43" fmla="*/ 95 h 95"/>
                <a:gd name="T44" fmla="*/ 28 w 67"/>
                <a:gd name="T45" fmla="*/ 91 h 95"/>
                <a:gd name="T46" fmla="*/ 16 w 67"/>
                <a:gd name="T47" fmla="*/ 85 h 95"/>
                <a:gd name="T48" fmla="*/ 8 w 67"/>
                <a:gd name="T49" fmla="*/ 74 h 95"/>
                <a:gd name="T50" fmla="*/ 3 w 67"/>
                <a:gd name="T51" fmla="*/ 61 h 95"/>
                <a:gd name="T52" fmla="*/ 0 w 67"/>
                <a:gd name="T53" fmla="*/ 47 h 95"/>
                <a:gd name="T54" fmla="*/ 3 w 67"/>
                <a:gd name="T55" fmla="*/ 31 h 95"/>
                <a:gd name="T56" fmla="*/ 9 w 67"/>
                <a:gd name="T57" fmla="*/ 19 h 95"/>
                <a:gd name="T58" fmla="*/ 18 w 67"/>
                <a:gd name="T59" fmla="*/ 9 h 95"/>
                <a:gd name="T60" fmla="*/ 31 w 67"/>
                <a:gd name="T61" fmla="*/ 2 h 95"/>
                <a:gd name="T62" fmla="*/ 45 w 67"/>
                <a:gd name="T63"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7" h="95">
                  <a:moveTo>
                    <a:pt x="45" y="0"/>
                  </a:moveTo>
                  <a:lnTo>
                    <a:pt x="55" y="1"/>
                  </a:lnTo>
                  <a:lnTo>
                    <a:pt x="63" y="2"/>
                  </a:lnTo>
                  <a:lnTo>
                    <a:pt x="67" y="3"/>
                  </a:lnTo>
                  <a:lnTo>
                    <a:pt x="66" y="14"/>
                  </a:lnTo>
                  <a:lnTo>
                    <a:pt x="57" y="11"/>
                  </a:lnTo>
                  <a:lnTo>
                    <a:pt x="47" y="9"/>
                  </a:lnTo>
                  <a:lnTo>
                    <a:pt x="35" y="11"/>
                  </a:lnTo>
                  <a:lnTo>
                    <a:pt x="26" y="16"/>
                  </a:lnTo>
                  <a:lnTo>
                    <a:pt x="18" y="24"/>
                  </a:lnTo>
                  <a:lnTo>
                    <a:pt x="15" y="34"/>
                  </a:lnTo>
                  <a:lnTo>
                    <a:pt x="13" y="47"/>
                  </a:lnTo>
                  <a:lnTo>
                    <a:pt x="15" y="59"/>
                  </a:lnTo>
                  <a:lnTo>
                    <a:pt x="18" y="69"/>
                  </a:lnTo>
                  <a:lnTo>
                    <a:pt x="26" y="77"/>
                  </a:lnTo>
                  <a:lnTo>
                    <a:pt x="35" y="82"/>
                  </a:lnTo>
                  <a:lnTo>
                    <a:pt x="46" y="85"/>
                  </a:lnTo>
                  <a:lnTo>
                    <a:pt x="56" y="83"/>
                  </a:lnTo>
                  <a:lnTo>
                    <a:pt x="66" y="80"/>
                  </a:lnTo>
                  <a:lnTo>
                    <a:pt x="67" y="91"/>
                  </a:lnTo>
                  <a:lnTo>
                    <a:pt x="56" y="93"/>
                  </a:lnTo>
                  <a:lnTo>
                    <a:pt x="44" y="95"/>
                  </a:lnTo>
                  <a:lnTo>
                    <a:pt x="28" y="91"/>
                  </a:lnTo>
                  <a:lnTo>
                    <a:pt x="16" y="85"/>
                  </a:lnTo>
                  <a:lnTo>
                    <a:pt x="8" y="74"/>
                  </a:lnTo>
                  <a:lnTo>
                    <a:pt x="3" y="61"/>
                  </a:lnTo>
                  <a:lnTo>
                    <a:pt x="0" y="47"/>
                  </a:lnTo>
                  <a:lnTo>
                    <a:pt x="3" y="31"/>
                  </a:lnTo>
                  <a:lnTo>
                    <a:pt x="9" y="19"/>
                  </a:lnTo>
                  <a:lnTo>
                    <a:pt x="18" y="9"/>
                  </a:lnTo>
                  <a:lnTo>
                    <a:pt x="31" y="2"/>
                  </a:lnTo>
                  <a:lnTo>
                    <a:pt x="4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3" name="Freeform 8"/>
            <p:cNvSpPr>
              <a:spLocks/>
            </p:cNvSpPr>
            <p:nvPr userDrawn="1"/>
          </p:nvSpPr>
          <p:spPr bwMode="auto">
            <a:xfrm>
              <a:off x="889" y="255"/>
              <a:ext cx="24" cy="45"/>
            </a:xfrm>
            <a:custGeom>
              <a:avLst/>
              <a:gdLst>
                <a:gd name="T0" fmla="*/ 0 w 70"/>
                <a:gd name="T1" fmla="*/ 0 h 133"/>
                <a:gd name="T2" fmla="*/ 11 w 70"/>
                <a:gd name="T3" fmla="*/ 0 h 133"/>
                <a:gd name="T4" fmla="*/ 11 w 70"/>
                <a:gd name="T5" fmla="*/ 57 h 133"/>
                <a:gd name="T6" fmla="*/ 12 w 70"/>
                <a:gd name="T7" fmla="*/ 57 h 133"/>
                <a:gd name="T8" fmla="*/ 18 w 70"/>
                <a:gd name="T9" fmla="*/ 48 h 133"/>
                <a:gd name="T10" fmla="*/ 28 w 70"/>
                <a:gd name="T11" fmla="*/ 43 h 133"/>
                <a:gd name="T12" fmla="*/ 40 w 70"/>
                <a:gd name="T13" fmla="*/ 41 h 133"/>
                <a:gd name="T14" fmla="*/ 52 w 70"/>
                <a:gd name="T15" fmla="*/ 43 h 133"/>
                <a:gd name="T16" fmla="*/ 61 w 70"/>
                <a:gd name="T17" fmla="*/ 47 h 133"/>
                <a:gd name="T18" fmla="*/ 67 w 70"/>
                <a:gd name="T19" fmla="*/ 56 h 133"/>
                <a:gd name="T20" fmla="*/ 70 w 70"/>
                <a:gd name="T21" fmla="*/ 66 h 133"/>
                <a:gd name="T22" fmla="*/ 70 w 70"/>
                <a:gd name="T23" fmla="*/ 79 h 133"/>
                <a:gd name="T24" fmla="*/ 70 w 70"/>
                <a:gd name="T25" fmla="*/ 133 h 133"/>
                <a:gd name="T26" fmla="*/ 59 w 70"/>
                <a:gd name="T27" fmla="*/ 133 h 133"/>
                <a:gd name="T28" fmla="*/ 59 w 70"/>
                <a:gd name="T29" fmla="*/ 80 h 133"/>
                <a:gd name="T30" fmla="*/ 59 w 70"/>
                <a:gd name="T31" fmla="*/ 70 h 133"/>
                <a:gd name="T32" fmla="*/ 57 w 70"/>
                <a:gd name="T33" fmla="*/ 62 h 133"/>
                <a:gd name="T34" fmla="*/ 54 w 70"/>
                <a:gd name="T35" fmla="*/ 56 h 133"/>
                <a:gd name="T36" fmla="*/ 48 w 70"/>
                <a:gd name="T37" fmla="*/ 52 h 133"/>
                <a:gd name="T38" fmla="*/ 38 w 70"/>
                <a:gd name="T39" fmla="*/ 50 h 133"/>
                <a:gd name="T40" fmla="*/ 28 w 70"/>
                <a:gd name="T41" fmla="*/ 52 h 133"/>
                <a:gd name="T42" fmla="*/ 20 w 70"/>
                <a:gd name="T43" fmla="*/ 57 h 133"/>
                <a:gd name="T44" fmla="*/ 16 w 70"/>
                <a:gd name="T45" fmla="*/ 65 h 133"/>
                <a:gd name="T46" fmla="*/ 12 w 70"/>
                <a:gd name="T47" fmla="*/ 75 h 133"/>
                <a:gd name="T48" fmla="*/ 11 w 70"/>
                <a:gd name="T49" fmla="*/ 84 h 133"/>
                <a:gd name="T50" fmla="*/ 11 w 70"/>
                <a:gd name="T51" fmla="*/ 133 h 133"/>
                <a:gd name="T52" fmla="*/ 0 w 70"/>
                <a:gd name="T53" fmla="*/ 133 h 133"/>
                <a:gd name="T54" fmla="*/ 0 w 70"/>
                <a:gd name="T55"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0" h="133">
                  <a:moveTo>
                    <a:pt x="0" y="0"/>
                  </a:moveTo>
                  <a:lnTo>
                    <a:pt x="11" y="0"/>
                  </a:lnTo>
                  <a:lnTo>
                    <a:pt x="11" y="57"/>
                  </a:lnTo>
                  <a:lnTo>
                    <a:pt x="12" y="57"/>
                  </a:lnTo>
                  <a:lnTo>
                    <a:pt x="18" y="48"/>
                  </a:lnTo>
                  <a:lnTo>
                    <a:pt x="28" y="43"/>
                  </a:lnTo>
                  <a:lnTo>
                    <a:pt x="40" y="41"/>
                  </a:lnTo>
                  <a:lnTo>
                    <a:pt x="52" y="43"/>
                  </a:lnTo>
                  <a:lnTo>
                    <a:pt x="61" y="47"/>
                  </a:lnTo>
                  <a:lnTo>
                    <a:pt x="67" y="56"/>
                  </a:lnTo>
                  <a:lnTo>
                    <a:pt x="70" y="66"/>
                  </a:lnTo>
                  <a:lnTo>
                    <a:pt x="70" y="79"/>
                  </a:lnTo>
                  <a:lnTo>
                    <a:pt x="70" y="133"/>
                  </a:lnTo>
                  <a:lnTo>
                    <a:pt x="59" y="133"/>
                  </a:lnTo>
                  <a:lnTo>
                    <a:pt x="59" y="80"/>
                  </a:lnTo>
                  <a:lnTo>
                    <a:pt x="59" y="70"/>
                  </a:lnTo>
                  <a:lnTo>
                    <a:pt x="57" y="62"/>
                  </a:lnTo>
                  <a:lnTo>
                    <a:pt x="54" y="56"/>
                  </a:lnTo>
                  <a:lnTo>
                    <a:pt x="48" y="52"/>
                  </a:lnTo>
                  <a:lnTo>
                    <a:pt x="38" y="50"/>
                  </a:lnTo>
                  <a:lnTo>
                    <a:pt x="28" y="52"/>
                  </a:lnTo>
                  <a:lnTo>
                    <a:pt x="20" y="57"/>
                  </a:lnTo>
                  <a:lnTo>
                    <a:pt x="16" y="65"/>
                  </a:lnTo>
                  <a:lnTo>
                    <a:pt x="12" y="75"/>
                  </a:lnTo>
                  <a:lnTo>
                    <a:pt x="11" y="84"/>
                  </a:lnTo>
                  <a:lnTo>
                    <a:pt x="11" y="133"/>
                  </a:lnTo>
                  <a:lnTo>
                    <a:pt x="0" y="133"/>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4" name="Freeform 9"/>
            <p:cNvSpPr>
              <a:spLocks/>
            </p:cNvSpPr>
            <p:nvPr userDrawn="1"/>
          </p:nvSpPr>
          <p:spPr bwMode="auto">
            <a:xfrm>
              <a:off x="923" y="270"/>
              <a:ext cx="45" cy="30"/>
            </a:xfrm>
            <a:custGeom>
              <a:avLst/>
              <a:gdLst>
                <a:gd name="T0" fmla="*/ 0 w 136"/>
                <a:gd name="T1" fmla="*/ 0 h 90"/>
                <a:gd name="T2" fmla="*/ 12 w 136"/>
                <a:gd name="T3" fmla="*/ 0 h 90"/>
                <a:gd name="T4" fmla="*/ 36 w 136"/>
                <a:gd name="T5" fmla="*/ 78 h 90"/>
                <a:gd name="T6" fmla="*/ 36 w 136"/>
                <a:gd name="T7" fmla="*/ 78 h 90"/>
                <a:gd name="T8" fmla="*/ 62 w 136"/>
                <a:gd name="T9" fmla="*/ 0 h 90"/>
                <a:gd name="T10" fmla="*/ 75 w 136"/>
                <a:gd name="T11" fmla="*/ 0 h 90"/>
                <a:gd name="T12" fmla="*/ 99 w 136"/>
                <a:gd name="T13" fmla="*/ 78 h 90"/>
                <a:gd name="T14" fmla="*/ 99 w 136"/>
                <a:gd name="T15" fmla="*/ 78 h 90"/>
                <a:gd name="T16" fmla="*/ 124 w 136"/>
                <a:gd name="T17" fmla="*/ 0 h 90"/>
                <a:gd name="T18" fmla="*/ 136 w 136"/>
                <a:gd name="T19" fmla="*/ 0 h 90"/>
                <a:gd name="T20" fmla="*/ 105 w 136"/>
                <a:gd name="T21" fmla="*/ 90 h 90"/>
                <a:gd name="T22" fmla="*/ 92 w 136"/>
                <a:gd name="T23" fmla="*/ 90 h 90"/>
                <a:gd name="T24" fmla="*/ 67 w 136"/>
                <a:gd name="T25" fmla="*/ 12 h 90"/>
                <a:gd name="T26" fmla="*/ 67 w 136"/>
                <a:gd name="T27" fmla="*/ 12 h 90"/>
                <a:gd name="T28" fmla="*/ 43 w 136"/>
                <a:gd name="T29" fmla="*/ 90 h 90"/>
                <a:gd name="T30" fmla="*/ 29 w 136"/>
                <a:gd name="T31" fmla="*/ 90 h 90"/>
                <a:gd name="T32" fmla="*/ 0 w 136"/>
                <a:gd name="T33"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6" h="90">
                  <a:moveTo>
                    <a:pt x="0" y="0"/>
                  </a:moveTo>
                  <a:lnTo>
                    <a:pt x="12" y="0"/>
                  </a:lnTo>
                  <a:lnTo>
                    <a:pt x="36" y="78"/>
                  </a:lnTo>
                  <a:lnTo>
                    <a:pt x="36" y="78"/>
                  </a:lnTo>
                  <a:lnTo>
                    <a:pt x="62" y="0"/>
                  </a:lnTo>
                  <a:lnTo>
                    <a:pt x="75" y="0"/>
                  </a:lnTo>
                  <a:lnTo>
                    <a:pt x="99" y="78"/>
                  </a:lnTo>
                  <a:lnTo>
                    <a:pt x="99" y="78"/>
                  </a:lnTo>
                  <a:lnTo>
                    <a:pt x="124" y="0"/>
                  </a:lnTo>
                  <a:lnTo>
                    <a:pt x="136" y="0"/>
                  </a:lnTo>
                  <a:lnTo>
                    <a:pt x="105" y="90"/>
                  </a:lnTo>
                  <a:lnTo>
                    <a:pt x="92" y="90"/>
                  </a:lnTo>
                  <a:lnTo>
                    <a:pt x="67" y="12"/>
                  </a:lnTo>
                  <a:lnTo>
                    <a:pt x="67" y="12"/>
                  </a:lnTo>
                  <a:lnTo>
                    <a:pt x="43" y="90"/>
                  </a:lnTo>
                  <a:lnTo>
                    <a:pt x="29" y="90"/>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5" name="Freeform 10"/>
            <p:cNvSpPr>
              <a:spLocks noEditPoints="1"/>
            </p:cNvSpPr>
            <p:nvPr userDrawn="1"/>
          </p:nvSpPr>
          <p:spPr bwMode="auto">
            <a:xfrm>
              <a:off x="975" y="269"/>
              <a:ext cx="25" cy="32"/>
            </a:xfrm>
            <a:custGeom>
              <a:avLst/>
              <a:gdLst>
                <a:gd name="T0" fmla="*/ 39 w 74"/>
                <a:gd name="T1" fmla="*/ 9 h 95"/>
                <a:gd name="T2" fmla="*/ 28 w 74"/>
                <a:gd name="T3" fmla="*/ 12 h 95"/>
                <a:gd name="T4" fmla="*/ 19 w 74"/>
                <a:gd name="T5" fmla="*/ 20 h 95"/>
                <a:gd name="T6" fmla="*/ 13 w 74"/>
                <a:gd name="T7" fmla="*/ 30 h 95"/>
                <a:gd name="T8" fmla="*/ 12 w 74"/>
                <a:gd name="T9" fmla="*/ 41 h 95"/>
                <a:gd name="T10" fmla="*/ 61 w 74"/>
                <a:gd name="T11" fmla="*/ 41 h 95"/>
                <a:gd name="T12" fmla="*/ 60 w 74"/>
                <a:gd name="T13" fmla="*/ 31 h 95"/>
                <a:gd name="T14" fmla="*/ 58 w 74"/>
                <a:gd name="T15" fmla="*/ 23 h 95"/>
                <a:gd name="T16" fmla="*/ 54 w 74"/>
                <a:gd name="T17" fmla="*/ 15 h 95"/>
                <a:gd name="T18" fmla="*/ 47 w 74"/>
                <a:gd name="T19" fmla="*/ 11 h 95"/>
                <a:gd name="T20" fmla="*/ 39 w 74"/>
                <a:gd name="T21" fmla="*/ 9 h 95"/>
                <a:gd name="T22" fmla="*/ 38 w 74"/>
                <a:gd name="T23" fmla="*/ 0 h 95"/>
                <a:gd name="T24" fmla="*/ 51 w 74"/>
                <a:gd name="T25" fmla="*/ 2 h 95"/>
                <a:gd name="T26" fmla="*/ 61 w 74"/>
                <a:gd name="T27" fmla="*/ 9 h 95"/>
                <a:gd name="T28" fmla="*/ 68 w 74"/>
                <a:gd name="T29" fmla="*/ 19 h 95"/>
                <a:gd name="T30" fmla="*/ 73 w 74"/>
                <a:gd name="T31" fmla="*/ 31 h 95"/>
                <a:gd name="T32" fmla="*/ 74 w 74"/>
                <a:gd name="T33" fmla="*/ 44 h 95"/>
                <a:gd name="T34" fmla="*/ 74 w 74"/>
                <a:gd name="T35" fmla="*/ 50 h 95"/>
                <a:gd name="T36" fmla="*/ 12 w 74"/>
                <a:gd name="T37" fmla="*/ 50 h 95"/>
                <a:gd name="T38" fmla="*/ 13 w 74"/>
                <a:gd name="T39" fmla="*/ 61 h 95"/>
                <a:gd name="T40" fmla="*/ 17 w 74"/>
                <a:gd name="T41" fmla="*/ 70 h 95"/>
                <a:gd name="T42" fmla="*/ 22 w 74"/>
                <a:gd name="T43" fmla="*/ 78 h 95"/>
                <a:gd name="T44" fmla="*/ 31 w 74"/>
                <a:gd name="T45" fmla="*/ 83 h 95"/>
                <a:gd name="T46" fmla="*/ 41 w 74"/>
                <a:gd name="T47" fmla="*/ 85 h 95"/>
                <a:gd name="T48" fmla="*/ 50 w 74"/>
                <a:gd name="T49" fmla="*/ 83 h 95"/>
                <a:gd name="T50" fmla="*/ 60 w 74"/>
                <a:gd name="T51" fmla="*/ 81 h 95"/>
                <a:gd name="T52" fmla="*/ 67 w 74"/>
                <a:gd name="T53" fmla="*/ 78 h 95"/>
                <a:gd name="T54" fmla="*/ 67 w 74"/>
                <a:gd name="T55" fmla="*/ 89 h 95"/>
                <a:gd name="T56" fmla="*/ 55 w 74"/>
                <a:gd name="T57" fmla="*/ 93 h 95"/>
                <a:gd name="T58" fmla="*/ 41 w 74"/>
                <a:gd name="T59" fmla="*/ 95 h 95"/>
                <a:gd name="T60" fmla="*/ 28 w 74"/>
                <a:gd name="T61" fmla="*/ 92 h 95"/>
                <a:gd name="T62" fmla="*/ 17 w 74"/>
                <a:gd name="T63" fmla="*/ 88 h 95"/>
                <a:gd name="T64" fmla="*/ 9 w 74"/>
                <a:gd name="T65" fmla="*/ 81 h 95"/>
                <a:gd name="T66" fmla="*/ 3 w 74"/>
                <a:gd name="T67" fmla="*/ 71 h 95"/>
                <a:gd name="T68" fmla="*/ 1 w 74"/>
                <a:gd name="T69" fmla="*/ 60 h 95"/>
                <a:gd name="T70" fmla="*/ 0 w 74"/>
                <a:gd name="T71" fmla="*/ 47 h 95"/>
                <a:gd name="T72" fmla="*/ 1 w 74"/>
                <a:gd name="T73" fmla="*/ 31 h 95"/>
                <a:gd name="T74" fmla="*/ 7 w 74"/>
                <a:gd name="T75" fmla="*/ 19 h 95"/>
                <a:gd name="T76" fmla="*/ 14 w 74"/>
                <a:gd name="T77" fmla="*/ 9 h 95"/>
                <a:gd name="T78" fmla="*/ 26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9" y="9"/>
                  </a:moveTo>
                  <a:lnTo>
                    <a:pt x="28" y="12"/>
                  </a:lnTo>
                  <a:lnTo>
                    <a:pt x="19" y="20"/>
                  </a:lnTo>
                  <a:lnTo>
                    <a:pt x="13" y="30"/>
                  </a:lnTo>
                  <a:lnTo>
                    <a:pt x="12" y="41"/>
                  </a:lnTo>
                  <a:lnTo>
                    <a:pt x="61" y="41"/>
                  </a:lnTo>
                  <a:lnTo>
                    <a:pt x="60" y="31"/>
                  </a:lnTo>
                  <a:lnTo>
                    <a:pt x="58" y="23"/>
                  </a:lnTo>
                  <a:lnTo>
                    <a:pt x="54" y="15"/>
                  </a:lnTo>
                  <a:lnTo>
                    <a:pt x="47" y="11"/>
                  </a:lnTo>
                  <a:lnTo>
                    <a:pt x="39" y="9"/>
                  </a:lnTo>
                  <a:close/>
                  <a:moveTo>
                    <a:pt x="38" y="0"/>
                  </a:moveTo>
                  <a:lnTo>
                    <a:pt x="51" y="2"/>
                  </a:lnTo>
                  <a:lnTo>
                    <a:pt x="61" y="9"/>
                  </a:lnTo>
                  <a:lnTo>
                    <a:pt x="68" y="19"/>
                  </a:lnTo>
                  <a:lnTo>
                    <a:pt x="73" y="31"/>
                  </a:lnTo>
                  <a:lnTo>
                    <a:pt x="74" y="44"/>
                  </a:lnTo>
                  <a:lnTo>
                    <a:pt x="74" y="50"/>
                  </a:lnTo>
                  <a:lnTo>
                    <a:pt x="12" y="50"/>
                  </a:lnTo>
                  <a:lnTo>
                    <a:pt x="13" y="61"/>
                  </a:lnTo>
                  <a:lnTo>
                    <a:pt x="17" y="70"/>
                  </a:lnTo>
                  <a:lnTo>
                    <a:pt x="22" y="78"/>
                  </a:lnTo>
                  <a:lnTo>
                    <a:pt x="31" y="83"/>
                  </a:lnTo>
                  <a:lnTo>
                    <a:pt x="41" y="85"/>
                  </a:lnTo>
                  <a:lnTo>
                    <a:pt x="50" y="83"/>
                  </a:lnTo>
                  <a:lnTo>
                    <a:pt x="60" y="81"/>
                  </a:lnTo>
                  <a:lnTo>
                    <a:pt x="67" y="78"/>
                  </a:lnTo>
                  <a:lnTo>
                    <a:pt x="67" y="89"/>
                  </a:lnTo>
                  <a:lnTo>
                    <a:pt x="55" y="93"/>
                  </a:lnTo>
                  <a:lnTo>
                    <a:pt x="41" y="95"/>
                  </a:lnTo>
                  <a:lnTo>
                    <a:pt x="28" y="92"/>
                  </a:lnTo>
                  <a:lnTo>
                    <a:pt x="17" y="88"/>
                  </a:lnTo>
                  <a:lnTo>
                    <a:pt x="9" y="81"/>
                  </a:lnTo>
                  <a:lnTo>
                    <a:pt x="3" y="71"/>
                  </a:lnTo>
                  <a:lnTo>
                    <a:pt x="1" y="60"/>
                  </a:lnTo>
                  <a:lnTo>
                    <a:pt x="0" y="47"/>
                  </a:lnTo>
                  <a:lnTo>
                    <a:pt x="1" y="31"/>
                  </a:lnTo>
                  <a:lnTo>
                    <a:pt x="7" y="19"/>
                  </a:lnTo>
                  <a:lnTo>
                    <a:pt x="14"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6" name="Freeform 11"/>
            <p:cNvSpPr>
              <a:spLocks noEditPoints="1"/>
            </p:cNvSpPr>
            <p:nvPr userDrawn="1"/>
          </p:nvSpPr>
          <p:spPr bwMode="auto">
            <a:xfrm>
              <a:off x="1012" y="257"/>
              <a:ext cx="4" cy="43"/>
            </a:xfrm>
            <a:custGeom>
              <a:avLst/>
              <a:gdLst>
                <a:gd name="T0" fmla="*/ 0 w 12"/>
                <a:gd name="T1" fmla="*/ 39 h 129"/>
                <a:gd name="T2" fmla="*/ 12 w 12"/>
                <a:gd name="T3" fmla="*/ 39 h 129"/>
                <a:gd name="T4" fmla="*/ 12 w 12"/>
                <a:gd name="T5" fmla="*/ 129 h 129"/>
                <a:gd name="T6" fmla="*/ 0 w 12"/>
                <a:gd name="T7" fmla="*/ 129 h 129"/>
                <a:gd name="T8" fmla="*/ 0 w 12"/>
                <a:gd name="T9" fmla="*/ 39 h 129"/>
                <a:gd name="T10" fmla="*/ 0 w 12"/>
                <a:gd name="T11" fmla="*/ 0 h 129"/>
                <a:gd name="T12" fmla="*/ 12 w 12"/>
                <a:gd name="T13" fmla="*/ 0 h 129"/>
                <a:gd name="T14" fmla="*/ 12 w 12"/>
                <a:gd name="T15" fmla="*/ 14 h 129"/>
                <a:gd name="T16" fmla="*/ 0 w 12"/>
                <a:gd name="T17" fmla="*/ 14 h 129"/>
                <a:gd name="T18" fmla="*/ 0 w 12"/>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29">
                  <a:moveTo>
                    <a:pt x="0" y="39"/>
                  </a:moveTo>
                  <a:lnTo>
                    <a:pt x="12" y="39"/>
                  </a:lnTo>
                  <a:lnTo>
                    <a:pt x="12" y="129"/>
                  </a:lnTo>
                  <a:lnTo>
                    <a:pt x="0" y="129"/>
                  </a:lnTo>
                  <a:lnTo>
                    <a:pt x="0" y="39"/>
                  </a:lnTo>
                  <a:close/>
                  <a:moveTo>
                    <a:pt x="0" y="0"/>
                  </a:moveTo>
                  <a:lnTo>
                    <a:pt x="12" y="0"/>
                  </a:lnTo>
                  <a:lnTo>
                    <a:pt x="12"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7" name="Freeform 12"/>
            <p:cNvSpPr>
              <a:spLocks/>
            </p:cNvSpPr>
            <p:nvPr userDrawn="1"/>
          </p:nvSpPr>
          <p:spPr bwMode="auto">
            <a:xfrm>
              <a:off x="1027" y="270"/>
              <a:ext cx="22" cy="30"/>
            </a:xfrm>
            <a:custGeom>
              <a:avLst/>
              <a:gdLst>
                <a:gd name="T0" fmla="*/ 2 w 67"/>
                <a:gd name="T1" fmla="*/ 0 h 90"/>
                <a:gd name="T2" fmla="*/ 67 w 67"/>
                <a:gd name="T3" fmla="*/ 0 h 90"/>
                <a:gd name="T4" fmla="*/ 67 w 67"/>
                <a:gd name="T5" fmla="*/ 9 h 90"/>
                <a:gd name="T6" fmla="*/ 12 w 67"/>
                <a:gd name="T7" fmla="*/ 80 h 90"/>
                <a:gd name="T8" fmla="*/ 67 w 67"/>
                <a:gd name="T9" fmla="*/ 80 h 90"/>
                <a:gd name="T10" fmla="*/ 67 w 67"/>
                <a:gd name="T11" fmla="*/ 90 h 90"/>
                <a:gd name="T12" fmla="*/ 0 w 67"/>
                <a:gd name="T13" fmla="*/ 90 h 90"/>
                <a:gd name="T14" fmla="*/ 0 w 67"/>
                <a:gd name="T15" fmla="*/ 80 h 90"/>
                <a:gd name="T16" fmla="*/ 54 w 67"/>
                <a:gd name="T17" fmla="*/ 9 h 90"/>
                <a:gd name="T18" fmla="*/ 2 w 67"/>
                <a:gd name="T19" fmla="*/ 9 h 90"/>
                <a:gd name="T20" fmla="*/ 2 w 67"/>
                <a:gd name="T2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0">
                  <a:moveTo>
                    <a:pt x="2" y="0"/>
                  </a:moveTo>
                  <a:lnTo>
                    <a:pt x="67" y="0"/>
                  </a:lnTo>
                  <a:lnTo>
                    <a:pt x="67" y="9"/>
                  </a:lnTo>
                  <a:lnTo>
                    <a:pt x="12" y="80"/>
                  </a:lnTo>
                  <a:lnTo>
                    <a:pt x="67" y="80"/>
                  </a:lnTo>
                  <a:lnTo>
                    <a:pt x="67" y="90"/>
                  </a:lnTo>
                  <a:lnTo>
                    <a:pt x="0" y="90"/>
                  </a:lnTo>
                  <a:lnTo>
                    <a:pt x="0" y="80"/>
                  </a:lnTo>
                  <a:lnTo>
                    <a:pt x="54"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8" name="Freeform 13"/>
            <p:cNvSpPr>
              <a:spLocks noEditPoints="1"/>
            </p:cNvSpPr>
            <p:nvPr userDrawn="1"/>
          </p:nvSpPr>
          <p:spPr bwMode="auto">
            <a:xfrm>
              <a:off x="1058" y="269"/>
              <a:ext cx="25" cy="32"/>
            </a:xfrm>
            <a:custGeom>
              <a:avLst/>
              <a:gdLst>
                <a:gd name="T0" fmla="*/ 39 w 74"/>
                <a:gd name="T1" fmla="*/ 9 h 95"/>
                <a:gd name="T2" fmla="*/ 28 w 74"/>
                <a:gd name="T3" fmla="*/ 12 h 95"/>
                <a:gd name="T4" fmla="*/ 19 w 74"/>
                <a:gd name="T5" fmla="*/ 20 h 95"/>
                <a:gd name="T6" fmla="*/ 15 w 74"/>
                <a:gd name="T7" fmla="*/ 30 h 95"/>
                <a:gd name="T8" fmla="*/ 12 w 74"/>
                <a:gd name="T9" fmla="*/ 41 h 95"/>
                <a:gd name="T10" fmla="*/ 61 w 74"/>
                <a:gd name="T11" fmla="*/ 41 h 95"/>
                <a:gd name="T12" fmla="*/ 61 w 74"/>
                <a:gd name="T13" fmla="*/ 31 h 95"/>
                <a:gd name="T14" fmla="*/ 58 w 74"/>
                <a:gd name="T15" fmla="*/ 23 h 95"/>
                <a:gd name="T16" fmla="*/ 54 w 74"/>
                <a:gd name="T17" fmla="*/ 15 h 95"/>
                <a:gd name="T18" fmla="*/ 48 w 74"/>
                <a:gd name="T19" fmla="*/ 11 h 95"/>
                <a:gd name="T20" fmla="*/ 39 w 74"/>
                <a:gd name="T21" fmla="*/ 9 h 95"/>
                <a:gd name="T22" fmla="*/ 38 w 74"/>
                <a:gd name="T23" fmla="*/ 0 h 95"/>
                <a:gd name="T24" fmla="*/ 51 w 74"/>
                <a:gd name="T25" fmla="*/ 2 h 95"/>
                <a:gd name="T26" fmla="*/ 61 w 74"/>
                <a:gd name="T27" fmla="*/ 9 h 95"/>
                <a:gd name="T28" fmla="*/ 69 w 74"/>
                <a:gd name="T29" fmla="*/ 19 h 95"/>
                <a:gd name="T30" fmla="*/ 73 w 74"/>
                <a:gd name="T31" fmla="*/ 31 h 95"/>
                <a:gd name="T32" fmla="*/ 74 w 74"/>
                <a:gd name="T33" fmla="*/ 44 h 95"/>
                <a:gd name="T34" fmla="*/ 74 w 74"/>
                <a:gd name="T35" fmla="*/ 50 h 95"/>
                <a:gd name="T36" fmla="*/ 12 w 74"/>
                <a:gd name="T37" fmla="*/ 50 h 95"/>
                <a:gd name="T38" fmla="*/ 13 w 74"/>
                <a:gd name="T39" fmla="*/ 61 h 95"/>
                <a:gd name="T40" fmla="*/ 17 w 74"/>
                <a:gd name="T41" fmla="*/ 70 h 95"/>
                <a:gd name="T42" fmla="*/ 23 w 74"/>
                <a:gd name="T43" fmla="*/ 78 h 95"/>
                <a:gd name="T44" fmla="*/ 31 w 74"/>
                <a:gd name="T45" fmla="*/ 83 h 95"/>
                <a:gd name="T46" fmla="*/ 42 w 74"/>
                <a:gd name="T47" fmla="*/ 85 h 95"/>
                <a:gd name="T48" fmla="*/ 51 w 74"/>
                <a:gd name="T49" fmla="*/ 83 h 95"/>
                <a:gd name="T50" fmla="*/ 60 w 74"/>
                <a:gd name="T51" fmla="*/ 81 h 95"/>
                <a:gd name="T52" fmla="*/ 67 w 74"/>
                <a:gd name="T53" fmla="*/ 78 h 95"/>
                <a:gd name="T54" fmla="*/ 67 w 74"/>
                <a:gd name="T55" fmla="*/ 89 h 95"/>
                <a:gd name="T56" fmla="*/ 55 w 74"/>
                <a:gd name="T57" fmla="*/ 93 h 95"/>
                <a:gd name="T58" fmla="*/ 41 w 74"/>
                <a:gd name="T59" fmla="*/ 95 h 95"/>
                <a:gd name="T60" fmla="*/ 28 w 74"/>
                <a:gd name="T61" fmla="*/ 92 h 95"/>
                <a:gd name="T62" fmla="*/ 17 w 74"/>
                <a:gd name="T63" fmla="*/ 88 h 95"/>
                <a:gd name="T64" fmla="*/ 9 w 74"/>
                <a:gd name="T65" fmla="*/ 81 h 95"/>
                <a:gd name="T66" fmla="*/ 4 w 74"/>
                <a:gd name="T67" fmla="*/ 71 h 95"/>
                <a:gd name="T68" fmla="*/ 1 w 74"/>
                <a:gd name="T69" fmla="*/ 60 h 95"/>
                <a:gd name="T70" fmla="*/ 0 w 74"/>
                <a:gd name="T71" fmla="*/ 47 h 95"/>
                <a:gd name="T72" fmla="*/ 2 w 74"/>
                <a:gd name="T73" fmla="*/ 31 h 95"/>
                <a:gd name="T74" fmla="*/ 7 w 74"/>
                <a:gd name="T75" fmla="*/ 19 h 95"/>
                <a:gd name="T76" fmla="*/ 15 w 74"/>
                <a:gd name="T77" fmla="*/ 9 h 95"/>
                <a:gd name="T78" fmla="*/ 26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9" y="9"/>
                  </a:moveTo>
                  <a:lnTo>
                    <a:pt x="28" y="12"/>
                  </a:lnTo>
                  <a:lnTo>
                    <a:pt x="19" y="20"/>
                  </a:lnTo>
                  <a:lnTo>
                    <a:pt x="15" y="30"/>
                  </a:lnTo>
                  <a:lnTo>
                    <a:pt x="12" y="41"/>
                  </a:lnTo>
                  <a:lnTo>
                    <a:pt x="61" y="41"/>
                  </a:lnTo>
                  <a:lnTo>
                    <a:pt x="61" y="31"/>
                  </a:lnTo>
                  <a:lnTo>
                    <a:pt x="58" y="23"/>
                  </a:lnTo>
                  <a:lnTo>
                    <a:pt x="54" y="15"/>
                  </a:lnTo>
                  <a:lnTo>
                    <a:pt x="48" y="11"/>
                  </a:lnTo>
                  <a:lnTo>
                    <a:pt x="39" y="9"/>
                  </a:lnTo>
                  <a:close/>
                  <a:moveTo>
                    <a:pt x="38" y="0"/>
                  </a:moveTo>
                  <a:lnTo>
                    <a:pt x="51" y="2"/>
                  </a:lnTo>
                  <a:lnTo>
                    <a:pt x="61" y="9"/>
                  </a:lnTo>
                  <a:lnTo>
                    <a:pt x="69" y="19"/>
                  </a:lnTo>
                  <a:lnTo>
                    <a:pt x="73" y="31"/>
                  </a:lnTo>
                  <a:lnTo>
                    <a:pt x="74" y="44"/>
                  </a:lnTo>
                  <a:lnTo>
                    <a:pt x="74" y="50"/>
                  </a:lnTo>
                  <a:lnTo>
                    <a:pt x="12" y="50"/>
                  </a:lnTo>
                  <a:lnTo>
                    <a:pt x="13" y="61"/>
                  </a:lnTo>
                  <a:lnTo>
                    <a:pt x="17" y="70"/>
                  </a:lnTo>
                  <a:lnTo>
                    <a:pt x="23" y="78"/>
                  </a:lnTo>
                  <a:lnTo>
                    <a:pt x="31" y="83"/>
                  </a:lnTo>
                  <a:lnTo>
                    <a:pt x="42" y="85"/>
                  </a:lnTo>
                  <a:lnTo>
                    <a:pt x="51" y="83"/>
                  </a:lnTo>
                  <a:lnTo>
                    <a:pt x="60" y="81"/>
                  </a:lnTo>
                  <a:lnTo>
                    <a:pt x="67" y="78"/>
                  </a:lnTo>
                  <a:lnTo>
                    <a:pt x="67" y="89"/>
                  </a:lnTo>
                  <a:lnTo>
                    <a:pt x="55" y="93"/>
                  </a:lnTo>
                  <a:lnTo>
                    <a:pt x="41" y="95"/>
                  </a:lnTo>
                  <a:lnTo>
                    <a:pt x="28" y="92"/>
                  </a:lnTo>
                  <a:lnTo>
                    <a:pt x="17" y="88"/>
                  </a:lnTo>
                  <a:lnTo>
                    <a:pt x="9" y="81"/>
                  </a:lnTo>
                  <a:lnTo>
                    <a:pt x="4" y="71"/>
                  </a:lnTo>
                  <a:lnTo>
                    <a:pt x="1" y="60"/>
                  </a:lnTo>
                  <a:lnTo>
                    <a:pt x="0" y="47"/>
                  </a:lnTo>
                  <a:lnTo>
                    <a:pt x="2" y="31"/>
                  </a:lnTo>
                  <a:lnTo>
                    <a:pt x="7" y="19"/>
                  </a:lnTo>
                  <a:lnTo>
                    <a:pt x="15"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9" name="Freeform 14"/>
            <p:cNvSpPr>
              <a:spLocks/>
            </p:cNvSpPr>
            <p:nvPr userDrawn="1"/>
          </p:nvSpPr>
          <p:spPr bwMode="auto">
            <a:xfrm>
              <a:off x="1094" y="269"/>
              <a:ext cx="14" cy="31"/>
            </a:xfrm>
            <a:custGeom>
              <a:avLst/>
              <a:gdLst>
                <a:gd name="T0" fmla="*/ 35 w 43"/>
                <a:gd name="T1" fmla="*/ 0 h 92"/>
                <a:gd name="T2" fmla="*/ 39 w 43"/>
                <a:gd name="T3" fmla="*/ 0 h 92"/>
                <a:gd name="T4" fmla="*/ 43 w 43"/>
                <a:gd name="T5" fmla="*/ 1 h 92"/>
                <a:gd name="T6" fmla="*/ 43 w 43"/>
                <a:gd name="T7" fmla="*/ 12 h 92"/>
                <a:gd name="T8" fmla="*/ 39 w 43"/>
                <a:gd name="T9" fmla="*/ 12 h 92"/>
                <a:gd name="T10" fmla="*/ 35 w 43"/>
                <a:gd name="T11" fmla="*/ 11 h 92"/>
                <a:gd name="T12" fmla="*/ 26 w 43"/>
                <a:gd name="T13" fmla="*/ 13 h 92"/>
                <a:gd name="T14" fmla="*/ 19 w 43"/>
                <a:gd name="T15" fmla="*/ 20 h 92"/>
                <a:gd name="T16" fmla="*/ 15 w 43"/>
                <a:gd name="T17" fmla="*/ 28 h 92"/>
                <a:gd name="T18" fmla="*/ 13 w 43"/>
                <a:gd name="T19" fmla="*/ 38 h 92"/>
                <a:gd name="T20" fmla="*/ 13 w 43"/>
                <a:gd name="T21" fmla="*/ 48 h 92"/>
                <a:gd name="T22" fmla="*/ 13 w 43"/>
                <a:gd name="T23" fmla="*/ 92 h 92"/>
                <a:gd name="T24" fmla="*/ 1 w 43"/>
                <a:gd name="T25" fmla="*/ 92 h 92"/>
                <a:gd name="T26" fmla="*/ 1 w 43"/>
                <a:gd name="T27" fmla="*/ 22 h 92"/>
                <a:gd name="T28" fmla="*/ 1 w 43"/>
                <a:gd name="T29" fmla="*/ 14 h 92"/>
                <a:gd name="T30" fmla="*/ 1 w 43"/>
                <a:gd name="T31" fmla="*/ 7 h 92"/>
                <a:gd name="T32" fmla="*/ 0 w 43"/>
                <a:gd name="T33" fmla="*/ 2 h 92"/>
                <a:gd name="T34" fmla="*/ 12 w 43"/>
                <a:gd name="T35" fmla="*/ 2 h 92"/>
                <a:gd name="T36" fmla="*/ 12 w 43"/>
                <a:gd name="T37" fmla="*/ 19 h 92"/>
                <a:gd name="T38" fmla="*/ 12 w 43"/>
                <a:gd name="T39" fmla="*/ 19 h 92"/>
                <a:gd name="T40" fmla="*/ 17 w 43"/>
                <a:gd name="T41" fmla="*/ 10 h 92"/>
                <a:gd name="T42" fmla="*/ 25 w 43"/>
                <a:gd name="T43" fmla="*/ 2 h 92"/>
                <a:gd name="T44" fmla="*/ 35 w 43"/>
                <a:gd name="T4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 h="92">
                  <a:moveTo>
                    <a:pt x="35" y="0"/>
                  </a:moveTo>
                  <a:lnTo>
                    <a:pt x="39" y="0"/>
                  </a:lnTo>
                  <a:lnTo>
                    <a:pt x="43" y="1"/>
                  </a:lnTo>
                  <a:lnTo>
                    <a:pt x="43" y="12"/>
                  </a:lnTo>
                  <a:lnTo>
                    <a:pt x="39" y="12"/>
                  </a:lnTo>
                  <a:lnTo>
                    <a:pt x="35" y="11"/>
                  </a:lnTo>
                  <a:lnTo>
                    <a:pt x="26" y="13"/>
                  </a:lnTo>
                  <a:lnTo>
                    <a:pt x="19" y="20"/>
                  </a:lnTo>
                  <a:lnTo>
                    <a:pt x="15" y="28"/>
                  </a:lnTo>
                  <a:lnTo>
                    <a:pt x="13" y="38"/>
                  </a:lnTo>
                  <a:lnTo>
                    <a:pt x="13" y="48"/>
                  </a:lnTo>
                  <a:lnTo>
                    <a:pt x="13" y="92"/>
                  </a:lnTo>
                  <a:lnTo>
                    <a:pt x="1" y="92"/>
                  </a:lnTo>
                  <a:lnTo>
                    <a:pt x="1" y="22"/>
                  </a:lnTo>
                  <a:lnTo>
                    <a:pt x="1" y="14"/>
                  </a:lnTo>
                  <a:lnTo>
                    <a:pt x="1" y="7"/>
                  </a:lnTo>
                  <a:lnTo>
                    <a:pt x="0" y="2"/>
                  </a:lnTo>
                  <a:lnTo>
                    <a:pt x="12" y="2"/>
                  </a:lnTo>
                  <a:lnTo>
                    <a:pt x="12" y="19"/>
                  </a:lnTo>
                  <a:lnTo>
                    <a:pt x="12"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0" name="Freeform 15"/>
            <p:cNvSpPr>
              <a:spLocks noEditPoints="1"/>
            </p:cNvSpPr>
            <p:nvPr userDrawn="1"/>
          </p:nvSpPr>
          <p:spPr bwMode="auto">
            <a:xfrm>
              <a:off x="1119" y="257"/>
              <a:ext cx="3" cy="43"/>
            </a:xfrm>
            <a:custGeom>
              <a:avLst/>
              <a:gdLst>
                <a:gd name="T0" fmla="*/ 0 w 11"/>
                <a:gd name="T1" fmla="*/ 39 h 129"/>
                <a:gd name="T2" fmla="*/ 11 w 11"/>
                <a:gd name="T3" fmla="*/ 39 h 129"/>
                <a:gd name="T4" fmla="*/ 11 w 11"/>
                <a:gd name="T5" fmla="*/ 129 h 129"/>
                <a:gd name="T6" fmla="*/ 0 w 11"/>
                <a:gd name="T7" fmla="*/ 129 h 129"/>
                <a:gd name="T8" fmla="*/ 0 w 11"/>
                <a:gd name="T9" fmla="*/ 39 h 129"/>
                <a:gd name="T10" fmla="*/ 0 w 11"/>
                <a:gd name="T11" fmla="*/ 0 h 129"/>
                <a:gd name="T12" fmla="*/ 11 w 11"/>
                <a:gd name="T13" fmla="*/ 0 h 129"/>
                <a:gd name="T14" fmla="*/ 11 w 11"/>
                <a:gd name="T15" fmla="*/ 14 h 129"/>
                <a:gd name="T16" fmla="*/ 0 w 11"/>
                <a:gd name="T17" fmla="*/ 14 h 129"/>
                <a:gd name="T18" fmla="*/ 0 w 11"/>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129">
                  <a:moveTo>
                    <a:pt x="0" y="39"/>
                  </a:moveTo>
                  <a:lnTo>
                    <a:pt x="11" y="39"/>
                  </a:lnTo>
                  <a:lnTo>
                    <a:pt x="11" y="129"/>
                  </a:lnTo>
                  <a:lnTo>
                    <a:pt x="0" y="129"/>
                  </a:lnTo>
                  <a:lnTo>
                    <a:pt x="0" y="39"/>
                  </a:lnTo>
                  <a:close/>
                  <a:moveTo>
                    <a:pt x="0" y="0"/>
                  </a:moveTo>
                  <a:lnTo>
                    <a:pt x="11" y="0"/>
                  </a:lnTo>
                  <a:lnTo>
                    <a:pt x="11"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1" name="Freeform 16"/>
            <p:cNvSpPr>
              <a:spLocks/>
            </p:cNvSpPr>
            <p:nvPr userDrawn="1"/>
          </p:nvSpPr>
          <p:spPr bwMode="auto">
            <a:xfrm>
              <a:off x="1134" y="269"/>
              <a:ext cx="19" cy="32"/>
            </a:xfrm>
            <a:custGeom>
              <a:avLst/>
              <a:gdLst>
                <a:gd name="T0" fmla="*/ 30 w 56"/>
                <a:gd name="T1" fmla="*/ 0 h 95"/>
                <a:gd name="T2" fmla="*/ 40 w 56"/>
                <a:gd name="T3" fmla="*/ 1 h 95"/>
                <a:gd name="T4" fmla="*/ 52 w 56"/>
                <a:gd name="T5" fmla="*/ 4 h 95"/>
                <a:gd name="T6" fmla="*/ 51 w 56"/>
                <a:gd name="T7" fmla="*/ 13 h 95"/>
                <a:gd name="T8" fmla="*/ 41 w 56"/>
                <a:gd name="T9" fmla="*/ 10 h 95"/>
                <a:gd name="T10" fmla="*/ 31 w 56"/>
                <a:gd name="T11" fmla="*/ 9 h 95"/>
                <a:gd name="T12" fmla="*/ 23 w 56"/>
                <a:gd name="T13" fmla="*/ 10 h 95"/>
                <a:gd name="T14" fmla="*/ 17 w 56"/>
                <a:gd name="T15" fmla="*/ 12 h 95"/>
                <a:gd name="T16" fmla="*/ 13 w 56"/>
                <a:gd name="T17" fmla="*/ 18 h 95"/>
                <a:gd name="T18" fmla="*/ 12 w 56"/>
                <a:gd name="T19" fmla="*/ 24 h 95"/>
                <a:gd name="T20" fmla="*/ 13 w 56"/>
                <a:gd name="T21" fmla="*/ 30 h 95"/>
                <a:gd name="T22" fmla="*/ 19 w 56"/>
                <a:gd name="T23" fmla="*/ 34 h 95"/>
                <a:gd name="T24" fmla="*/ 26 w 56"/>
                <a:gd name="T25" fmla="*/ 38 h 95"/>
                <a:gd name="T26" fmla="*/ 35 w 56"/>
                <a:gd name="T27" fmla="*/ 42 h 95"/>
                <a:gd name="T28" fmla="*/ 42 w 56"/>
                <a:gd name="T29" fmla="*/ 45 h 95"/>
                <a:gd name="T30" fmla="*/ 49 w 56"/>
                <a:gd name="T31" fmla="*/ 51 h 95"/>
                <a:gd name="T32" fmla="*/ 55 w 56"/>
                <a:gd name="T33" fmla="*/ 59 h 95"/>
                <a:gd name="T34" fmla="*/ 56 w 56"/>
                <a:gd name="T35" fmla="*/ 69 h 95"/>
                <a:gd name="T36" fmla="*/ 55 w 56"/>
                <a:gd name="T37" fmla="*/ 79 h 95"/>
                <a:gd name="T38" fmla="*/ 49 w 56"/>
                <a:gd name="T39" fmla="*/ 86 h 95"/>
                <a:gd name="T40" fmla="*/ 41 w 56"/>
                <a:gd name="T41" fmla="*/ 91 h 95"/>
                <a:gd name="T42" fmla="*/ 33 w 56"/>
                <a:gd name="T43" fmla="*/ 93 h 95"/>
                <a:gd name="T44" fmla="*/ 25 w 56"/>
                <a:gd name="T45" fmla="*/ 95 h 95"/>
                <a:gd name="T46" fmla="*/ 12 w 56"/>
                <a:gd name="T47" fmla="*/ 93 h 95"/>
                <a:gd name="T48" fmla="*/ 0 w 56"/>
                <a:gd name="T49" fmla="*/ 90 h 95"/>
                <a:gd name="T50" fmla="*/ 0 w 56"/>
                <a:gd name="T51" fmla="*/ 79 h 95"/>
                <a:gd name="T52" fmla="*/ 11 w 56"/>
                <a:gd name="T53" fmla="*/ 83 h 95"/>
                <a:gd name="T54" fmla="*/ 25 w 56"/>
                <a:gd name="T55" fmla="*/ 85 h 95"/>
                <a:gd name="T56" fmla="*/ 31 w 56"/>
                <a:gd name="T57" fmla="*/ 83 h 95"/>
                <a:gd name="T58" fmla="*/ 38 w 56"/>
                <a:gd name="T59" fmla="*/ 80 h 95"/>
                <a:gd name="T60" fmla="*/ 42 w 56"/>
                <a:gd name="T61" fmla="*/ 76 h 95"/>
                <a:gd name="T62" fmla="*/ 45 w 56"/>
                <a:gd name="T63" fmla="*/ 69 h 95"/>
                <a:gd name="T64" fmla="*/ 42 w 56"/>
                <a:gd name="T65" fmla="*/ 61 h 95"/>
                <a:gd name="T66" fmla="*/ 37 w 56"/>
                <a:gd name="T67" fmla="*/ 57 h 95"/>
                <a:gd name="T68" fmla="*/ 30 w 56"/>
                <a:gd name="T69" fmla="*/ 52 h 95"/>
                <a:gd name="T70" fmla="*/ 22 w 56"/>
                <a:gd name="T71" fmla="*/ 48 h 95"/>
                <a:gd name="T72" fmla="*/ 14 w 56"/>
                <a:gd name="T73" fmla="*/ 44 h 95"/>
                <a:gd name="T74" fmla="*/ 8 w 56"/>
                <a:gd name="T75" fmla="*/ 39 h 95"/>
                <a:gd name="T76" fmla="*/ 2 w 56"/>
                <a:gd name="T77" fmla="*/ 33 h 95"/>
                <a:gd name="T78" fmla="*/ 1 w 56"/>
                <a:gd name="T79" fmla="*/ 24 h 95"/>
                <a:gd name="T80" fmla="*/ 2 w 56"/>
                <a:gd name="T81" fmla="*/ 15 h 95"/>
                <a:gd name="T82" fmla="*/ 7 w 56"/>
                <a:gd name="T83" fmla="*/ 7 h 95"/>
                <a:gd name="T84" fmla="*/ 13 w 56"/>
                <a:gd name="T85" fmla="*/ 3 h 95"/>
                <a:gd name="T86" fmla="*/ 21 w 56"/>
                <a:gd name="T87" fmla="*/ 1 h 95"/>
                <a:gd name="T88" fmla="*/ 30 w 56"/>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6" h="95">
                  <a:moveTo>
                    <a:pt x="30" y="0"/>
                  </a:moveTo>
                  <a:lnTo>
                    <a:pt x="40" y="1"/>
                  </a:lnTo>
                  <a:lnTo>
                    <a:pt x="52" y="4"/>
                  </a:lnTo>
                  <a:lnTo>
                    <a:pt x="51" y="13"/>
                  </a:lnTo>
                  <a:lnTo>
                    <a:pt x="41" y="10"/>
                  </a:lnTo>
                  <a:lnTo>
                    <a:pt x="31" y="9"/>
                  </a:lnTo>
                  <a:lnTo>
                    <a:pt x="23" y="10"/>
                  </a:lnTo>
                  <a:lnTo>
                    <a:pt x="17" y="12"/>
                  </a:lnTo>
                  <a:lnTo>
                    <a:pt x="13" y="18"/>
                  </a:lnTo>
                  <a:lnTo>
                    <a:pt x="12" y="24"/>
                  </a:lnTo>
                  <a:lnTo>
                    <a:pt x="13" y="30"/>
                  </a:lnTo>
                  <a:lnTo>
                    <a:pt x="19" y="34"/>
                  </a:lnTo>
                  <a:lnTo>
                    <a:pt x="26" y="38"/>
                  </a:lnTo>
                  <a:lnTo>
                    <a:pt x="35" y="42"/>
                  </a:lnTo>
                  <a:lnTo>
                    <a:pt x="42" y="45"/>
                  </a:lnTo>
                  <a:lnTo>
                    <a:pt x="49" y="51"/>
                  </a:lnTo>
                  <a:lnTo>
                    <a:pt x="55" y="59"/>
                  </a:lnTo>
                  <a:lnTo>
                    <a:pt x="56" y="69"/>
                  </a:lnTo>
                  <a:lnTo>
                    <a:pt x="55" y="79"/>
                  </a:lnTo>
                  <a:lnTo>
                    <a:pt x="49" y="86"/>
                  </a:lnTo>
                  <a:lnTo>
                    <a:pt x="41" y="91"/>
                  </a:lnTo>
                  <a:lnTo>
                    <a:pt x="33" y="93"/>
                  </a:lnTo>
                  <a:lnTo>
                    <a:pt x="25" y="95"/>
                  </a:lnTo>
                  <a:lnTo>
                    <a:pt x="12" y="93"/>
                  </a:lnTo>
                  <a:lnTo>
                    <a:pt x="0" y="90"/>
                  </a:lnTo>
                  <a:lnTo>
                    <a:pt x="0" y="79"/>
                  </a:lnTo>
                  <a:lnTo>
                    <a:pt x="11" y="83"/>
                  </a:lnTo>
                  <a:lnTo>
                    <a:pt x="25" y="85"/>
                  </a:lnTo>
                  <a:lnTo>
                    <a:pt x="31" y="83"/>
                  </a:lnTo>
                  <a:lnTo>
                    <a:pt x="38" y="80"/>
                  </a:lnTo>
                  <a:lnTo>
                    <a:pt x="42" y="76"/>
                  </a:lnTo>
                  <a:lnTo>
                    <a:pt x="45" y="69"/>
                  </a:lnTo>
                  <a:lnTo>
                    <a:pt x="42" y="61"/>
                  </a:lnTo>
                  <a:lnTo>
                    <a:pt x="37" y="57"/>
                  </a:lnTo>
                  <a:lnTo>
                    <a:pt x="30" y="52"/>
                  </a:lnTo>
                  <a:lnTo>
                    <a:pt x="22" y="48"/>
                  </a:lnTo>
                  <a:lnTo>
                    <a:pt x="14" y="44"/>
                  </a:lnTo>
                  <a:lnTo>
                    <a:pt x="8" y="39"/>
                  </a:lnTo>
                  <a:lnTo>
                    <a:pt x="2" y="33"/>
                  </a:lnTo>
                  <a:lnTo>
                    <a:pt x="1" y="24"/>
                  </a:lnTo>
                  <a:lnTo>
                    <a:pt x="2" y="15"/>
                  </a:lnTo>
                  <a:lnTo>
                    <a:pt x="7" y="7"/>
                  </a:lnTo>
                  <a:lnTo>
                    <a:pt x="13" y="3"/>
                  </a:lnTo>
                  <a:lnTo>
                    <a:pt x="21" y="1"/>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2" name="Freeform 17"/>
            <p:cNvSpPr>
              <a:spLocks/>
            </p:cNvSpPr>
            <p:nvPr userDrawn="1"/>
          </p:nvSpPr>
          <p:spPr bwMode="auto">
            <a:xfrm>
              <a:off x="1162" y="269"/>
              <a:ext cx="22" cy="32"/>
            </a:xfrm>
            <a:custGeom>
              <a:avLst/>
              <a:gdLst>
                <a:gd name="T0" fmla="*/ 44 w 66"/>
                <a:gd name="T1" fmla="*/ 0 h 95"/>
                <a:gd name="T2" fmla="*/ 53 w 66"/>
                <a:gd name="T3" fmla="*/ 1 h 95"/>
                <a:gd name="T4" fmla="*/ 61 w 66"/>
                <a:gd name="T5" fmla="*/ 2 h 95"/>
                <a:gd name="T6" fmla="*/ 66 w 66"/>
                <a:gd name="T7" fmla="*/ 3 h 95"/>
                <a:gd name="T8" fmla="*/ 65 w 66"/>
                <a:gd name="T9" fmla="*/ 14 h 95"/>
                <a:gd name="T10" fmla="*/ 56 w 66"/>
                <a:gd name="T11" fmla="*/ 11 h 95"/>
                <a:gd name="T12" fmla="*/ 46 w 66"/>
                <a:gd name="T13" fmla="*/ 9 h 95"/>
                <a:gd name="T14" fmla="*/ 33 w 66"/>
                <a:gd name="T15" fmla="*/ 11 h 95"/>
                <a:gd name="T16" fmla="*/ 24 w 66"/>
                <a:gd name="T17" fmla="*/ 16 h 95"/>
                <a:gd name="T18" fmla="*/ 18 w 66"/>
                <a:gd name="T19" fmla="*/ 24 h 95"/>
                <a:gd name="T20" fmla="*/ 13 w 66"/>
                <a:gd name="T21" fmla="*/ 34 h 95"/>
                <a:gd name="T22" fmla="*/ 12 w 66"/>
                <a:gd name="T23" fmla="*/ 47 h 95"/>
                <a:gd name="T24" fmla="*/ 13 w 66"/>
                <a:gd name="T25" fmla="*/ 59 h 95"/>
                <a:gd name="T26" fmla="*/ 18 w 66"/>
                <a:gd name="T27" fmla="*/ 69 h 95"/>
                <a:gd name="T28" fmla="*/ 24 w 66"/>
                <a:gd name="T29" fmla="*/ 77 h 95"/>
                <a:gd name="T30" fmla="*/ 33 w 66"/>
                <a:gd name="T31" fmla="*/ 82 h 95"/>
                <a:gd name="T32" fmla="*/ 44 w 66"/>
                <a:gd name="T33" fmla="*/ 85 h 95"/>
                <a:gd name="T34" fmla="*/ 54 w 66"/>
                <a:gd name="T35" fmla="*/ 83 h 95"/>
                <a:gd name="T36" fmla="*/ 65 w 66"/>
                <a:gd name="T37" fmla="*/ 80 h 95"/>
                <a:gd name="T38" fmla="*/ 66 w 66"/>
                <a:gd name="T39" fmla="*/ 91 h 95"/>
                <a:gd name="T40" fmla="*/ 54 w 66"/>
                <a:gd name="T41" fmla="*/ 93 h 95"/>
                <a:gd name="T42" fmla="*/ 42 w 66"/>
                <a:gd name="T43" fmla="*/ 95 h 95"/>
                <a:gd name="T44" fmla="*/ 27 w 66"/>
                <a:gd name="T45" fmla="*/ 91 h 95"/>
                <a:gd name="T46" fmla="*/ 15 w 66"/>
                <a:gd name="T47" fmla="*/ 85 h 95"/>
                <a:gd name="T48" fmla="*/ 6 w 66"/>
                <a:gd name="T49" fmla="*/ 74 h 95"/>
                <a:gd name="T50" fmla="*/ 1 w 66"/>
                <a:gd name="T51" fmla="*/ 61 h 95"/>
                <a:gd name="T52" fmla="*/ 0 w 66"/>
                <a:gd name="T53" fmla="*/ 47 h 95"/>
                <a:gd name="T54" fmla="*/ 2 w 66"/>
                <a:gd name="T55" fmla="*/ 31 h 95"/>
                <a:gd name="T56" fmla="*/ 8 w 66"/>
                <a:gd name="T57" fmla="*/ 19 h 95"/>
                <a:gd name="T58" fmla="*/ 16 w 66"/>
                <a:gd name="T59" fmla="*/ 9 h 95"/>
                <a:gd name="T60" fmla="*/ 29 w 66"/>
                <a:gd name="T61" fmla="*/ 2 h 95"/>
                <a:gd name="T62" fmla="*/ 44 w 66"/>
                <a:gd name="T63"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6" h="95">
                  <a:moveTo>
                    <a:pt x="44" y="0"/>
                  </a:moveTo>
                  <a:lnTo>
                    <a:pt x="53" y="1"/>
                  </a:lnTo>
                  <a:lnTo>
                    <a:pt x="61" y="2"/>
                  </a:lnTo>
                  <a:lnTo>
                    <a:pt x="66" y="3"/>
                  </a:lnTo>
                  <a:lnTo>
                    <a:pt x="65" y="14"/>
                  </a:lnTo>
                  <a:lnTo>
                    <a:pt x="56" y="11"/>
                  </a:lnTo>
                  <a:lnTo>
                    <a:pt x="46" y="9"/>
                  </a:lnTo>
                  <a:lnTo>
                    <a:pt x="33" y="11"/>
                  </a:lnTo>
                  <a:lnTo>
                    <a:pt x="24" y="16"/>
                  </a:lnTo>
                  <a:lnTo>
                    <a:pt x="18" y="24"/>
                  </a:lnTo>
                  <a:lnTo>
                    <a:pt x="13" y="34"/>
                  </a:lnTo>
                  <a:lnTo>
                    <a:pt x="12" y="47"/>
                  </a:lnTo>
                  <a:lnTo>
                    <a:pt x="13" y="59"/>
                  </a:lnTo>
                  <a:lnTo>
                    <a:pt x="18" y="69"/>
                  </a:lnTo>
                  <a:lnTo>
                    <a:pt x="24" y="77"/>
                  </a:lnTo>
                  <a:lnTo>
                    <a:pt x="33" y="82"/>
                  </a:lnTo>
                  <a:lnTo>
                    <a:pt x="44" y="85"/>
                  </a:lnTo>
                  <a:lnTo>
                    <a:pt x="54" y="83"/>
                  </a:lnTo>
                  <a:lnTo>
                    <a:pt x="65" y="80"/>
                  </a:lnTo>
                  <a:lnTo>
                    <a:pt x="66" y="91"/>
                  </a:lnTo>
                  <a:lnTo>
                    <a:pt x="54" y="93"/>
                  </a:lnTo>
                  <a:lnTo>
                    <a:pt x="42" y="95"/>
                  </a:lnTo>
                  <a:lnTo>
                    <a:pt x="27" y="91"/>
                  </a:lnTo>
                  <a:lnTo>
                    <a:pt x="15" y="85"/>
                  </a:lnTo>
                  <a:lnTo>
                    <a:pt x="6" y="74"/>
                  </a:lnTo>
                  <a:lnTo>
                    <a:pt x="1" y="61"/>
                  </a:lnTo>
                  <a:lnTo>
                    <a:pt x="0" y="47"/>
                  </a:lnTo>
                  <a:lnTo>
                    <a:pt x="2" y="31"/>
                  </a:lnTo>
                  <a:lnTo>
                    <a:pt x="8" y="19"/>
                  </a:lnTo>
                  <a:lnTo>
                    <a:pt x="16" y="9"/>
                  </a:lnTo>
                  <a:lnTo>
                    <a:pt x="29" y="2"/>
                  </a:lnTo>
                  <a:lnTo>
                    <a:pt x="44"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3" name="Freeform 18"/>
            <p:cNvSpPr>
              <a:spLocks/>
            </p:cNvSpPr>
            <p:nvPr userDrawn="1"/>
          </p:nvSpPr>
          <p:spPr bwMode="auto">
            <a:xfrm>
              <a:off x="1195" y="255"/>
              <a:ext cx="24" cy="45"/>
            </a:xfrm>
            <a:custGeom>
              <a:avLst/>
              <a:gdLst>
                <a:gd name="T0" fmla="*/ 0 w 71"/>
                <a:gd name="T1" fmla="*/ 0 h 133"/>
                <a:gd name="T2" fmla="*/ 11 w 71"/>
                <a:gd name="T3" fmla="*/ 0 h 133"/>
                <a:gd name="T4" fmla="*/ 11 w 71"/>
                <a:gd name="T5" fmla="*/ 57 h 133"/>
                <a:gd name="T6" fmla="*/ 11 w 71"/>
                <a:gd name="T7" fmla="*/ 57 h 133"/>
                <a:gd name="T8" fmla="*/ 18 w 71"/>
                <a:gd name="T9" fmla="*/ 48 h 133"/>
                <a:gd name="T10" fmla="*/ 27 w 71"/>
                <a:gd name="T11" fmla="*/ 43 h 133"/>
                <a:gd name="T12" fmla="*/ 39 w 71"/>
                <a:gd name="T13" fmla="*/ 41 h 133"/>
                <a:gd name="T14" fmla="*/ 52 w 71"/>
                <a:gd name="T15" fmla="*/ 43 h 133"/>
                <a:gd name="T16" fmla="*/ 60 w 71"/>
                <a:gd name="T17" fmla="*/ 47 h 133"/>
                <a:gd name="T18" fmla="*/ 66 w 71"/>
                <a:gd name="T19" fmla="*/ 56 h 133"/>
                <a:gd name="T20" fmla="*/ 69 w 71"/>
                <a:gd name="T21" fmla="*/ 66 h 133"/>
                <a:gd name="T22" fmla="*/ 71 w 71"/>
                <a:gd name="T23" fmla="*/ 79 h 133"/>
                <a:gd name="T24" fmla="*/ 71 w 71"/>
                <a:gd name="T25" fmla="*/ 133 h 133"/>
                <a:gd name="T26" fmla="*/ 59 w 71"/>
                <a:gd name="T27" fmla="*/ 133 h 133"/>
                <a:gd name="T28" fmla="*/ 59 w 71"/>
                <a:gd name="T29" fmla="*/ 80 h 133"/>
                <a:gd name="T30" fmla="*/ 58 w 71"/>
                <a:gd name="T31" fmla="*/ 70 h 133"/>
                <a:gd name="T32" fmla="*/ 57 w 71"/>
                <a:gd name="T33" fmla="*/ 62 h 133"/>
                <a:gd name="T34" fmla="*/ 53 w 71"/>
                <a:gd name="T35" fmla="*/ 56 h 133"/>
                <a:gd name="T36" fmla="*/ 47 w 71"/>
                <a:gd name="T37" fmla="*/ 52 h 133"/>
                <a:gd name="T38" fmla="*/ 38 w 71"/>
                <a:gd name="T39" fmla="*/ 50 h 133"/>
                <a:gd name="T40" fmla="*/ 27 w 71"/>
                <a:gd name="T41" fmla="*/ 52 h 133"/>
                <a:gd name="T42" fmla="*/ 19 w 71"/>
                <a:gd name="T43" fmla="*/ 57 h 133"/>
                <a:gd name="T44" fmla="*/ 15 w 71"/>
                <a:gd name="T45" fmla="*/ 65 h 133"/>
                <a:gd name="T46" fmla="*/ 11 w 71"/>
                <a:gd name="T47" fmla="*/ 75 h 133"/>
                <a:gd name="T48" fmla="*/ 11 w 71"/>
                <a:gd name="T49" fmla="*/ 84 h 133"/>
                <a:gd name="T50" fmla="*/ 11 w 71"/>
                <a:gd name="T51" fmla="*/ 133 h 133"/>
                <a:gd name="T52" fmla="*/ 0 w 71"/>
                <a:gd name="T53" fmla="*/ 133 h 133"/>
                <a:gd name="T54" fmla="*/ 0 w 71"/>
                <a:gd name="T55"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1" h="133">
                  <a:moveTo>
                    <a:pt x="0" y="0"/>
                  </a:moveTo>
                  <a:lnTo>
                    <a:pt x="11" y="0"/>
                  </a:lnTo>
                  <a:lnTo>
                    <a:pt x="11" y="57"/>
                  </a:lnTo>
                  <a:lnTo>
                    <a:pt x="11" y="57"/>
                  </a:lnTo>
                  <a:lnTo>
                    <a:pt x="18" y="48"/>
                  </a:lnTo>
                  <a:lnTo>
                    <a:pt x="27" y="43"/>
                  </a:lnTo>
                  <a:lnTo>
                    <a:pt x="39" y="41"/>
                  </a:lnTo>
                  <a:lnTo>
                    <a:pt x="52" y="43"/>
                  </a:lnTo>
                  <a:lnTo>
                    <a:pt x="60" y="47"/>
                  </a:lnTo>
                  <a:lnTo>
                    <a:pt x="66" y="56"/>
                  </a:lnTo>
                  <a:lnTo>
                    <a:pt x="69" y="66"/>
                  </a:lnTo>
                  <a:lnTo>
                    <a:pt x="71" y="79"/>
                  </a:lnTo>
                  <a:lnTo>
                    <a:pt x="71" y="133"/>
                  </a:lnTo>
                  <a:lnTo>
                    <a:pt x="59" y="133"/>
                  </a:lnTo>
                  <a:lnTo>
                    <a:pt x="59" y="80"/>
                  </a:lnTo>
                  <a:lnTo>
                    <a:pt x="58" y="70"/>
                  </a:lnTo>
                  <a:lnTo>
                    <a:pt x="57" y="62"/>
                  </a:lnTo>
                  <a:lnTo>
                    <a:pt x="53" y="56"/>
                  </a:lnTo>
                  <a:lnTo>
                    <a:pt x="47" y="52"/>
                  </a:lnTo>
                  <a:lnTo>
                    <a:pt x="38" y="50"/>
                  </a:lnTo>
                  <a:lnTo>
                    <a:pt x="27" y="52"/>
                  </a:lnTo>
                  <a:lnTo>
                    <a:pt x="19" y="57"/>
                  </a:lnTo>
                  <a:lnTo>
                    <a:pt x="15" y="65"/>
                  </a:lnTo>
                  <a:lnTo>
                    <a:pt x="11" y="75"/>
                  </a:lnTo>
                  <a:lnTo>
                    <a:pt x="11" y="84"/>
                  </a:lnTo>
                  <a:lnTo>
                    <a:pt x="11" y="133"/>
                  </a:lnTo>
                  <a:lnTo>
                    <a:pt x="0" y="133"/>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4" name="Freeform 19"/>
            <p:cNvSpPr>
              <a:spLocks noEditPoints="1"/>
            </p:cNvSpPr>
            <p:nvPr userDrawn="1"/>
          </p:nvSpPr>
          <p:spPr bwMode="auto">
            <a:xfrm>
              <a:off x="1230" y="269"/>
              <a:ext cx="25" cy="32"/>
            </a:xfrm>
            <a:custGeom>
              <a:avLst/>
              <a:gdLst>
                <a:gd name="T0" fmla="*/ 39 w 75"/>
                <a:gd name="T1" fmla="*/ 9 h 95"/>
                <a:gd name="T2" fmla="*/ 28 w 75"/>
                <a:gd name="T3" fmla="*/ 12 h 95"/>
                <a:gd name="T4" fmla="*/ 20 w 75"/>
                <a:gd name="T5" fmla="*/ 20 h 95"/>
                <a:gd name="T6" fmla="*/ 15 w 75"/>
                <a:gd name="T7" fmla="*/ 30 h 95"/>
                <a:gd name="T8" fmla="*/ 12 w 75"/>
                <a:gd name="T9" fmla="*/ 41 h 95"/>
                <a:gd name="T10" fmla="*/ 63 w 75"/>
                <a:gd name="T11" fmla="*/ 41 h 95"/>
                <a:gd name="T12" fmla="*/ 62 w 75"/>
                <a:gd name="T13" fmla="*/ 31 h 95"/>
                <a:gd name="T14" fmla="*/ 59 w 75"/>
                <a:gd name="T15" fmla="*/ 23 h 95"/>
                <a:gd name="T16" fmla="*/ 55 w 75"/>
                <a:gd name="T17" fmla="*/ 15 h 95"/>
                <a:gd name="T18" fmla="*/ 48 w 75"/>
                <a:gd name="T19" fmla="*/ 11 h 95"/>
                <a:gd name="T20" fmla="*/ 39 w 75"/>
                <a:gd name="T21" fmla="*/ 9 h 95"/>
                <a:gd name="T22" fmla="*/ 38 w 75"/>
                <a:gd name="T23" fmla="*/ 0 h 95"/>
                <a:gd name="T24" fmla="*/ 52 w 75"/>
                <a:gd name="T25" fmla="*/ 2 h 95"/>
                <a:gd name="T26" fmla="*/ 63 w 75"/>
                <a:gd name="T27" fmla="*/ 9 h 95"/>
                <a:gd name="T28" fmla="*/ 69 w 75"/>
                <a:gd name="T29" fmla="*/ 19 h 95"/>
                <a:gd name="T30" fmla="*/ 73 w 75"/>
                <a:gd name="T31" fmla="*/ 31 h 95"/>
                <a:gd name="T32" fmla="*/ 75 w 75"/>
                <a:gd name="T33" fmla="*/ 44 h 95"/>
                <a:gd name="T34" fmla="*/ 75 w 75"/>
                <a:gd name="T35" fmla="*/ 50 h 95"/>
                <a:gd name="T36" fmla="*/ 12 w 75"/>
                <a:gd name="T37" fmla="*/ 50 h 95"/>
                <a:gd name="T38" fmla="*/ 14 w 75"/>
                <a:gd name="T39" fmla="*/ 61 h 95"/>
                <a:gd name="T40" fmla="*/ 18 w 75"/>
                <a:gd name="T41" fmla="*/ 70 h 95"/>
                <a:gd name="T42" fmla="*/ 24 w 75"/>
                <a:gd name="T43" fmla="*/ 78 h 95"/>
                <a:gd name="T44" fmla="*/ 31 w 75"/>
                <a:gd name="T45" fmla="*/ 83 h 95"/>
                <a:gd name="T46" fmla="*/ 43 w 75"/>
                <a:gd name="T47" fmla="*/ 85 h 95"/>
                <a:gd name="T48" fmla="*/ 52 w 75"/>
                <a:gd name="T49" fmla="*/ 83 h 95"/>
                <a:gd name="T50" fmla="*/ 61 w 75"/>
                <a:gd name="T51" fmla="*/ 81 h 95"/>
                <a:gd name="T52" fmla="*/ 68 w 75"/>
                <a:gd name="T53" fmla="*/ 78 h 95"/>
                <a:gd name="T54" fmla="*/ 68 w 75"/>
                <a:gd name="T55" fmla="*/ 89 h 95"/>
                <a:gd name="T56" fmla="*/ 55 w 75"/>
                <a:gd name="T57" fmla="*/ 93 h 95"/>
                <a:gd name="T58" fmla="*/ 42 w 75"/>
                <a:gd name="T59" fmla="*/ 95 h 95"/>
                <a:gd name="T60" fmla="*/ 28 w 75"/>
                <a:gd name="T61" fmla="*/ 92 h 95"/>
                <a:gd name="T62" fmla="*/ 18 w 75"/>
                <a:gd name="T63" fmla="*/ 88 h 95"/>
                <a:gd name="T64" fmla="*/ 10 w 75"/>
                <a:gd name="T65" fmla="*/ 81 h 95"/>
                <a:gd name="T66" fmla="*/ 5 w 75"/>
                <a:gd name="T67" fmla="*/ 71 h 95"/>
                <a:gd name="T68" fmla="*/ 1 w 75"/>
                <a:gd name="T69" fmla="*/ 60 h 95"/>
                <a:gd name="T70" fmla="*/ 0 w 75"/>
                <a:gd name="T71" fmla="*/ 47 h 95"/>
                <a:gd name="T72" fmla="*/ 2 w 75"/>
                <a:gd name="T73" fmla="*/ 31 h 95"/>
                <a:gd name="T74" fmla="*/ 7 w 75"/>
                <a:gd name="T75" fmla="*/ 19 h 95"/>
                <a:gd name="T76" fmla="*/ 15 w 75"/>
                <a:gd name="T77" fmla="*/ 9 h 95"/>
                <a:gd name="T78" fmla="*/ 26 w 75"/>
                <a:gd name="T79" fmla="*/ 2 h 95"/>
                <a:gd name="T80" fmla="*/ 38 w 75"/>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 h="95">
                  <a:moveTo>
                    <a:pt x="39" y="9"/>
                  </a:moveTo>
                  <a:lnTo>
                    <a:pt x="28" y="12"/>
                  </a:lnTo>
                  <a:lnTo>
                    <a:pt x="20" y="20"/>
                  </a:lnTo>
                  <a:lnTo>
                    <a:pt x="15" y="30"/>
                  </a:lnTo>
                  <a:lnTo>
                    <a:pt x="12" y="41"/>
                  </a:lnTo>
                  <a:lnTo>
                    <a:pt x="63" y="41"/>
                  </a:lnTo>
                  <a:lnTo>
                    <a:pt x="62" y="31"/>
                  </a:lnTo>
                  <a:lnTo>
                    <a:pt x="59" y="23"/>
                  </a:lnTo>
                  <a:lnTo>
                    <a:pt x="55" y="15"/>
                  </a:lnTo>
                  <a:lnTo>
                    <a:pt x="48" y="11"/>
                  </a:lnTo>
                  <a:lnTo>
                    <a:pt x="39" y="9"/>
                  </a:lnTo>
                  <a:close/>
                  <a:moveTo>
                    <a:pt x="38" y="0"/>
                  </a:moveTo>
                  <a:lnTo>
                    <a:pt x="52" y="2"/>
                  </a:lnTo>
                  <a:lnTo>
                    <a:pt x="63" y="9"/>
                  </a:lnTo>
                  <a:lnTo>
                    <a:pt x="69" y="19"/>
                  </a:lnTo>
                  <a:lnTo>
                    <a:pt x="73" y="31"/>
                  </a:lnTo>
                  <a:lnTo>
                    <a:pt x="75" y="44"/>
                  </a:lnTo>
                  <a:lnTo>
                    <a:pt x="75" y="50"/>
                  </a:lnTo>
                  <a:lnTo>
                    <a:pt x="12" y="50"/>
                  </a:lnTo>
                  <a:lnTo>
                    <a:pt x="14" y="61"/>
                  </a:lnTo>
                  <a:lnTo>
                    <a:pt x="18" y="70"/>
                  </a:lnTo>
                  <a:lnTo>
                    <a:pt x="24" y="78"/>
                  </a:lnTo>
                  <a:lnTo>
                    <a:pt x="31" y="83"/>
                  </a:lnTo>
                  <a:lnTo>
                    <a:pt x="43" y="85"/>
                  </a:lnTo>
                  <a:lnTo>
                    <a:pt x="52" y="83"/>
                  </a:lnTo>
                  <a:lnTo>
                    <a:pt x="61" y="81"/>
                  </a:lnTo>
                  <a:lnTo>
                    <a:pt x="68" y="78"/>
                  </a:lnTo>
                  <a:lnTo>
                    <a:pt x="68" y="89"/>
                  </a:lnTo>
                  <a:lnTo>
                    <a:pt x="55" y="93"/>
                  </a:lnTo>
                  <a:lnTo>
                    <a:pt x="42" y="95"/>
                  </a:lnTo>
                  <a:lnTo>
                    <a:pt x="28" y="92"/>
                  </a:lnTo>
                  <a:lnTo>
                    <a:pt x="18" y="88"/>
                  </a:lnTo>
                  <a:lnTo>
                    <a:pt x="10" y="81"/>
                  </a:lnTo>
                  <a:lnTo>
                    <a:pt x="5" y="71"/>
                  </a:lnTo>
                  <a:lnTo>
                    <a:pt x="1" y="60"/>
                  </a:lnTo>
                  <a:lnTo>
                    <a:pt x="0" y="47"/>
                  </a:lnTo>
                  <a:lnTo>
                    <a:pt x="2" y="31"/>
                  </a:lnTo>
                  <a:lnTo>
                    <a:pt x="7" y="19"/>
                  </a:lnTo>
                  <a:lnTo>
                    <a:pt x="15"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5" name="Freeform 20"/>
            <p:cNvSpPr>
              <a:spLocks/>
            </p:cNvSpPr>
            <p:nvPr userDrawn="1"/>
          </p:nvSpPr>
          <p:spPr bwMode="auto">
            <a:xfrm>
              <a:off x="1286" y="258"/>
              <a:ext cx="21" cy="42"/>
            </a:xfrm>
            <a:custGeom>
              <a:avLst/>
              <a:gdLst>
                <a:gd name="T0" fmla="*/ 0 w 62"/>
                <a:gd name="T1" fmla="*/ 0 h 124"/>
                <a:gd name="T2" fmla="*/ 60 w 62"/>
                <a:gd name="T3" fmla="*/ 0 h 124"/>
                <a:gd name="T4" fmla="*/ 60 w 62"/>
                <a:gd name="T5" fmla="*/ 10 h 124"/>
                <a:gd name="T6" fmla="*/ 12 w 62"/>
                <a:gd name="T7" fmla="*/ 10 h 124"/>
                <a:gd name="T8" fmla="*/ 12 w 62"/>
                <a:gd name="T9" fmla="*/ 55 h 124"/>
                <a:gd name="T10" fmla="*/ 58 w 62"/>
                <a:gd name="T11" fmla="*/ 55 h 124"/>
                <a:gd name="T12" fmla="*/ 58 w 62"/>
                <a:gd name="T13" fmla="*/ 66 h 124"/>
                <a:gd name="T14" fmla="*/ 12 w 62"/>
                <a:gd name="T15" fmla="*/ 66 h 124"/>
                <a:gd name="T16" fmla="*/ 12 w 62"/>
                <a:gd name="T17" fmla="*/ 113 h 124"/>
                <a:gd name="T18" fmla="*/ 62 w 62"/>
                <a:gd name="T19" fmla="*/ 113 h 124"/>
                <a:gd name="T20" fmla="*/ 62 w 62"/>
                <a:gd name="T21" fmla="*/ 124 h 124"/>
                <a:gd name="T22" fmla="*/ 0 w 62"/>
                <a:gd name="T23" fmla="*/ 124 h 124"/>
                <a:gd name="T24" fmla="*/ 0 w 62"/>
                <a:gd name="T25" fmla="*/ 0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2" h="124">
                  <a:moveTo>
                    <a:pt x="0" y="0"/>
                  </a:moveTo>
                  <a:lnTo>
                    <a:pt x="60" y="0"/>
                  </a:lnTo>
                  <a:lnTo>
                    <a:pt x="60" y="10"/>
                  </a:lnTo>
                  <a:lnTo>
                    <a:pt x="12" y="10"/>
                  </a:lnTo>
                  <a:lnTo>
                    <a:pt x="12" y="55"/>
                  </a:lnTo>
                  <a:lnTo>
                    <a:pt x="58" y="55"/>
                  </a:lnTo>
                  <a:lnTo>
                    <a:pt x="58" y="66"/>
                  </a:lnTo>
                  <a:lnTo>
                    <a:pt x="12" y="66"/>
                  </a:lnTo>
                  <a:lnTo>
                    <a:pt x="12" y="113"/>
                  </a:lnTo>
                  <a:lnTo>
                    <a:pt x="62" y="113"/>
                  </a:lnTo>
                  <a:lnTo>
                    <a:pt x="62" y="124"/>
                  </a:lnTo>
                  <a:lnTo>
                    <a:pt x="0" y="12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6" name="Freeform 21"/>
            <p:cNvSpPr>
              <a:spLocks noEditPoints="1"/>
            </p:cNvSpPr>
            <p:nvPr userDrawn="1"/>
          </p:nvSpPr>
          <p:spPr bwMode="auto">
            <a:xfrm>
              <a:off x="1320" y="257"/>
              <a:ext cx="4" cy="43"/>
            </a:xfrm>
            <a:custGeom>
              <a:avLst/>
              <a:gdLst>
                <a:gd name="T0" fmla="*/ 0 w 11"/>
                <a:gd name="T1" fmla="*/ 39 h 129"/>
                <a:gd name="T2" fmla="*/ 11 w 11"/>
                <a:gd name="T3" fmla="*/ 39 h 129"/>
                <a:gd name="T4" fmla="*/ 11 w 11"/>
                <a:gd name="T5" fmla="*/ 129 h 129"/>
                <a:gd name="T6" fmla="*/ 0 w 11"/>
                <a:gd name="T7" fmla="*/ 129 h 129"/>
                <a:gd name="T8" fmla="*/ 0 w 11"/>
                <a:gd name="T9" fmla="*/ 39 h 129"/>
                <a:gd name="T10" fmla="*/ 0 w 11"/>
                <a:gd name="T11" fmla="*/ 0 h 129"/>
                <a:gd name="T12" fmla="*/ 11 w 11"/>
                <a:gd name="T13" fmla="*/ 0 h 129"/>
                <a:gd name="T14" fmla="*/ 11 w 11"/>
                <a:gd name="T15" fmla="*/ 14 h 129"/>
                <a:gd name="T16" fmla="*/ 0 w 11"/>
                <a:gd name="T17" fmla="*/ 14 h 129"/>
                <a:gd name="T18" fmla="*/ 0 w 11"/>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129">
                  <a:moveTo>
                    <a:pt x="0" y="39"/>
                  </a:moveTo>
                  <a:lnTo>
                    <a:pt x="11" y="39"/>
                  </a:lnTo>
                  <a:lnTo>
                    <a:pt x="11" y="129"/>
                  </a:lnTo>
                  <a:lnTo>
                    <a:pt x="0" y="129"/>
                  </a:lnTo>
                  <a:lnTo>
                    <a:pt x="0" y="39"/>
                  </a:lnTo>
                  <a:close/>
                  <a:moveTo>
                    <a:pt x="0" y="0"/>
                  </a:moveTo>
                  <a:lnTo>
                    <a:pt x="11" y="0"/>
                  </a:lnTo>
                  <a:lnTo>
                    <a:pt x="11"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7" name="Freeform 22"/>
            <p:cNvSpPr>
              <a:spLocks noEditPoints="1"/>
            </p:cNvSpPr>
            <p:nvPr userDrawn="1"/>
          </p:nvSpPr>
          <p:spPr bwMode="auto">
            <a:xfrm>
              <a:off x="1336" y="255"/>
              <a:ext cx="26" cy="46"/>
            </a:xfrm>
            <a:custGeom>
              <a:avLst/>
              <a:gdLst>
                <a:gd name="T0" fmla="*/ 40 w 78"/>
                <a:gd name="T1" fmla="*/ 50 h 136"/>
                <a:gd name="T2" fmla="*/ 28 w 78"/>
                <a:gd name="T3" fmla="*/ 52 h 136"/>
                <a:gd name="T4" fmla="*/ 22 w 78"/>
                <a:gd name="T5" fmla="*/ 59 h 136"/>
                <a:gd name="T6" fmla="*/ 16 w 78"/>
                <a:gd name="T7" fmla="*/ 67 h 136"/>
                <a:gd name="T8" fmla="*/ 14 w 78"/>
                <a:gd name="T9" fmla="*/ 77 h 136"/>
                <a:gd name="T10" fmla="*/ 13 w 78"/>
                <a:gd name="T11" fmla="*/ 88 h 136"/>
                <a:gd name="T12" fmla="*/ 14 w 78"/>
                <a:gd name="T13" fmla="*/ 99 h 136"/>
                <a:gd name="T14" fmla="*/ 16 w 78"/>
                <a:gd name="T15" fmla="*/ 109 h 136"/>
                <a:gd name="T16" fmla="*/ 22 w 78"/>
                <a:gd name="T17" fmla="*/ 118 h 136"/>
                <a:gd name="T18" fmla="*/ 28 w 78"/>
                <a:gd name="T19" fmla="*/ 123 h 136"/>
                <a:gd name="T20" fmla="*/ 40 w 78"/>
                <a:gd name="T21" fmla="*/ 126 h 136"/>
                <a:gd name="T22" fmla="*/ 51 w 78"/>
                <a:gd name="T23" fmla="*/ 123 h 136"/>
                <a:gd name="T24" fmla="*/ 57 w 78"/>
                <a:gd name="T25" fmla="*/ 117 h 136"/>
                <a:gd name="T26" fmla="*/ 63 w 78"/>
                <a:gd name="T27" fmla="*/ 109 h 136"/>
                <a:gd name="T28" fmla="*/ 65 w 78"/>
                <a:gd name="T29" fmla="*/ 98 h 136"/>
                <a:gd name="T30" fmla="*/ 66 w 78"/>
                <a:gd name="T31" fmla="*/ 88 h 136"/>
                <a:gd name="T32" fmla="*/ 65 w 78"/>
                <a:gd name="T33" fmla="*/ 77 h 136"/>
                <a:gd name="T34" fmla="*/ 63 w 78"/>
                <a:gd name="T35" fmla="*/ 67 h 136"/>
                <a:gd name="T36" fmla="*/ 57 w 78"/>
                <a:gd name="T37" fmla="*/ 59 h 136"/>
                <a:gd name="T38" fmla="*/ 51 w 78"/>
                <a:gd name="T39" fmla="*/ 53 h 136"/>
                <a:gd name="T40" fmla="*/ 40 w 78"/>
                <a:gd name="T41" fmla="*/ 50 h 136"/>
                <a:gd name="T42" fmla="*/ 66 w 78"/>
                <a:gd name="T43" fmla="*/ 0 h 136"/>
                <a:gd name="T44" fmla="*/ 78 w 78"/>
                <a:gd name="T45" fmla="*/ 0 h 136"/>
                <a:gd name="T46" fmla="*/ 78 w 78"/>
                <a:gd name="T47" fmla="*/ 133 h 136"/>
                <a:gd name="T48" fmla="*/ 66 w 78"/>
                <a:gd name="T49" fmla="*/ 133 h 136"/>
                <a:gd name="T50" fmla="*/ 66 w 78"/>
                <a:gd name="T51" fmla="*/ 119 h 136"/>
                <a:gd name="T52" fmla="*/ 66 w 78"/>
                <a:gd name="T53" fmla="*/ 119 h 136"/>
                <a:gd name="T54" fmla="*/ 60 w 78"/>
                <a:gd name="T55" fmla="*/ 128 h 136"/>
                <a:gd name="T56" fmla="*/ 50 w 78"/>
                <a:gd name="T57" fmla="*/ 133 h 136"/>
                <a:gd name="T58" fmla="*/ 38 w 78"/>
                <a:gd name="T59" fmla="*/ 136 h 136"/>
                <a:gd name="T60" fmla="*/ 25 w 78"/>
                <a:gd name="T61" fmla="*/ 133 h 136"/>
                <a:gd name="T62" fmla="*/ 14 w 78"/>
                <a:gd name="T63" fmla="*/ 127 h 136"/>
                <a:gd name="T64" fmla="*/ 7 w 78"/>
                <a:gd name="T65" fmla="*/ 117 h 136"/>
                <a:gd name="T66" fmla="*/ 3 w 78"/>
                <a:gd name="T67" fmla="*/ 103 h 136"/>
                <a:gd name="T68" fmla="*/ 0 w 78"/>
                <a:gd name="T69" fmla="*/ 88 h 136"/>
                <a:gd name="T70" fmla="*/ 3 w 78"/>
                <a:gd name="T71" fmla="*/ 72 h 136"/>
                <a:gd name="T72" fmla="*/ 6 w 78"/>
                <a:gd name="T73" fmla="*/ 60 h 136"/>
                <a:gd name="T74" fmla="*/ 14 w 78"/>
                <a:gd name="T75" fmla="*/ 50 h 136"/>
                <a:gd name="T76" fmla="*/ 24 w 78"/>
                <a:gd name="T77" fmla="*/ 43 h 136"/>
                <a:gd name="T78" fmla="*/ 38 w 78"/>
                <a:gd name="T79" fmla="*/ 41 h 136"/>
                <a:gd name="T80" fmla="*/ 50 w 78"/>
                <a:gd name="T81" fmla="*/ 43 h 136"/>
                <a:gd name="T82" fmla="*/ 59 w 78"/>
                <a:gd name="T83" fmla="*/ 47 h 136"/>
                <a:gd name="T84" fmla="*/ 64 w 78"/>
                <a:gd name="T85" fmla="*/ 53 h 136"/>
                <a:gd name="T86" fmla="*/ 66 w 78"/>
                <a:gd name="T87" fmla="*/ 57 h 136"/>
                <a:gd name="T88" fmla="*/ 66 w 78"/>
                <a:gd name="T89" fmla="*/ 57 h 136"/>
                <a:gd name="T90" fmla="*/ 66 w 78"/>
                <a:gd name="T91"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8" h="136">
                  <a:moveTo>
                    <a:pt x="40" y="50"/>
                  </a:moveTo>
                  <a:lnTo>
                    <a:pt x="28" y="52"/>
                  </a:lnTo>
                  <a:lnTo>
                    <a:pt x="22" y="59"/>
                  </a:lnTo>
                  <a:lnTo>
                    <a:pt x="16" y="67"/>
                  </a:lnTo>
                  <a:lnTo>
                    <a:pt x="14" y="77"/>
                  </a:lnTo>
                  <a:lnTo>
                    <a:pt x="13" y="88"/>
                  </a:lnTo>
                  <a:lnTo>
                    <a:pt x="14" y="99"/>
                  </a:lnTo>
                  <a:lnTo>
                    <a:pt x="16" y="109"/>
                  </a:lnTo>
                  <a:lnTo>
                    <a:pt x="22" y="118"/>
                  </a:lnTo>
                  <a:lnTo>
                    <a:pt x="28" y="123"/>
                  </a:lnTo>
                  <a:lnTo>
                    <a:pt x="40" y="126"/>
                  </a:lnTo>
                  <a:lnTo>
                    <a:pt x="51" y="123"/>
                  </a:lnTo>
                  <a:lnTo>
                    <a:pt x="57" y="117"/>
                  </a:lnTo>
                  <a:lnTo>
                    <a:pt x="63" y="109"/>
                  </a:lnTo>
                  <a:lnTo>
                    <a:pt x="65" y="98"/>
                  </a:lnTo>
                  <a:lnTo>
                    <a:pt x="66" y="88"/>
                  </a:lnTo>
                  <a:lnTo>
                    <a:pt x="65" y="77"/>
                  </a:lnTo>
                  <a:lnTo>
                    <a:pt x="63" y="67"/>
                  </a:lnTo>
                  <a:lnTo>
                    <a:pt x="57" y="59"/>
                  </a:lnTo>
                  <a:lnTo>
                    <a:pt x="51" y="53"/>
                  </a:lnTo>
                  <a:lnTo>
                    <a:pt x="40" y="50"/>
                  </a:lnTo>
                  <a:close/>
                  <a:moveTo>
                    <a:pt x="66" y="0"/>
                  </a:moveTo>
                  <a:lnTo>
                    <a:pt x="78" y="0"/>
                  </a:lnTo>
                  <a:lnTo>
                    <a:pt x="78" y="133"/>
                  </a:lnTo>
                  <a:lnTo>
                    <a:pt x="66" y="133"/>
                  </a:lnTo>
                  <a:lnTo>
                    <a:pt x="66" y="119"/>
                  </a:lnTo>
                  <a:lnTo>
                    <a:pt x="66" y="119"/>
                  </a:lnTo>
                  <a:lnTo>
                    <a:pt x="60" y="128"/>
                  </a:lnTo>
                  <a:lnTo>
                    <a:pt x="50" y="133"/>
                  </a:lnTo>
                  <a:lnTo>
                    <a:pt x="38" y="136"/>
                  </a:lnTo>
                  <a:lnTo>
                    <a:pt x="25" y="133"/>
                  </a:lnTo>
                  <a:lnTo>
                    <a:pt x="14" y="127"/>
                  </a:lnTo>
                  <a:lnTo>
                    <a:pt x="7" y="117"/>
                  </a:lnTo>
                  <a:lnTo>
                    <a:pt x="3" y="103"/>
                  </a:lnTo>
                  <a:lnTo>
                    <a:pt x="0" y="88"/>
                  </a:lnTo>
                  <a:lnTo>
                    <a:pt x="3" y="72"/>
                  </a:lnTo>
                  <a:lnTo>
                    <a:pt x="6" y="60"/>
                  </a:lnTo>
                  <a:lnTo>
                    <a:pt x="14" y="50"/>
                  </a:lnTo>
                  <a:lnTo>
                    <a:pt x="24" y="43"/>
                  </a:lnTo>
                  <a:lnTo>
                    <a:pt x="38" y="41"/>
                  </a:lnTo>
                  <a:lnTo>
                    <a:pt x="50" y="43"/>
                  </a:lnTo>
                  <a:lnTo>
                    <a:pt x="59" y="47"/>
                  </a:lnTo>
                  <a:lnTo>
                    <a:pt x="64" y="53"/>
                  </a:lnTo>
                  <a:lnTo>
                    <a:pt x="66" y="57"/>
                  </a:lnTo>
                  <a:lnTo>
                    <a:pt x="66" y="57"/>
                  </a:lnTo>
                  <a:lnTo>
                    <a:pt x="66"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8" name="Freeform 23"/>
            <p:cNvSpPr>
              <a:spLocks noEditPoints="1"/>
            </p:cNvSpPr>
            <p:nvPr userDrawn="1"/>
          </p:nvSpPr>
          <p:spPr bwMode="auto">
            <a:xfrm>
              <a:off x="1373" y="269"/>
              <a:ext cx="26" cy="43"/>
            </a:xfrm>
            <a:custGeom>
              <a:avLst/>
              <a:gdLst>
                <a:gd name="T0" fmla="*/ 39 w 77"/>
                <a:gd name="T1" fmla="*/ 9 h 130"/>
                <a:gd name="T2" fmla="*/ 28 w 77"/>
                <a:gd name="T3" fmla="*/ 11 h 130"/>
                <a:gd name="T4" fmla="*/ 20 w 77"/>
                <a:gd name="T5" fmla="*/ 18 h 130"/>
                <a:gd name="T6" fmla="*/ 16 w 77"/>
                <a:gd name="T7" fmla="*/ 26 h 130"/>
                <a:gd name="T8" fmla="*/ 14 w 77"/>
                <a:gd name="T9" fmla="*/ 36 h 130"/>
                <a:gd name="T10" fmla="*/ 13 w 77"/>
                <a:gd name="T11" fmla="*/ 47 h 130"/>
                <a:gd name="T12" fmla="*/ 14 w 77"/>
                <a:gd name="T13" fmla="*/ 58 h 130"/>
                <a:gd name="T14" fmla="*/ 16 w 77"/>
                <a:gd name="T15" fmla="*/ 67 h 130"/>
                <a:gd name="T16" fmla="*/ 22 w 77"/>
                <a:gd name="T17" fmla="*/ 76 h 130"/>
                <a:gd name="T18" fmla="*/ 28 w 77"/>
                <a:gd name="T19" fmla="*/ 80 h 130"/>
                <a:gd name="T20" fmla="*/ 38 w 77"/>
                <a:gd name="T21" fmla="*/ 82 h 130"/>
                <a:gd name="T22" fmla="*/ 49 w 77"/>
                <a:gd name="T23" fmla="*/ 80 h 130"/>
                <a:gd name="T24" fmla="*/ 57 w 77"/>
                <a:gd name="T25" fmla="*/ 74 h 130"/>
                <a:gd name="T26" fmla="*/ 62 w 77"/>
                <a:gd name="T27" fmla="*/ 67 h 130"/>
                <a:gd name="T28" fmla="*/ 65 w 77"/>
                <a:gd name="T29" fmla="*/ 57 h 130"/>
                <a:gd name="T30" fmla="*/ 66 w 77"/>
                <a:gd name="T31" fmla="*/ 47 h 130"/>
                <a:gd name="T32" fmla="*/ 65 w 77"/>
                <a:gd name="T33" fmla="*/ 34 h 130"/>
                <a:gd name="T34" fmla="*/ 63 w 77"/>
                <a:gd name="T35" fmla="*/ 24 h 130"/>
                <a:gd name="T36" fmla="*/ 57 w 77"/>
                <a:gd name="T37" fmla="*/ 16 h 130"/>
                <a:gd name="T38" fmla="*/ 49 w 77"/>
                <a:gd name="T39" fmla="*/ 11 h 130"/>
                <a:gd name="T40" fmla="*/ 39 w 77"/>
                <a:gd name="T41" fmla="*/ 9 h 130"/>
                <a:gd name="T42" fmla="*/ 37 w 77"/>
                <a:gd name="T43" fmla="*/ 0 h 130"/>
                <a:gd name="T44" fmla="*/ 48 w 77"/>
                <a:gd name="T45" fmla="*/ 1 h 130"/>
                <a:gd name="T46" fmla="*/ 57 w 77"/>
                <a:gd name="T47" fmla="*/ 4 h 130"/>
                <a:gd name="T48" fmla="*/ 66 w 77"/>
                <a:gd name="T49" fmla="*/ 12 h 130"/>
                <a:gd name="T50" fmla="*/ 66 w 77"/>
                <a:gd name="T51" fmla="*/ 12 h 130"/>
                <a:gd name="T52" fmla="*/ 66 w 77"/>
                <a:gd name="T53" fmla="*/ 2 h 130"/>
                <a:gd name="T54" fmla="*/ 77 w 77"/>
                <a:gd name="T55" fmla="*/ 2 h 130"/>
                <a:gd name="T56" fmla="*/ 77 w 77"/>
                <a:gd name="T57" fmla="*/ 85 h 130"/>
                <a:gd name="T58" fmla="*/ 76 w 77"/>
                <a:gd name="T59" fmla="*/ 97 h 130"/>
                <a:gd name="T60" fmla="*/ 73 w 77"/>
                <a:gd name="T61" fmla="*/ 108 h 130"/>
                <a:gd name="T62" fmla="*/ 67 w 77"/>
                <a:gd name="T63" fmla="*/ 117 h 130"/>
                <a:gd name="T64" fmla="*/ 60 w 77"/>
                <a:gd name="T65" fmla="*/ 124 h 130"/>
                <a:gd name="T66" fmla="*/ 48 w 77"/>
                <a:gd name="T67" fmla="*/ 129 h 130"/>
                <a:gd name="T68" fmla="*/ 35 w 77"/>
                <a:gd name="T69" fmla="*/ 130 h 130"/>
                <a:gd name="T70" fmla="*/ 24 w 77"/>
                <a:gd name="T71" fmla="*/ 129 h 130"/>
                <a:gd name="T72" fmla="*/ 14 w 77"/>
                <a:gd name="T73" fmla="*/ 127 h 130"/>
                <a:gd name="T74" fmla="*/ 8 w 77"/>
                <a:gd name="T75" fmla="*/ 126 h 130"/>
                <a:gd name="T76" fmla="*/ 8 w 77"/>
                <a:gd name="T77" fmla="*/ 115 h 130"/>
                <a:gd name="T78" fmla="*/ 20 w 77"/>
                <a:gd name="T79" fmla="*/ 119 h 130"/>
                <a:gd name="T80" fmla="*/ 35 w 77"/>
                <a:gd name="T81" fmla="*/ 120 h 130"/>
                <a:gd name="T82" fmla="*/ 47 w 77"/>
                <a:gd name="T83" fmla="*/ 119 h 130"/>
                <a:gd name="T84" fmla="*/ 56 w 77"/>
                <a:gd name="T85" fmla="*/ 115 h 130"/>
                <a:gd name="T86" fmla="*/ 62 w 77"/>
                <a:gd name="T87" fmla="*/ 107 h 130"/>
                <a:gd name="T88" fmla="*/ 65 w 77"/>
                <a:gd name="T89" fmla="*/ 98 h 130"/>
                <a:gd name="T90" fmla="*/ 66 w 77"/>
                <a:gd name="T91" fmla="*/ 87 h 130"/>
                <a:gd name="T92" fmla="*/ 66 w 77"/>
                <a:gd name="T93" fmla="*/ 74 h 130"/>
                <a:gd name="T94" fmla="*/ 66 w 77"/>
                <a:gd name="T95" fmla="*/ 74 h 130"/>
                <a:gd name="T96" fmla="*/ 58 w 77"/>
                <a:gd name="T97" fmla="*/ 85 h 130"/>
                <a:gd name="T98" fmla="*/ 49 w 77"/>
                <a:gd name="T99" fmla="*/ 90 h 130"/>
                <a:gd name="T100" fmla="*/ 38 w 77"/>
                <a:gd name="T101" fmla="*/ 92 h 130"/>
                <a:gd name="T102" fmla="*/ 26 w 77"/>
                <a:gd name="T103" fmla="*/ 90 h 130"/>
                <a:gd name="T104" fmla="*/ 16 w 77"/>
                <a:gd name="T105" fmla="*/ 85 h 130"/>
                <a:gd name="T106" fmla="*/ 8 w 77"/>
                <a:gd name="T107" fmla="*/ 77 h 130"/>
                <a:gd name="T108" fmla="*/ 4 w 77"/>
                <a:gd name="T109" fmla="*/ 68 h 130"/>
                <a:gd name="T110" fmla="*/ 1 w 77"/>
                <a:gd name="T111" fmla="*/ 58 h 130"/>
                <a:gd name="T112" fmla="*/ 0 w 77"/>
                <a:gd name="T113" fmla="*/ 47 h 130"/>
                <a:gd name="T114" fmla="*/ 1 w 77"/>
                <a:gd name="T115" fmla="*/ 31 h 130"/>
                <a:gd name="T116" fmla="*/ 6 w 77"/>
                <a:gd name="T117" fmla="*/ 19 h 130"/>
                <a:gd name="T118" fmla="*/ 13 w 77"/>
                <a:gd name="T119" fmla="*/ 9 h 130"/>
                <a:gd name="T120" fmla="*/ 24 w 77"/>
                <a:gd name="T121" fmla="*/ 2 h 130"/>
                <a:gd name="T122" fmla="*/ 37 w 77"/>
                <a:gd name="T123"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7" h="130">
                  <a:moveTo>
                    <a:pt x="39" y="9"/>
                  </a:moveTo>
                  <a:lnTo>
                    <a:pt x="28" y="11"/>
                  </a:lnTo>
                  <a:lnTo>
                    <a:pt x="20" y="18"/>
                  </a:lnTo>
                  <a:lnTo>
                    <a:pt x="16" y="26"/>
                  </a:lnTo>
                  <a:lnTo>
                    <a:pt x="14" y="36"/>
                  </a:lnTo>
                  <a:lnTo>
                    <a:pt x="13" y="47"/>
                  </a:lnTo>
                  <a:lnTo>
                    <a:pt x="14" y="58"/>
                  </a:lnTo>
                  <a:lnTo>
                    <a:pt x="16" y="67"/>
                  </a:lnTo>
                  <a:lnTo>
                    <a:pt x="22" y="76"/>
                  </a:lnTo>
                  <a:lnTo>
                    <a:pt x="28" y="80"/>
                  </a:lnTo>
                  <a:lnTo>
                    <a:pt x="38" y="82"/>
                  </a:lnTo>
                  <a:lnTo>
                    <a:pt x="49" y="80"/>
                  </a:lnTo>
                  <a:lnTo>
                    <a:pt x="57" y="74"/>
                  </a:lnTo>
                  <a:lnTo>
                    <a:pt x="62" y="67"/>
                  </a:lnTo>
                  <a:lnTo>
                    <a:pt x="65" y="57"/>
                  </a:lnTo>
                  <a:lnTo>
                    <a:pt x="66" y="47"/>
                  </a:lnTo>
                  <a:lnTo>
                    <a:pt x="65" y="34"/>
                  </a:lnTo>
                  <a:lnTo>
                    <a:pt x="63" y="24"/>
                  </a:lnTo>
                  <a:lnTo>
                    <a:pt x="57" y="16"/>
                  </a:lnTo>
                  <a:lnTo>
                    <a:pt x="49" y="11"/>
                  </a:lnTo>
                  <a:lnTo>
                    <a:pt x="39" y="9"/>
                  </a:lnTo>
                  <a:close/>
                  <a:moveTo>
                    <a:pt x="37" y="0"/>
                  </a:moveTo>
                  <a:lnTo>
                    <a:pt x="48" y="1"/>
                  </a:lnTo>
                  <a:lnTo>
                    <a:pt x="57" y="4"/>
                  </a:lnTo>
                  <a:lnTo>
                    <a:pt x="66" y="12"/>
                  </a:lnTo>
                  <a:lnTo>
                    <a:pt x="66" y="12"/>
                  </a:lnTo>
                  <a:lnTo>
                    <a:pt x="66" y="2"/>
                  </a:lnTo>
                  <a:lnTo>
                    <a:pt x="77" y="2"/>
                  </a:lnTo>
                  <a:lnTo>
                    <a:pt x="77" y="85"/>
                  </a:lnTo>
                  <a:lnTo>
                    <a:pt x="76" y="97"/>
                  </a:lnTo>
                  <a:lnTo>
                    <a:pt x="73" y="108"/>
                  </a:lnTo>
                  <a:lnTo>
                    <a:pt x="67" y="117"/>
                  </a:lnTo>
                  <a:lnTo>
                    <a:pt x="60" y="124"/>
                  </a:lnTo>
                  <a:lnTo>
                    <a:pt x="48" y="129"/>
                  </a:lnTo>
                  <a:lnTo>
                    <a:pt x="35" y="130"/>
                  </a:lnTo>
                  <a:lnTo>
                    <a:pt x="24" y="129"/>
                  </a:lnTo>
                  <a:lnTo>
                    <a:pt x="14" y="127"/>
                  </a:lnTo>
                  <a:lnTo>
                    <a:pt x="8" y="126"/>
                  </a:lnTo>
                  <a:lnTo>
                    <a:pt x="8" y="115"/>
                  </a:lnTo>
                  <a:lnTo>
                    <a:pt x="20" y="119"/>
                  </a:lnTo>
                  <a:lnTo>
                    <a:pt x="35" y="120"/>
                  </a:lnTo>
                  <a:lnTo>
                    <a:pt x="47" y="119"/>
                  </a:lnTo>
                  <a:lnTo>
                    <a:pt x="56" y="115"/>
                  </a:lnTo>
                  <a:lnTo>
                    <a:pt x="62" y="107"/>
                  </a:lnTo>
                  <a:lnTo>
                    <a:pt x="65" y="98"/>
                  </a:lnTo>
                  <a:lnTo>
                    <a:pt x="66" y="87"/>
                  </a:lnTo>
                  <a:lnTo>
                    <a:pt x="66" y="74"/>
                  </a:lnTo>
                  <a:lnTo>
                    <a:pt x="66" y="74"/>
                  </a:lnTo>
                  <a:lnTo>
                    <a:pt x="58" y="85"/>
                  </a:lnTo>
                  <a:lnTo>
                    <a:pt x="49" y="90"/>
                  </a:lnTo>
                  <a:lnTo>
                    <a:pt x="38" y="92"/>
                  </a:lnTo>
                  <a:lnTo>
                    <a:pt x="26" y="90"/>
                  </a:lnTo>
                  <a:lnTo>
                    <a:pt x="16" y="85"/>
                  </a:lnTo>
                  <a:lnTo>
                    <a:pt x="8" y="77"/>
                  </a:lnTo>
                  <a:lnTo>
                    <a:pt x="4" y="68"/>
                  </a:lnTo>
                  <a:lnTo>
                    <a:pt x="1" y="58"/>
                  </a:lnTo>
                  <a:lnTo>
                    <a:pt x="0" y="47"/>
                  </a:lnTo>
                  <a:lnTo>
                    <a:pt x="1" y="31"/>
                  </a:lnTo>
                  <a:lnTo>
                    <a:pt x="6" y="19"/>
                  </a:lnTo>
                  <a:lnTo>
                    <a:pt x="13" y="9"/>
                  </a:lnTo>
                  <a:lnTo>
                    <a:pt x="24" y="2"/>
                  </a:lnTo>
                  <a:lnTo>
                    <a:pt x="37"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29" name="Freeform 24"/>
            <p:cNvSpPr>
              <a:spLocks noEditPoints="1"/>
            </p:cNvSpPr>
            <p:nvPr userDrawn="1"/>
          </p:nvSpPr>
          <p:spPr bwMode="auto">
            <a:xfrm>
              <a:off x="1410" y="269"/>
              <a:ext cx="25" cy="32"/>
            </a:xfrm>
            <a:custGeom>
              <a:avLst/>
              <a:gdLst>
                <a:gd name="T0" fmla="*/ 39 w 75"/>
                <a:gd name="T1" fmla="*/ 9 h 95"/>
                <a:gd name="T2" fmla="*/ 28 w 75"/>
                <a:gd name="T3" fmla="*/ 12 h 95"/>
                <a:gd name="T4" fmla="*/ 20 w 75"/>
                <a:gd name="T5" fmla="*/ 20 h 95"/>
                <a:gd name="T6" fmla="*/ 14 w 75"/>
                <a:gd name="T7" fmla="*/ 30 h 95"/>
                <a:gd name="T8" fmla="*/ 12 w 75"/>
                <a:gd name="T9" fmla="*/ 41 h 95"/>
                <a:gd name="T10" fmla="*/ 63 w 75"/>
                <a:gd name="T11" fmla="*/ 41 h 95"/>
                <a:gd name="T12" fmla="*/ 61 w 75"/>
                <a:gd name="T13" fmla="*/ 31 h 95"/>
                <a:gd name="T14" fmla="*/ 59 w 75"/>
                <a:gd name="T15" fmla="*/ 23 h 95"/>
                <a:gd name="T16" fmla="*/ 55 w 75"/>
                <a:gd name="T17" fmla="*/ 15 h 95"/>
                <a:gd name="T18" fmla="*/ 48 w 75"/>
                <a:gd name="T19" fmla="*/ 11 h 95"/>
                <a:gd name="T20" fmla="*/ 39 w 75"/>
                <a:gd name="T21" fmla="*/ 9 h 95"/>
                <a:gd name="T22" fmla="*/ 38 w 75"/>
                <a:gd name="T23" fmla="*/ 0 h 95"/>
                <a:gd name="T24" fmla="*/ 52 w 75"/>
                <a:gd name="T25" fmla="*/ 2 h 95"/>
                <a:gd name="T26" fmla="*/ 63 w 75"/>
                <a:gd name="T27" fmla="*/ 9 h 95"/>
                <a:gd name="T28" fmla="*/ 69 w 75"/>
                <a:gd name="T29" fmla="*/ 19 h 95"/>
                <a:gd name="T30" fmla="*/ 74 w 75"/>
                <a:gd name="T31" fmla="*/ 31 h 95"/>
                <a:gd name="T32" fmla="*/ 75 w 75"/>
                <a:gd name="T33" fmla="*/ 44 h 95"/>
                <a:gd name="T34" fmla="*/ 75 w 75"/>
                <a:gd name="T35" fmla="*/ 50 h 95"/>
                <a:gd name="T36" fmla="*/ 12 w 75"/>
                <a:gd name="T37" fmla="*/ 50 h 95"/>
                <a:gd name="T38" fmla="*/ 13 w 75"/>
                <a:gd name="T39" fmla="*/ 61 h 95"/>
                <a:gd name="T40" fmla="*/ 18 w 75"/>
                <a:gd name="T41" fmla="*/ 70 h 95"/>
                <a:gd name="T42" fmla="*/ 23 w 75"/>
                <a:gd name="T43" fmla="*/ 78 h 95"/>
                <a:gd name="T44" fmla="*/ 32 w 75"/>
                <a:gd name="T45" fmla="*/ 83 h 95"/>
                <a:gd name="T46" fmla="*/ 42 w 75"/>
                <a:gd name="T47" fmla="*/ 85 h 95"/>
                <a:gd name="T48" fmla="*/ 51 w 75"/>
                <a:gd name="T49" fmla="*/ 83 h 95"/>
                <a:gd name="T50" fmla="*/ 60 w 75"/>
                <a:gd name="T51" fmla="*/ 81 h 95"/>
                <a:gd name="T52" fmla="*/ 68 w 75"/>
                <a:gd name="T53" fmla="*/ 78 h 95"/>
                <a:gd name="T54" fmla="*/ 68 w 75"/>
                <a:gd name="T55" fmla="*/ 89 h 95"/>
                <a:gd name="T56" fmla="*/ 55 w 75"/>
                <a:gd name="T57" fmla="*/ 93 h 95"/>
                <a:gd name="T58" fmla="*/ 41 w 75"/>
                <a:gd name="T59" fmla="*/ 95 h 95"/>
                <a:gd name="T60" fmla="*/ 28 w 75"/>
                <a:gd name="T61" fmla="*/ 92 h 95"/>
                <a:gd name="T62" fmla="*/ 18 w 75"/>
                <a:gd name="T63" fmla="*/ 88 h 95"/>
                <a:gd name="T64" fmla="*/ 10 w 75"/>
                <a:gd name="T65" fmla="*/ 81 h 95"/>
                <a:gd name="T66" fmla="*/ 4 w 75"/>
                <a:gd name="T67" fmla="*/ 71 h 95"/>
                <a:gd name="T68" fmla="*/ 1 w 75"/>
                <a:gd name="T69" fmla="*/ 60 h 95"/>
                <a:gd name="T70" fmla="*/ 0 w 75"/>
                <a:gd name="T71" fmla="*/ 47 h 95"/>
                <a:gd name="T72" fmla="*/ 2 w 75"/>
                <a:gd name="T73" fmla="*/ 31 h 95"/>
                <a:gd name="T74" fmla="*/ 7 w 75"/>
                <a:gd name="T75" fmla="*/ 19 h 95"/>
                <a:gd name="T76" fmla="*/ 16 w 75"/>
                <a:gd name="T77" fmla="*/ 9 h 95"/>
                <a:gd name="T78" fmla="*/ 26 w 75"/>
                <a:gd name="T79" fmla="*/ 2 h 95"/>
                <a:gd name="T80" fmla="*/ 38 w 75"/>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 h="95">
                  <a:moveTo>
                    <a:pt x="39" y="9"/>
                  </a:moveTo>
                  <a:lnTo>
                    <a:pt x="28" y="12"/>
                  </a:lnTo>
                  <a:lnTo>
                    <a:pt x="20" y="20"/>
                  </a:lnTo>
                  <a:lnTo>
                    <a:pt x="14" y="30"/>
                  </a:lnTo>
                  <a:lnTo>
                    <a:pt x="12" y="41"/>
                  </a:lnTo>
                  <a:lnTo>
                    <a:pt x="63" y="41"/>
                  </a:lnTo>
                  <a:lnTo>
                    <a:pt x="61" y="31"/>
                  </a:lnTo>
                  <a:lnTo>
                    <a:pt x="59" y="23"/>
                  </a:lnTo>
                  <a:lnTo>
                    <a:pt x="55" y="15"/>
                  </a:lnTo>
                  <a:lnTo>
                    <a:pt x="48" y="11"/>
                  </a:lnTo>
                  <a:lnTo>
                    <a:pt x="39" y="9"/>
                  </a:lnTo>
                  <a:close/>
                  <a:moveTo>
                    <a:pt x="38" y="0"/>
                  </a:moveTo>
                  <a:lnTo>
                    <a:pt x="52" y="2"/>
                  </a:lnTo>
                  <a:lnTo>
                    <a:pt x="63" y="9"/>
                  </a:lnTo>
                  <a:lnTo>
                    <a:pt x="69" y="19"/>
                  </a:lnTo>
                  <a:lnTo>
                    <a:pt x="74" y="31"/>
                  </a:lnTo>
                  <a:lnTo>
                    <a:pt x="75" y="44"/>
                  </a:lnTo>
                  <a:lnTo>
                    <a:pt x="75" y="50"/>
                  </a:lnTo>
                  <a:lnTo>
                    <a:pt x="12" y="50"/>
                  </a:lnTo>
                  <a:lnTo>
                    <a:pt x="13" y="61"/>
                  </a:lnTo>
                  <a:lnTo>
                    <a:pt x="18" y="70"/>
                  </a:lnTo>
                  <a:lnTo>
                    <a:pt x="23" y="78"/>
                  </a:lnTo>
                  <a:lnTo>
                    <a:pt x="32" y="83"/>
                  </a:lnTo>
                  <a:lnTo>
                    <a:pt x="42" y="85"/>
                  </a:lnTo>
                  <a:lnTo>
                    <a:pt x="51" y="83"/>
                  </a:lnTo>
                  <a:lnTo>
                    <a:pt x="60" y="81"/>
                  </a:lnTo>
                  <a:lnTo>
                    <a:pt x="68" y="78"/>
                  </a:lnTo>
                  <a:lnTo>
                    <a:pt x="68" y="89"/>
                  </a:lnTo>
                  <a:lnTo>
                    <a:pt x="55" y="93"/>
                  </a:lnTo>
                  <a:lnTo>
                    <a:pt x="41" y="95"/>
                  </a:lnTo>
                  <a:lnTo>
                    <a:pt x="28" y="92"/>
                  </a:lnTo>
                  <a:lnTo>
                    <a:pt x="18" y="88"/>
                  </a:lnTo>
                  <a:lnTo>
                    <a:pt x="10" y="81"/>
                  </a:lnTo>
                  <a:lnTo>
                    <a:pt x="4" y="71"/>
                  </a:lnTo>
                  <a:lnTo>
                    <a:pt x="1" y="60"/>
                  </a:lnTo>
                  <a:lnTo>
                    <a:pt x="0" y="47"/>
                  </a:lnTo>
                  <a:lnTo>
                    <a:pt x="2" y="31"/>
                  </a:lnTo>
                  <a:lnTo>
                    <a:pt x="7" y="19"/>
                  </a:lnTo>
                  <a:lnTo>
                    <a:pt x="16"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0" name="Freeform 25"/>
            <p:cNvSpPr>
              <a:spLocks/>
            </p:cNvSpPr>
            <p:nvPr userDrawn="1"/>
          </p:nvSpPr>
          <p:spPr bwMode="auto">
            <a:xfrm>
              <a:off x="1447" y="269"/>
              <a:ext cx="23" cy="31"/>
            </a:xfrm>
            <a:custGeom>
              <a:avLst/>
              <a:gdLst>
                <a:gd name="T0" fmla="*/ 41 w 71"/>
                <a:gd name="T1" fmla="*/ 0 h 92"/>
                <a:gd name="T2" fmla="*/ 52 w 71"/>
                <a:gd name="T3" fmla="*/ 1 h 92"/>
                <a:gd name="T4" fmla="*/ 61 w 71"/>
                <a:gd name="T5" fmla="*/ 6 h 92"/>
                <a:gd name="T6" fmla="*/ 66 w 71"/>
                <a:gd name="T7" fmla="*/ 13 h 92"/>
                <a:gd name="T8" fmla="*/ 70 w 71"/>
                <a:gd name="T9" fmla="*/ 23 h 92"/>
                <a:gd name="T10" fmla="*/ 71 w 71"/>
                <a:gd name="T11" fmla="*/ 34 h 92"/>
                <a:gd name="T12" fmla="*/ 71 w 71"/>
                <a:gd name="T13" fmla="*/ 92 h 92"/>
                <a:gd name="T14" fmla="*/ 60 w 71"/>
                <a:gd name="T15" fmla="*/ 92 h 92"/>
                <a:gd name="T16" fmla="*/ 60 w 71"/>
                <a:gd name="T17" fmla="*/ 38 h 92"/>
                <a:gd name="T18" fmla="*/ 59 w 71"/>
                <a:gd name="T19" fmla="*/ 25 h 92"/>
                <a:gd name="T20" fmla="*/ 55 w 71"/>
                <a:gd name="T21" fmla="*/ 16 h 92"/>
                <a:gd name="T22" fmla="*/ 48 w 71"/>
                <a:gd name="T23" fmla="*/ 11 h 92"/>
                <a:gd name="T24" fmla="*/ 38 w 71"/>
                <a:gd name="T25" fmla="*/ 9 h 92"/>
                <a:gd name="T26" fmla="*/ 28 w 71"/>
                <a:gd name="T27" fmla="*/ 11 h 92"/>
                <a:gd name="T28" fmla="*/ 21 w 71"/>
                <a:gd name="T29" fmla="*/ 16 h 92"/>
                <a:gd name="T30" fmla="*/ 15 w 71"/>
                <a:gd name="T31" fmla="*/ 24 h 92"/>
                <a:gd name="T32" fmla="*/ 13 w 71"/>
                <a:gd name="T33" fmla="*/ 33 h 92"/>
                <a:gd name="T34" fmla="*/ 12 w 71"/>
                <a:gd name="T35" fmla="*/ 42 h 92"/>
                <a:gd name="T36" fmla="*/ 12 w 71"/>
                <a:gd name="T37" fmla="*/ 92 h 92"/>
                <a:gd name="T38" fmla="*/ 0 w 71"/>
                <a:gd name="T39" fmla="*/ 92 h 92"/>
                <a:gd name="T40" fmla="*/ 0 w 71"/>
                <a:gd name="T41" fmla="*/ 23 h 92"/>
                <a:gd name="T42" fmla="*/ 0 w 71"/>
                <a:gd name="T43" fmla="*/ 2 h 92"/>
                <a:gd name="T44" fmla="*/ 10 w 71"/>
                <a:gd name="T45" fmla="*/ 2 h 92"/>
                <a:gd name="T46" fmla="*/ 10 w 71"/>
                <a:gd name="T47" fmla="*/ 18 h 92"/>
                <a:gd name="T48" fmla="*/ 12 w 71"/>
                <a:gd name="T49" fmla="*/ 18 h 92"/>
                <a:gd name="T50" fmla="*/ 15 w 71"/>
                <a:gd name="T51" fmla="*/ 12 h 92"/>
                <a:gd name="T52" fmla="*/ 21 w 71"/>
                <a:gd name="T53" fmla="*/ 5 h 92"/>
                <a:gd name="T54" fmla="*/ 28 w 71"/>
                <a:gd name="T55" fmla="*/ 1 h 92"/>
                <a:gd name="T56" fmla="*/ 41 w 71"/>
                <a:gd name="T5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92">
                  <a:moveTo>
                    <a:pt x="41" y="0"/>
                  </a:moveTo>
                  <a:lnTo>
                    <a:pt x="52" y="1"/>
                  </a:lnTo>
                  <a:lnTo>
                    <a:pt x="61" y="6"/>
                  </a:lnTo>
                  <a:lnTo>
                    <a:pt x="66" y="13"/>
                  </a:lnTo>
                  <a:lnTo>
                    <a:pt x="70" y="23"/>
                  </a:lnTo>
                  <a:lnTo>
                    <a:pt x="71" y="34"/>
                  </a:lnTo>
                  <a:lnTo>
                    <a:pt x="71" y="92"/>
                  </a:lnTo>
                  <a:lnTo>
                    <a:pt x="60" y="92"/>
                  </a:lnTo>
                  <a:lnTo>
                    <a:pt x="60" y="38"/>
                  </a:lnTo>
                  <a:lnTo>
                    <a:pt x="59" y="25"/>
                  </a:lnTo>
                  <a:lnTo>
                    <a:pt x="55" y="16"/>
                  </a:lnTo>
                  <a:lnTo>
                    <a:pt x="48" y="11"/>
                  </a:lnTo>
                  <a:lnTo>
                    <a:pt x="38" y="9"/>
                  </a:lnTo>
                  <a:lnTo>
                    <a:pt x="28" y="11"/>
                  </a:lnTo>
                  <a:lnTo>
                    <a:pt x="21" y="16"/>
                  </a:lnTo>
                  <a:lnTo>
                    <a:pt x="15" y="24"/>
                  </a:lnTo>
                  <a:lnTo>
                    <a:pt x="13" y="33"/>
                  </a:lnTo>
                  <a:lnTo>
                    <a:pt x="12" y="42"/>
                  </a:lnTo>
                  <a:lnTo>
                    <a:pt x="12" y="92"/>
                  </a:lnTo>
                  <a:lnTo>
                    <a:pt x="0" y="92"/>
                  </a:lnTo>
                  <a:lnTo>
                    <a:pt x="0" y="23"/>
                  </a:lnTo>
                  <a:lnTo>
                    <a:pt x="0" y="2"/>
                  </a:lnTo>
                  <a:lnTo>
                    <a:pt x="10" y="2"/>
                  </a:lnTo>
                  <a:lnTo>
                    <a:pt x="10" y="18"/>
                  </a:lnTo>
                  <a:lnTo>
                    <a:pt x="12" y="18"/>
                  </a:lnTo>
                  <a:lnTo>
                    <a:pt x="15" y="12"/>
                  </a:lnTo>
                  <a:lnTo>
                    <a:pt x="21" y="5"/>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1" name="Freeform 26"/>
            <p:cNvSpPr>
              <a:spLocks noEditPoints="1"/>
            </p:cNvSpPr>
            <p:nvPr userDrawn="1"/>
          </p:nvSpPr>
          <p:spPr bwMode="auto">
            <a:xfrm>
              <a:off x="1482" y="269"/>
              <a:ext cx="28" cy="32"/>
            </a:xfrm>
            <a:custGeom>
              <a:avLst/>
              <a:gdLst>
                <a:gd name="T0" fmla="*/ 41 w 83"/>
                <a:gd name="T1" fmla="*/ 9 h 95"/>
                <a:gd name="T2" fmla="*/ 31 w 83"/>
                <a:gd name="T3" fmla="*/ 11 h 95"/>
                <a:gd name="T4" fmla="*/ 22 w 83"/>
                <a:gd name="T5" fmla="*/ 16 h 95"/>
                <a:gd name="T6" fmla="*/ 16 w 83"/>
                <a:gd name="T7" fmla="*/ 24 h 95"/>
                <a:gd name="T8" fmla="*/ 13 w 83"/>
                <a:gd name="T9" fmla="*/ 35 h 95"/>
                <a:gd name="T10" fmla="*/ 12 w 83"/>
                <a:gd name="T11" fmla="*/ 47 h 95"/>
                <a:gd name="T12" fmla="*/ 13 w 83"/>
                <a:gd name="T13" fmla="*/ 59 h 95"/>
                <a:gd name="T14" fmla="*/ 16 w 83"/>
                <a:gd name="T15" fmla="*/ 69 h 95"/>
                <a:gd name="T16" fmla="*/ 22 w 83"/>
                <a:gd name="T17" fmla="*/ 78 h 95"/>
                <a:gd name="T18" fmla="*/ 31 w 83"/>
                <a:gd name="T19" fmla="*/ 82 h 95"/>
                <a:gd name="T20" fmla="*/ 41 w 83"/>
                <a:gd name="T21" fmla="*/ 85 h 95"/>
                <a:gd name="T22" fmla="*/ 52 w 83"/>
                <a:gd name="T23" fmla="*/ 82 h 95"/>
                <a:gd name="T24" fmla="*/ 60 w 83"/>
                <a:gd name="T25" fmla="*/ 78 h 95"/>
                <a:gd name="T26" fmla="*/ 67 w 83"/>
                <a:gd name="T27" fmla="*/ 69 h 95"/>
                <a:gd name="T28" fmla="*/ 70 w 83"/>
                <a:gd name="T29" fmla="*/ 59 h 95"/>
                <a:gd name="T30" fmla="*/ 71 w 83"/>
                <a:gd name="T31" fmla="*/ 47 h 95"/>
                <a:gd name="T32" fmla="*/ 70 w 83"/>
                <a:gd name="T33" fmla="*/ 35 h 95"/>
                <a:gd name="T34" fmla="*/ 67 w 83"/>
                <a:gd name="T35" fmla="*/ 24 h 95"/>
                <a:gd name="T36" fmla="*/ 60 w 83"/>
                <a:gd name="T37" fmla="*/ 16 h 95"/>
                <a:gd name="T38" fmla="*/ 52 w 83"/>
                <a:gd name="T39" fmla="*/ 11 h 95"/>
                <a:gd name="T40" fmla="*/ 41 w 83"/>
                <a:gd name="T41" fmla="*/ 9 h 95"/>
                <a:gd name="T42" fmla="*/ 41 w 83"/>
                <a:gd name="T43" fmla="*/ 0 h 95"/>
                <a:gd name="T44" fmla="*/ 54 w 83"/>
                <a:gd name="T45" fmla="*/ 2 h 95"/>
                <a:gd name="T46" fmla="*/ 65 w 83"/>
                <a:gd name="T47" fmla="*/ 6 h 95"/>
                <a:gd name="T48" fmla="*/ 73 w 83"/>
                <a:gd name="T49" fmla="*/ 14 h 95"/>
                <a:gd name="T50" fmla="*/ 79 w 83"/>
                <a:gd name="T51" fmla="*/ 23 h 95"/>
                <a:gd name="T52" fmla="*/ 82 w 83"/>
                <a:gd name="T53" fmla="*/ 34 h 95"/>
                <a:gd name="T54" fmla="*/ 83 w 83"/>
                <a:gd name="T55" fmla="*/ 47 h 95"/>
                <a:gd name="T56" fmla="*/ 82 w 83"/>
                <a:gd name="T57" fmla="*/ 59 h 95"/>
                <a:gd name="T58" fmla="*/ 79 w 83"/>
                <a:gd name="T59" fmla="*/ 70 h 95"/>
                <a:gd name="T60" fmla="*/ 73 w 83"/>
                <a:gd name="T61" fmla="*/ 80 h 95"/>
                <a:gd name="T62" fmla="*/ 65 w 83"/>
                <a:gd name="T63" fmla="*/ 88 h 95"/>
                <a:gd name="T64" fmla="*/ 54 w 83"/>
                <a:gd name="T65" fmla="*/ 92 h 95"/>
                <a:gd name="T66" fmla="*/ 41 w 83"/>
                <a:gd name="T67" fmla="*/ 95 h 95"/>
                <a:gd name="T68" fmla="*/ 28 w 83"/>
                <a:gd name="T69" fmla="*/ 92 h 95"/>
                <a:gd name="T70" fmla="*/ 17 w 83"/>
                <a:gd name="T71" fmla="*/ 88 h 95"/>
                <a:gd name="T72" fmla="*/ 10 w 83"/>
                <a:gd name="T73" fmla="*/ 80 h 95"/>
                <a:gd name="T74" fmla="*/ 4 w 83"/>
                <a:gd name="T75" fmla="*/ 70 h 95"/>
                <a:gd name="T76" fmla="*/ 1 w 83"/>
                <a:gd name="T77" fmla="*/ 59 h 95"/>
                <a:gd name="T78" fmla="*/ 0 w 83"/>
                <a:gd name="T79" fmla="*/ 47 h 95"/>
                <a:gd name="T80" fmla="*/ 1 w 83"/>
                <a:gd name="T81" fmla="*/ 34 h 95"/>
                <a:gd name="T82" fmla="*/ 4 w 83"/>
                <a:gd name="T83" fmla="*/ 23 h 95"/>
                <a:gd name="T84" fmla="*/ 10 w 83"/>
                <a:gd name="T85" fmla="*/ 14 h 95"/>
                <a:gd name="T86" fmla="*/ 17 w 83"/>
                <a:gd name="T87" fmla="*/ 6 h 95"/>
                <a:gd name="T88" fmla="*/ 28 w 83"/>
                <a:gd name="T89" fmla="*/ 2 h 95"/>
                <a:gd name="T90" fmla="*/ 41 w 83"/>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3" h="95">
                  <a:moveTo>
                    <a:pt x="41" y="9"/>
                  </a:moveTo>
                  <a:lnTo>
                    <a:pt x="31" y="11"/>
                  </a:lnTo>
                  <a:lnTo>
                    <a:pt x="22" y="16"/>
                  </a:lnTo>
                  <a:lnTo>
                    <a:pt x="16" y="24"/>
                  </a:lnTo>
                  <a:lnTo>
                    <a:pt x="13" y="35"/>
                  </a:lnTo>
                  <a:lnTo>
                    <a:pt x="12" y="47"/>
                  </a:lnTo>
                  <a:lnTo>
                    <a:pt x="13" y="59"/>
                  </a:lnTo>
                  <a:lnTo>
                    <a:pt x="16" y="69"/>
                  </a:lnTo>
                  <a:lnTo>
                    <a:pt x="22" y="78"/>
                  </a:lnTo>
                  <a:lnTo>
                    <a:pt x="31" y="82"/>
                  </a:lnTo>
                  <a:lnTo>
                    <a:pt x="41" y="85"/>
                  </a:lnTo>
                  <a:lnTo>
                    <a:pt x="52" y="82"/>
                  </a:lnTo>
                  <a:lnTo>
                    <a:pt x="60" y="78"/>
                  </a:lnTo>
                  <a:lnTo>
                    <a:pt x="67" y="69"/>
                  </a:lnTo>
                  <a:lnTo>
                    <a:pt x="70" y="59"/>
                  </a:lnTo>
                  <a:lnTo>
                    <a:pt x="71" y="47"/>
                  </a:lnTo>
                  <a:lnTo>
                    <a:pt x="70" y="35"/>
                  </a:lnTo>
                  <a:lnTo>
                    <a:pt x="67" y="24"/>
                  </a:lnTo>
                  <a:lnTo>
                    <a:pt x="60" y="16"/>
                  </a:lnTo>
                  <a:lnTo>
                    <a:pt x="52" y="11"/>
                  </a:lnTo>
                  <a:lnTo>
                    <a:pt x="41" y="9"/>
                  </a:lnTo>
                  <a:close/>
                  <a:moveTo>
                    <a:pt x="41" y="0"/>
                  </a:moveTo>
                  <a:lnTo>
                    <a:pt x="54" y="2"/>
                  </a:lnTo>
                  <a:lnTo>
                    <a:pt x="65" y="6"/>
                  </a:lnTo>
                  <a:lnTo>
                    <a:pt x="73" y="14"/>
                  </a:lnTo>
                  <a:lnTo>
                    <a:pt x="79" y="23"/>
                  </a:lnTo>
                  <a:lnTo>
                    <a:pt x="82" y="34"/>
                  </a:lnTo>
                  <a:lnTo>
                    <a:pt x="83" y="47"/>
                  </a:lnTo>
                  <a:lnTo>
                    <a:pt x="82" y="59"/>
                  </a:lnTo>
                  <a:lnTo>
                    <a:pt x="79" y="70"/>
                  </a:lnTo>
                  <a:lnTo>
                    <a:pt x="73" y="80"/>
                  </a:lnTo>
                  <a:lnTo>
                    <a:pt x="65" y="88"/>
                  </a:lnTo>
                  <a:lnTo>
                    <a:pt x="54" y="92"/>
                  </a:lnTo>
                  <a:lnTo>
                    <a:pt x="41" y="95"/>
                  </a:lnTo>
                  <a:lnTo>
                    <a:pt x="28" y="92"/>
                  </a:lnTo>
                  <a:lnTo>
                    <a:pt x="17" y="88"/>
                  </a:lnTo>
                  <a:lnTo>
                    <a:pt x="10" y="80"/>
                  </a:lnTo>
                  <a:lnTo>
                    <a:pt x="4" y="70"/>
                  </a:lnTo>
                  <a:lnTo>
                    <a:pt x="1" y="59"/>
                  </a:lnTo>
                  <a:lnTo>
                    <a:pt x="0" y="47"/>
                  </a:lnTo>
                  <a:lnTo>
                    <a:pt x="1" y="34"/>
                  </a:lnTo>
                  <a:lnTo>
                    <a:pt x="4" y="23"/>
                  </a:lnTo>
                  <a:lnTo>
                    <a:pt x="10" y="14"/>
                  </a:lnTo>
                  <a:lnTo>
                    <a:pt x="17" y="6"/>
                  </a:lnTo>
                  <a:lnTo>
                    <a:pt x="28" y="2"/>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2" name="Freeform 27"/>
            <p:cNvSpPr>
              <a:spLocks/>
            </p:cNvSpPr>
            <p:nvPr userDrawn="1"/>
          </p:nvSpPr>
          <p:spPr bwMode="auto">
            <a:xfrm>
              <a:off x="1519" y="269"/>
              <a:ext cx="19" cy="32"/>
            </a:xfrm>
            <a:custGeom>
              <a:avLst/>
              <a:gdLst>
                <a:gd name="T0" fmla="*/ 31 w 57"/>
                <a:gd name="T1" fmla="*/ 0 h 95"/>
                <a:gd name="T2" fmla="*/ 42 w 57"/>
                <a:gd name="T3" fmla="*/ 1 h 95"/>
                <a:gd name="T4" fmla="*/ 54 w 57"/>
                <a:gd name="T5" fmla="*/ 4 h 95"/>
                <a:gd name="T6" fmla="*/ 53 w 57"/>
                <a:gd name="T7" fmla="*/ 13 h 95"/>
                <a:gd name="T8" fmla="*/ 43 w 57"/>
                <a:gd name="T9" fmla="*/ 10 h 95"/>
                <a:gd name="T10" fmla="*/ 33 w 57"/>
                <a:gd name="T11" fmla="*/ 9 h 95"/>
                <a:gd name="T12" fmla="*/ 25 w 57"/>
                <a:gd name="T13" fmla="*/ 10 h 95"/>
                <a:gd name="T14" fmla="*/ 18 w 57"/>
                <a:gd name="T15" fmla="*/ 12 h 95"/>
                <a:gd name="T16" fmla="*/ 15 w 57"/>
                <a:gd name="T17" fmla="*/ 18 h 95"/>
                <a:gd name="T18" fmla="*/ 12 w 57"/>
                <a:gd name="T19" fmla="*/ 24 h 95"/>
                <a:gd name="T20" fmla="*/ 15 w 57"/>
                <a:gd name="T21" fmla="*/ 30 h 95"/>
                <a:gd name="T22" fmla="*/ 20 w 57"/>
                <a:gd name="T23" fmla="*/ 34 h 95"/>
                <a:gd name="T24" fmla="*/ 27 w 57"/>
                <a:gd name="T25" fmla="*/ 38 h 95"/>
                <a:gd name="T26" fmla="*/ 35 w 57"/>
                <a:gd name="T27" fmla="*/ 42 h 95"/>
                <a:gd name="T28" fmla="*/ 44 w 57"/>
                <a:gd name="T29" fmla="*/ 45 h 95"/>
                <a:gd name="T30" fmla="*/ 50 w 57"/>
                <a:gd name="T31" fmla="*/ 51 h 95"/>
                <a:gd name="T32" fmla="*/ 56 w 57"/>
                <a:gd name="T33" fmla="*/ 59 h 95"/>
                <a:gd name="T34" fmla="*/ 57 w 57"/>
                <a:gd name="T35" fmla="*/ 69 h 95"/>
                <a:gd name="T36" fmla="*/ 55 w 57"/>
                <a:gd name="T37" fmla="*/ 79 h 95"/>
                <a:gd name="T38" fmla="*/ 50 w 57"/>
                <a:gd name="T39" fmla="*/ 86 h 95"/>
                <a:gd name="T40" fmla="*/ 43 w 57"/>
                <a:gd name="T41" fmla="*/ 91 h 95"/>
                <a:gd name="T42" fmla="*/ 35 w 57"/>
                <a:gd name="T43" fmla="*/ 93 h 95"/>
                <a:gd name="T44" fmla="*/ 26 w 57"/>
                <a:gd name="T45" fmla="*/ 95 h 95"/>
                <a:gd name="T46" fmla="*/ 12 w 57"/>
                <a:gd name="T47" fmla="*/ 93 h 95"/>
                <a:gd name="T48" fmla="*/ 0 w 57"/>
                <a:gd name="T49" fmla="*/ 90 h 95"/>
                <a:gd name="T50" fmla="*/ 1 w 57"/>
                <a:gd name="T51" fmla="*/ 79 h 95"/>
                <a:gd name="T52" fmla="*/ 12 w 57"/>
                <a:gd name="T53" fmla="*/ 83 h 95"/>
                <a:gd name="T54" fmla="*/ 25 w 57"/>
                <a:gd name="T55" fmla="*/ 85 h 95"/>
                <a:gd name="T56" fmla="*/ 33 w 57"/>
                <a:gd name="T57" fmla="*/ 83 h 95"/>
                <a:gd name="T58" fmla="*/ 39 w 57"/>
                <a:gd name="T59" fmla="*/ 80 h 95"/>
                <a:gd name="T60" fmla="*/ 44 w 57"/>
                <a:gd name="T61" fmla="*/ 76 h 95"/>
                <a:gd name="T62" fmla="*/ 45 w 57"/>
                <a:gd name="T63" fmla="*/ 69 h 95"/>
                <a:gd name="T64" fmla="*/ 44 w 57"/>
                <a:gd name="T65" fmla="*/ 61 h 95"/>
                <a:gd name="T66" fmla="*/ 38 w 57"/>
                <a:gd name="T67" fmla="*/ 57 h 95"/>
                <a:gd name="T68" fmla="*/ 31 w 57"/>
                <a:gd name="T69" fmla="*/ 52 h 95"/>
                <a:gd name="T70" fmla="*/ 24 w 57"/>
                <a:gd name="T71" fmla="*/ 48 h 95"/>
                <a:gd name="T72" fmla="*/ 16 w 57"/>
                <a:gd name="T73" fmla="*/ 44 h 95"/>
                <a:gd name="T74" fmla="*/ 8 w 57"/>
                <a:gd name="T75" fmla="*/ 39 h 95"/>
                <a:gd name="T76" fmla="*/ 4 w 57"/>
                <a:gd name="T77" fmla="*/ 33 h 95"/>
                <a:gd name="T78" fmla="*/ 1 w 57"/>
                <a:gd name="T79" fmla="*/ 24 h 95"/>
                <a:gd name="T80" fmla="*/ 4 w 57"/>
                <a:gd name="T81" fmla="*/ 15 h 95"/>
                <a:gd name="T82" fmla="*/ 8 w 57"/>
                <a:gd name="T83" fmla="*/ 7 h 95"/>
                <a:gd name="T84" fmla="*/ 15 w 57"/>
                <a:gd name="T85" fmla="*/ 3 h 95"/>
                <a:gd name="T86" fmla="*/ 23 w 57"/>
                <a:gd name="T87" fmla="*/ 1 h 95"/>
                <a:gd name="T88" fmla="*/ 31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1" y="0"/>
                  </a:moveTo>
                  <a:lnTo>
                    <a:pt x="42" y="1"/>
                  </a:lnTo>
                  <a:lnTo>
                    <a:pt x="54" y="4"/>
                  </a:lnTo>
                  <a:lnTo>
                    <a:pt x="53" y="13"/>
                  </a:lnTo>
                  <a:lnTo>
                    <a:pt x="43" y="10"/>
                  </a:lnTo>
                  <a:lnTo>
                    <a:pt x="33" y="9"/>
                  </a:lnTo>
                  <a:lnTo>
                    <a:pt x="25" y="10"/>
                  </a:lnTo>
                  <a:lnTo>
                    <a:pt x="18" y="12"/>
                  </a:lnTo>
                  <a:lnTo>
                    <a:pt x="15" y="18"/>
                  </a:lnTo>
                  <a:lnTo>
                    <a:pt x="12" y="24"/>
                  </a:lnTo>
                  <a:lnTo>
                    <a:pt x="15" y="30"/>
                  </a:lnTo>
                  <a:lnTo>
                    <a:pt x="20" y="34"/>
                  </a:lnTo>
                  <a:lnTo>
                    <a:pt x="27" y="38"/>
                  </a:lnTo>
                  <a:lnTo>
                    <a:pt x="35" y="42"/>
                  </a:lnTo>
                  <a:lnTo>
                    <a:pt x="44" y="45"/>
                  </a:lnTo>
                  <a:lnTo>
                    <a:pt x="50" y="51"/>
                  </a:lnTo>
                  <a:lnTo>
                    <a:pt x="56" y="59"/>
                  </a:lnTo>
                  <a:lnTo>
                    <a:pt x="57" y="69"/>
                  </a:lnTo>
                  <a:lnTo>
                    <a:pt x="55" y="79"/>
                  </a:lnTo>
                  <a:lnTo>
                    <a:pt x="50" y="86"/>
                  </a:lnTo>
                  <a:lnTo>
                    <a:pt x="43" y="91"/>
                  </a:lnTo>
                  <a:lnTo>
                    <a:pt x="35" y="93"/>
                  </a:lnTo>
                  <a:lnTo>
                    <a:pt x="26" y="95"/>
                  </a:lnTo>
                  <a:lnTo>
                    <a:pt x="12" y="93"/>
                  </a:lnTo>
                  <a:lnTo>
                    <a:pt x="0" y="90"/>
                  </a:lnTo>
                  <a:lnTo>
                    <a:pt x="1" y="79"/>
                  </a:lnTo>
                  <a:lnTo>
                    <a:pt x="12" y="83"/>
                  </a:lnTo>
                  <a:lnTo>
                    <a:pt x="25" y="85"/>
                  </a:lnTo>
                  <a:lnTo>
                    <a:pt x="33" y="83"/>
                  </a:lnTo>
                  <a:lnTo>
                    <a:pt x="39" y="80"/>
                  </a:lnTo>
                  <a:lnTo>
                    <a:pt x="44" y="76"/>
                  </a:lnTo>
                  <a:lnTo>
                    <a:pt x="45" y="69"/>
                  </a:lnTo>
                  <a:lnTo>
                    <a:pt x="44" y="61"/>
                  </a:lnTo>
                  <a:lnTo>
                    <a:pt x="38" y="57"/>
                  </a:lnTo>
                  <a:lnTo>
                    <a:pt x="31" y="52"/>
                  </a:lnTo>
                  <a:lnTo>
                    <a:pt x="24" y="48"/>
                  </a:lnTo>
                  <a:lnTo>
                    <a:pt x="16" y="44"/>
                  </a:lnTo>
                  <a:lnTo>
                    <a:pt x="8" y="39"/>
                  </a:lnTo>
                  <a:lnTo>
                    <a:pt x="4" y="33"/>
                  </a:lnTo>
                  <a:lnTo>
                    <a:pt x="1" y="24"/>
                  </a:lnTo>
                  <a:lnTo>
                    <a:pt x="4" y="15"/>
                  </a:lnTo>
                  <a:lnTo>
                    <a:pt x="8" y="7"/>
                  </a:lnTo>
                  <a:lnTo>
                    <a:pt x="15" y="3"/>
                  </a:lnTo>
                  <a:lnTo>
                    <a:pt x="23" y="1"/>
                  </a:lnTo>
                  <a:lnTo>
                    <a:pt x="3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3" name="Freeform 28"/>
            <p:cNvSpPr>
              <a:spLocks/>
            </p:cNvSpPr>
            <p:nvPr userDrawn="1"/>
          </p:nvSpPr>
          <p:spPr bwMode="auto">
            <a:xfrm>
              <a:off x="1547" y="269"/>
              <a:ext cx="19" cy="32"/>
            </a:xfrm>
            <a:custGeom>
              <a:avLst/>
              <a:gdLst>
                <a:gd name="T0" fmla="*/ 31 w 57"/>
                <a:gd name="T1" fmla="*/ 0 h 95"/>
                <a:gd name="T2" fmla="*/ 41 w 57"/>
                <a:gd name="T3" fmla="*/ 1 h 95"/>
                <a:gd name="T4" fmla="*/ 53 w 57"/>
                <a:gd name="T5" fmla="*/ 4 h 95"/>
                <a:gd name="T6" fmla="*/ 52 w 57"/>
                <a:gd name="T7" fmla="*/ 13 h 95"/>
                <a:gd name="T8" fmla="*/ 42 w 57"/>
                <a:gd name="T9" fmla="*/ 10 h 95"/>
                <a:gd name="T10" fmla="*/ 32 w 57"/>
                <a:gd name="T11" fmla="*/ 9 h 95"/>
                <a:gd name="T12" fmla="*/ 24 w 57"/>
                <a:gd name="T13" fmla="*/ 10 h 95"/>
                <a:gd name="T14" fmla="*/ 18 w 57"/>
                <a:gd name="T15" fmla="*/ 12 h 95"/>
                <a:gd name="T16" fmla="*/ 14 w 57"/>
                <a:gd name="T17" fmla="*/ 18 h 95"/>
                <a:gd name="T18" fmla="*/ 13 w 57"/>
                <a:gd name="T19" fmla="*/ 24 h 95"/>
                <a:gd name="T20" fmla="*/ 14 w 57"/>
                <a:gd name="T21" fmla="*/ 30 h 95"/>
                <a:gd name="T22" fmla="*/ 20 w 57"/>
                <a:gd name="T23" fmla="*/ 34 h 95"/>
                <a:gd name="T24" fmla="*/ 27 w 57"/>
                <a:gd name="T25" fmla="*/ 38 h 95"/>
                <a:gd name="T26" fmla="*/ 34 w 57"/>
                <a:gd name="T27" fmla="*/ 42 h 95"/>
                <a:gd name="T28" fmla="*/ 43 w 57"/>
                <a:gd name="T29" fmla="*/ 45 h 95"/>
                <a:gd name="T30" fmla="*/ 50 w 57"/>
                <a:gd name="T31" fmla="*/ 51 h 95"/>
                <a:gd name="T32" fmla="*/ 56 w 57"/>
                <a:gd name="T33" fmla="*/ 59 h 95"/>
                <a:gd name="T34" fmla="*/ 57 w 57"/>
                <a:gd name="T35" fmla="*/ 69 h 95"/>
                <a:gd name="T36" fmla="*/ 56 w 57"/>
                <a:gd name="T37" fmla="*/ 79 h 95"/>
                <a:gd name="T38" fmla="*/ 50 w 57"/>
                <a:gd name="T39" fmla="*/ 86 h 95"/>
                <a:gd name="T40" fmla="*/ 42 w 57"/>
                <a:gd name="T41" fmla="*/ 91 h 95"/>
                <a:gd name="T42" fmla="*/ 34 w 57"/>
                <a:gd name="T43" fmla="*/ 93 h 95"/>
                <a:gd name="T44" fmla="*/ 26 w 57"/>
                <a:gd name="T45" fmla="*/ 95 h 95"/>
                <a:gd name="T46" fmla="*/ 13 w 57"/>
                <a:gd name="T47" fmla="*/ 93 h 95"/>
                <a:gd name="T48" fmla="*/ 0 w 57"/>
                <a:gd name="T49" fmla="*/ 90 h 95"/>
                <a:gd name="T50" fmla="*/ 1 w 57"/>
                <a:gd name="T51" fmla="*/ 79 h 95"/>
                <a:gd name="T52" fmla="*/ 12 w 57"/>
                <a:gd name="T53" fmla="*/ 83 h 95"/>
                <a:gd name="T54" fmla="*/ 24 w 57"/>
                <a:gd name="T55" fmla="*/ 85 h 95"/>
                <a:gd name="T56" fmla="*/ 32 w 57"/>
                <a:gd name="T57" fmla="*/ 83 h 95"/>
                <a:gd name="T58" fmla="*/ 39 w 57"/>
                <a:gd name="T59" fmla="*/ 80 h 95"/>
                <a:gd name="T60" fmla="*/ 43 w 57"/>
                <a:gd name="T61" fmla="*/ 76 h 95"/>
                <a:gd name="T62" fmla="*/ 45 w 57"/>
                <a:gd name="T63" fmla="*/ 69 h 95"/>
                <a:gd name="T64" fmla="*/ 43 w 57"/>
                <a:gd name="T65" fmla="*/ 61 h 95"/>
                <a:gd name="T66" fmla="*/ 38 w 57"/>
                <a:gd name="T67" fmla="*/ 57 h 95"/>
                <a:gd name="T68" fmla="*/ 31 w 57"/>
                <a:gd name="T69" fmla="*/ 52 h 95"/>
                <a:gd name="T70" fmla="*/ 23 w 57"/>
                <a:gd name="T71" fmla="*/ 48 h 95"/>
                <a:gd name="T72" fmla="*/ 16 w 57"/>
                <a:gd name="T73" fmla="*/ 44 h 95"/>
                <a:gd name="T74" fmla="*/ 9 w 57"/>
                <a:gd name="T75" fmla="*/ 39 h 95"/>
                <a:gd name="T76" fmla="*/ 3 w 57"/>
                <a:gd name="T77" fmla="*/ 33 h 95"/>
                <a:gd name="T78" fmla="*/ 2 w 57"/>
                <a:gd name="T79" fmla="*/ 24 h 95"/>
                <a:gd name="T80" fmla="*/ 3 w 57"/>
                <a:gd name="T81" fmla="*/ 15 h 95"/>
                <a:gd name="T82" fmla="*/ 8 w 57"/>
                <a:gd name="T83" fmla="*/ 7 h 95"/>
                <a:gd name="T84" fmla="*/ 14 w 57"/>
                <a:gd name="T85" fmla="*/ 3 h 95"/>
                <a:gd name="T86" fmla="*/ 22 w 57"/>
                <a:gd name="T87" fmla="*/ 1 h 95"/>
                <a:gd name="T88" fmla="*/ 31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1" y="0"/>
                  </a:moveTo>
                  <a:lnTo>
                    <a:pt x="41" y="1"/>
                  </a:lnTo>
                  <a:lnTo>
                    <a:pt x="53" y="4"/>
                  </a:lnTo>
                  <a:lnTo>
                    <a:pt x="52" y="13"/>
                  </a:lnTo>
                  <a:lnTo>
                    <a:pt x="42" y="10"/>
                  </a:lnTo>
                  <a:lnTo>
                    <a:pt x="32" y="9"/>
                  </a:lnTo>
                  <a:lnTo>
                    <a:pt x="24" y="10"/>
                  </a:lnTo>
                  <a:lnTo>
                    <a:pt x="18" y="12"/>
                  </a:lnTo>
                  <a:lnTo>
                    <a:pt x="14" y="18"/>
                  </a:lnTo>
                  <a:lnTo>
                    <a:pt x="13" y="24"/>
                  </a:lnTo>
                  <a:lnTo>
                    <a:pt x="14" y="30"/>
                  </a:lnTo>
                  <a:lnTo>
                    <a:pt x="20" y="34"/>
                  </a:lnTo>
                  <a:lnTo>
                    <a:pt x="27" y="38"/>
                  </a:lnTo>
                  <a:lnTo>
                    <a:pt x="34" y="42"/>
                  </a:lnTo>
                  <a:lnTo>
                    <a:pt x="43" y="45"/>
                  </a:lnTo>
                  <a:lnTo>
                    <a:pt x="50" y="51"/>
                  </a:lnTo>
                  <a:lnTo>
                    <a:pt x="56" y="59"/>
                  </a:lnTo>
                  <a:lnTo>
                    <a:pt x="57" y="69"/>
                  </a:lnTo>
                  <a:lnTo>
                    <a:pt x="56" y="79"/>
                  </a:lnTo>
                  <a:lnTo>
                    <a:pt x="50" y="86"/>
                  </a:lnTo>
                  <a:lnTo>
                    <a:pt x="42" y="91"/>
                  </a:lnTo>
                  <a:lnTo>
                    <a:pt x="34" y="93"/>
                  </a:lnTo>
                  <a:lnTo>
                    <a:pt x="26" y="95"/>
                  </a:lnTo>
                  <a:lnTo>
                    <a:pt x="13" y="93"/>
                  </a:lnTo>
                  <a:lnTo>
                    <a:pt x="0" y="90"/>
                  </a:lnTo>
                  <a:lnTo>
                    <a:pt x="1" y="79"/>
                  </a:lnTo>
                  <a:lnTo>
                    <a:pt x="12" y="83"/>
                  </a:lnTo>
                  <a:lnTo>
                    <a:pt x="24" y="85"/>
                  </a:lnTo>
                  <a:lnTo>
                    <a:pt x="32" y="83"/>
                  </a:lnTo>
                  <a:lnTo>
                    <a:pt x="39" y="80"/>
                  </a:lnTo>
                  <a:lnTo>
                    <a:pt x="43" y="76"/>
                  </a:lnTo>
                  <a:lnTo>
                    <a:pt x="45" y="69"/>
                  </a:lnTo>
                  <a:lnTo>
                    <a:pt x="43" y="61"/>
                  </a:lnTo>
                  <a:lnTo>
                    <a:pt x="38" y="57"/>
                  </a:lnTo>
                  <a:lnTo>
                    <a:pt x="31" y="52"/>
                  </a:lnTo>
                  <a:lnTo>
                    <a:pt x="23" y="48"/>
                  </a:lnTo>
                  <a:lnTo>
                    <a:pt x="16" y="44"/>
                  </a:lnTo>
                  <a:lnTo>
                    <a:pt x="9" y="39"/>
                  </a:lnTo>
                  <a:lnTo>
                    <a:pt x="3" y="33"/>
                  </a:lnTo>
                  <a:lnTo>
                    <a:pt x="2" y="24"/>
                  </a:lnTo>
                  <a:lnTo>
                    <a:pt x="3" y="15"/>
                  </a:lnTo>
                  <a:lnTo>
                    <a:pt x="8" y="7"/>
                  </a:lnTo>
                  <a:lnTo>
                    <a:pt x="14" y="3"/>
                  </a:lnTo>
                  <a:lnTo>
                    <a:pt x="22" y="1"/>
                  </a:lnTo>
                  <a:lnTo>
                    <a:pt x="3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4" name="Freeform 29"/>
            <p:cNvSpPr>
              <a:spLocks noEditPoints="1"/>
            </p:cNvSpPr>
            <p:nvPr userDrawn="1"/>
          </p:nvSpPr>
          <p:spPr bwMode="auto">
            <a:xfrm>
              <a:off x="1575" y="269"/>
              <a:ext cx="25" cy="32"/>
            </a:xfrm>
            <a:custGeom>
              <a:avLst/>
              <a:gdLst>
                <a:gd name="T0" fmla="*/ 38 w 74"/>
                <a:gd name="T1" fmla="*/ 9 h 95"/>
                <a:gd name="T2" fmla="*/ 27 w 74"/>
                <a:gd name="T3" fmla="*/ 12 h 95"/>
                <a:gd name="T4" fmla="*/ 19 w 74"/>
                <a:gd name="T5" fmla="*/ 20 h 95"/>
                <a:gd name="T6" fmla="*/ 13 w 74"/>
                <a:gd name="T7" fmla="*/ 30 h 95"/>
                <a:gd name="T8" fmla="*/ 12 w 74"/>
                <a:gd name="T9" fmla="*/ 41 h 95"/>
                <a:gd name="T10" fmla="*/ 61 w 74"/>
                <a:gd name="T11" fmla="*/ 41 h 95"/>
                <a:gd name="T12" fmla="*/ 60 w 74"/>
                <a:gd name="T13" fmla="*/ 31 h 95"/>
                <a:gd name="T14" fmla="*/ 58 w 74"/>
                <a:gd name="T15" fmla="*/ 23 h 95"/>
                <a:gd name="T16" fmla="*/ 53 w 74"/>
                <a:gd name="T17" fmla="*/ 15 h 95"/>
                <a:gd name="T18" fmla="*/ 47 w 74"/>
                <a:gd name="T19" fmla="*/ 11 h 95"/>
                <a:gd name="T20" fmla="*/ 38 w 74"/>
                <a:gd name="T21" fmla="*/ 9 h 95"/>
                <a:gd name="T22" fmla="*/ 38 w 74"/>
                <a:gd name="T23" fmla="*/ 0 h 95"/>
                <a:gd name="T24" fmla="*/ 51 w 74"/>
                <a:gd name="T25" fmla="*/ 2 h 95"/>
                <a:gd name="T26" fmla="*/ 61 w 74"/>
                <a:gd name="T27" fmla="*/ 9 h 95"/>
                <a:gd name="T28" fmla="*/ 68 w 74"/>
                <a:gd name="T29" fmla="*/ 19 h 95"/>
                <a:gd name="T30" fmla="*/ 72 w 74"/>
                <a:gd name="T31" fmla="*/ 31 h 95"/>
                <a:gd name="T32" fmla="*/ 74 w 74"/>
                <a:gd name="T33" fmla="*/ 44 h 95"/>
                <a:gd name="T34" fmla="*/ 74 w 74"/>
                <a:gd name="T35" fmla="*/ 50 h 95"/>
                <a:gd name="T36" fmla="*/ 12 w 74"/>
                <a:gd name="T37" fmla="*/ 50 h 95"/>
                <a:gd name="T38" fmla="*/ 13 w 74"/>
                <a:gd name="T39" fmla="*/ 61 h 95"/>
                <a:gd name="T40" fmla="*/ 17 w 74"/>
                <a:gd name="T41" fmla="*/ 70 h 95"/>
                <a:gd name="T42" fmla="*/ 22 w 74"/>
                <a:gd name="T43" fmla="*/ 78 h 95"/>
                <a:gd name="T44" fmla="*/ 31 w 74"/>
                <a:gd name="T45" fmla="*/ 83 h 95"/>
                <a:gd name="T46" fmla="*/ 41 w 74"/>
                <a:gd name="T47" fmla="*/ 85 h 95"/>
                <a:gd name="T48" fmla="*/ 50 w 74"/>
                <a:gd name="T49" fmla="*/ 83 h 95"/>
                <a:gd name="T50" fmla="*/ 60 w 74"/>
                <a:gd name="T51" fmla="*/ 81 h 95"/>
                <a:gd name="T52" fmla="*/ 67 w 74"/>
                <a:gd name="T53" fmla="*/ 78 h 95"/>
                <a:gd name="T54" fmla="*/ 67 w 74"/>
                <a:gd name="T55" fmla="*/ 89 h 95"/>
                <a:gd name="T56" fmla="*/ 53 w 74"/>
                <a:gd name="T57" fmla="*/ 93 h 95"/>
                <a:gd name="T58" fmla="*/ 40 w 74"/>
                <a:gd name="T59" fmla="*/ 95 h 95"/>
                <a:gd name="T60" fmla="*/ 27 w 74"/>
                <a:gd name="T61" fmla="*/ 92 h 95"/>
                <a:gd name="T62" fmla="*/ 17 w 74"/>
                <a:gd name="T63" fmla="*/ 88 h 95"/>
                <a:gd name="T64" fmla="*/ 9 w 74"/>
                <a:gd name="T65" fmla="*/ 81 h 95"/>
                <a:gd name="T66" fmla="*/ 3 w 74"/>
                <a:gd name="T67" fmla="*/ 71 h 95"/>
                <a:gd name="T68" fmla="*/ 1 w 74"/>
                <a:gd name="T69" fmla="*/ 60 h 95"/>
                <a:gd name="T70" fmla="*/ 0 w 74"/>
                <a:gd name="T71" fmla="*/ 47 h 95"/>
                <a:gd name="T72" fmla="*/ 1 w 74"/>
                <a:gd name="T73" fmla="*/ 31 h 95"/>
                <a:gd name="T74" fmla="*/ 6 w 74"/>
                <a:gd name="T75" fmla="*/ 19 h 95"/>
                <a:gd name="T76" fmla="*/ 14 w 74"/>
                <a:gd name="T77" fmla="*/ 9 h 95"/>
                <a:gd name="T78" fmla="*/ 24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8" y="9"/>
                  </a:moveTo>
                  <a:lnTo>
                    <a:pt x="27" y="12"/>
                  </a:lnTo>
                  <a:lnTo>
                    <a:pt x="19" y="20"/>
                  </a:lnTo>
                  <a:lnTo>
                    <a:pt x="13" y="30"/>
                  </a:lnTo>
                  <a:lnTo>
                    <a:pt x="12" y="41"/>
                  </a:lnTo>
                  <a:lnTo>
                    <a:pt x="61" y="41"/>
                  </a:lnTo>
                  <a:lnTo>
                    <a:pt x="60" y="31"/>
                  </a:lnTo>
                  <a:lnTo>
                    <a:pt x="58" y="23"/>
                  </a:lnTo>
                  <a:lnTo>
                    <a:pt x="53" y="15"/>
                  </a:lnTo>
                  <a:lnTo>
                    <a:pt x="47" y="11"/>
                  </a:lnTo>
                  <a:lnTo>
                    <a:pt x="38" y="9"/>
                  </a:lnTo>
                  <a:close/>
                  <a:moveTo>
                    <a:pt x="38" y="0"/>
                  </a:moveTo>
                  <a:lnTo>
                    <a:pt x="51" y="2"/>
                  </a:lnTo>
                  <a:lnTo>
                    <a:pt x="61" y="9"/>
                  </a:lnTo>
                  <a:lnTo>
                    <a:pt x="68" y="19"/>
                  </a:lnTo>
                  <a:lnTo>
                    <a:pt x="72" y="31"/>
                  </a:lnTo>
                  <a:lnTo>
                    <a:pt x="74" y="44"/>
                  </a:lnTo>
                  <a:lnTo>
                    <a:pt x="74" y="50"/>
                  </a:lnTo>
                  <a:lnTo>
                    <a:pt x="12" y="50"/>
                  </a:lnTo>
                  <a:lnTo>
                    <a:pt x="13" y="61"/>
                  </a:lnTo>
                  <a:lnTo>
                    <a:pt x="17" y="70"/>
                  </a:lnTo>
                  <a:lnTo>
                    <a:pt x="22" y="78"/>
                  </a:lnTo>
                  <a:lnTo>
                    <a:pt x="31" y="83"/>
                  </a:lnTo>
                  <a:lnTo>
                    <a:pt x="41" y="85"/>
                  </a:lnTo>
                  <a:lnTo>
                    <a:pt x="50" y="83"/>
                  </a:lnTo>
                  <a:lnTo>
                    <a:pt x="60" y="81"/>
                  </a:lnTo>
                  <a:lnTo>
                    <a:pt x="67" y="78"/>
                  </a:lnTo>
                  <a:lnTo>
                    <a:pt x="67" y="89"/>
                  </a:lnTo>
                  <a:lnTo>
                    <a:pt x="53" y="93"/>
                  </a:lnTo>
                  <a:lnTo>
                    <a:pt x="40" y="95"/>
                  </a:lnTo>
                  <a:lnTo>
                    <a:pt x="27" y="92"/>
                  </a:lnTo>
                  <a:lnTo>
                    <a:pt x="17" y="88"/>
                  </a:lnTo>
                  <a:lnTo>
                    <a:pt x="9" y="81"/>
                  </a:lnTo>
                  <a:lnTo>
                    <a:pt x="3" y="71"/>
                  </a:lnTo>
                  <a:lnTo>
                    <a:pt x="1" y="60"/>
                  </a:lnTo>
                  <a:lnTo>
                    <a:pt x="0" y="47"/>
                  </a:lnTo>
                  <a:lnTo>
                    <a:pt x="1" y="31"/>
                  </a:lnTo>
                  <a:lnTo>
                    <a:pt x="6" y="19"/>
                  </a:lnTo>
                  <a:lnTo>
                    <a:pt x="14" y="9"/>
                  </a:lnTo>
                  <a:lnTo>
                    <a:pt x="24"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5" name="Freeform 30"/>
            <p:cNvSpPr>
              <a:spLocks/>
            </p:cNvSpPr>
            <p:nvPr userDrawn="1"/>
          </p:nvSpPr>
          <p:spPr bwMode="auto">
            <a:xfrm>
              <a:off x="1611" y="269"/>
              <a:ext cx="24" cy="31"/>
            </a:xfrm>
            <a:custGeom>
              <a:avLst/>
              <a:gdLst>
                <a:gd name="T0" fmla="*/ 40 w 72"/>
                <a:gd name="T1" fmla="*/ 0 h 92"/>
                <a:gd name="T2" fmla="*/ 53 w 72"/>
                <a:gd name="T3" fmla="*/ 1 h 92"/>
                <a:gd name="T4" fmla="*/ 60 w 72"/>
                <a:gd name="T5" fmla="*/ 6 h 92"/>
                <a:gd name="T6" fmla="*/ 67 w 72"/>
                <a:gd name="T7" fmla="*/ 13 h 92"/>
                <a:gd name="T8" fmla="*/ 71 w 72"/>
                <a:gd name="T9" fmla="*/ 23 h 92"/>
                <a:gd name="T10" fmla="*/ 72 w 72"/>
                <a:gd name="T11" fmla="*/ 34 h 92"/>
                <a:gd name="T12" fmla="*/ 72 w 72"/>
                <a:gd name="T13" fmla="*/ 92 h 92"/>
                <a:gd name="T14" fmla="*/ 60 w 72"/>
                <a:gd name="T15" fmla="*/ 92 h 92"/>
                <a:gd name="T16" fmla="*/ 60 w 72"/>
                <a:gd name="T17" fmla="*/ 38 h 92"/>
                <a:gd name="T18" fmla="*/ 59 w 72"/>
                <a:gd name="T19" fmla="*/ 25 h 92"/>
                <a:gd name="T20" fmla="*/ 55 w 72"/>
                <a:gd name="T21" fmla="*/ 16 h 92"/>
                <a:gd name="T22" fmla="*/ 48 w 72"/>
                <a:gd name="T23" fmla="*/ 11 h 92"/>
                <a:gd name="T24" fmla="*/ 38 w 72"/>
                <a:gd name="T25" fmla="*/ 9 h 92"/>
                <a:gd name="T26" fmla="*/ 28 w 72"/>
                <a:gd name="T27" fmla="*/ 11 h 92"/>
                <a:gd name="T28" fmla="*/ 20 w 72"/>
                <a:gd name="T29" fmla="*/ 16 h 92"/>
                <a:gd name="T30" fmla="*/ 16 w 72"/>
                <a:gd name="T31" fmla="*/ 24 h 92"/>
                <a:gd name="T32" fmla="*/ 12 w 72"/>
                <a:gd name="T33" fmla="*/ 33 h 92"/>
                <a:gd name="T34" fmla="*/ 11 w 72"/>
                <a:gd name="T35" fmla="*/ 42 h 92"/>
                <a:gd name="T36" fmla="*/ 11 w 72"/>
                <a:gd name="T37" fmla="*/ 92 h 92"/>
                <a:gd name="T38" fmla="*/ 0 w 72"/>
                <a:gd name="T39" fmla="*/ 92 h 92"/>
                <a:gd name="T40" fmla="*/ 0 w 72"/>
                <a:gd name="T41" fmla="*/ 23 h 92"/>
                <a:gd name="T42" fmla="*/ 0 w 72"/>
                <a:gd name="T43" fmla="*/ 2 h 92"/>
                <a:gd name="T44" fmla="*/ 10 w 72"/>
                <a:gd name="T45" fmla="*/ 2 h 92"/>
                <a:gd name="T46" fmla="*/ 10 w 72"/>
                <a:gd name="T47" fmla="*/ 18 h 92"/>
                <a:gd name="T48" fmla="*/ 11 w 72"/>
                <a:gd name="T49" fmla="*/ 18 h 92"/>
                <a:gd name="T50" fmla="*/ 15 w 72"/>
                <a:gd name="T51" fmla="*/ 12 h 92"/>
                <a:gd name="T52" fmla="*/ 20 w 72"/>
                <a:gd name="T53" fmla="*/ 5 h 92"/>
                <a:gd name="T54" fmla="*/ 28 w 72"/>
                <a:gd name="T55" fmla="*/ 1 h 92"/>
                <a:gd name="T56" fmla="*/ 40 w 72"/>
                <a:gd name="T5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2" h="92">
                  <a:moveTo>
                    <a:pt x="40" y="0"/>
                  </a:moveTo>
                  <a:lnTo>
                    <a:pt x="53" y="1"/>
                  </a:lnTo>
                  <a:lnTo>
                    <a:pt x="60" y="6"/>
                  </a:lnTo>
                  <a:lnTo>
                    <a:pt x="67" y="13"/>
                  </a:lnTo>
                  <a:lnTo>
                    <a:pt x="71" y="23"/>
                  </a:lnTo>
                  <a:lnTo>
                    <a:pt x="72" y="34"/>
                  </a:lnTo>
                  <a:lnTo>
                    <a:pt x="72" y="92"/>
                  </a:lnTo>
                  <a:lnTo>
                    <a:pt x="60" y="92"/>
                  </a:lnTo>
                  <a:lnTo>
                    <a:pt x="60" y="38"/>
                  </a:lnTo>
                  <a:lnTo>
                    <a:pt x="59" y="25"/>
                  </a:lnTo>
                  <a:lnTo>
                    <a:pt x="55" y="16"/>
                  </a:lnTo>
                  <a:lnTo>
                    <a:pt x="48" y="11"/>
                  </a:lnTo>
                  <a:lnTo>
                    <a:pt x="38" y="9"/>
                  </a:lnTo>
                  <a:lnTo>
                    <a:pt x="28" y="11"/>
                  </a:lnTo>
                  <a:lnTo>
                    <a:pt x="20" y="16"/>
                  </a:lnTo>
                  <a:lnTo>
                    <a:pt x="16" y="24"/>
                  </a:lnTo>
                  <a:lnTo>
                    <a:pt x="12" y="33"/>
                  </a:lnTo>
                  <a:lnTo>
                    <a:pt x="11" y="42"/>
                  </a:lnTo>
                  <a:lnTo>
                    <a:pt x="11" y="92"/>
                  </a:lnTo>
                  <a:lnTo>
                    <a:pt x="0" y="92"/>
                  </a:lnTo>
                  <a:lnTo>
                    <a:pt x="0" y="23"/>
                  </a:lnTo>
                  <a:lnTo>
                    <a:pt x="0" y="2"/>
                  </a:lnTo>
                  <a:lnTo>
                    <a:pt x="10" y="2"/>
                  </a:lnTo>
                  <a:lnTo>
                    <a:pt x="10" y="18"/>
                  </a:lnTo>
                  <a:lnTo>
                    <a:pt x="11" y="18"/>
                  </a:lnTo>
                  <a:lnTo>
                    <a:pt x="15" y="12"/>
                  </a:lnTo>
                  <a:lnTo>
                    <a:pt x="20" y="5"/>
                  </a:lnTo>
                  <a:lnTo>
                    <a:pt x="28" y="1"/>
                  </a:lnTo>
                  <a:lnTo>
                    <a:pt x="4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6" name="Freeform 31"/>
            <p:cNvSpPr>
              <a:spLocks/>
            </p:cNvSpPr>
            <p:nvPr userDrawn="1"/>
          </p:nvSpPr>
          <p:spPr bwMode="auto">
            <a:xfrm>
              <a:off x="1646" y="269"/>
              <a:ext cx="19" cy="32"/>
            </a:xfrm>
            <a:custGeom>
              <a:avLst/>
              <a:gdLst>
                <a:gd name="T0" fmla="*/ 30 w 57"/>
                <a:gd name="T1" fmla="*/ 0 h 95"/>
                <a:gd name="T2" fmla="*/ 40 w 57"/>
                <a:gd name="T3" fmla="*/ 1 h 95"/>
                <a:gd name="T4" fmla="*/ 53 w 57"/>
                <a:gd name="T5" fmla="*/ 4 h 95"/>
                <a:gd name="T6" fmla="*/ 52 w 57"/>
                <a:gd name="T7" fmla="*/ 13 h 95"/>
                <a:gd name="T8" fmla="*/ 43 w 57"/>
                <a:gd name="T9" fmla="*/ 10 h 95"/>
                <a:gd name="T10" fmla="*/ 31 w 57"/>
                <a:gd name="T11" fmla="*/ 9 h 95"/>
                <a:gd name="T12" fmla="*/ 24 w 57"/>
                <a:gd name="T13" fmla="*/ 10 h 95"/>
                <a:gd name="T14" fmla="*/ 18 w 57"/>
                <a:gd name="T15" fmla="*/ 12 h 95"/>
                <a:gd name="T16" fmla="*/ 14 w 57"/>
                <a:gd name="T17" fmla="*/ 18 h 95"/>
                <a:gd name="T18" fmla="*/ 12 w 57"/>
                <a:gd name="T19" fmla="*/ 24 h 95"/>
                <a:gd name="T20" fmla="*/ 15 w 57"/>
                <a:gd name="T21" fmla="*/ 30 h 95"/>
                <a:gd name="T22" fmla="*/ 19 w 57"/>
                <a:gd name="T23" fmla="*/ 34 h 95"/>
                <a:gd name="T24" fmla="*/ 27 w 57"/>
                <a:gd name="T25" fmla="*/ 38 h 95"/>
                <a:gd name="T26" fmla="*/ 35 w 57"/>
                <a:gd name="T27" fmla="*/ 42 h 95"/>
                <a:gd name="T28" fmla="*/ 43 w 57"/>
                <a:gd name="T29" fmla="*/ 45 h 95"/>
                <a:gd name="T30" fmla="*/ 50 w 57"/>
                <a:gd name="T31" fmla="*/ 51 h 95"/>
                <a:gd name="T32" fmla="*/ 55 w 57"/>
                <a:gd name="T33" fmla="*/ 59 h 95"/>
                <a:gd name="T34" fmla="*/ 57 w 57"/>
                <a:gd name="T35" fmla="*/ 69 h 95"/>
                <a:gd name="T36" fmla="*/ 55 w 57"/>
                <a:gd name="T37" fmla="*/ 79 h 95"/>
                <a:gd name="T38" fmla="*/ 49 w 57"/>
                <a:gd name="T39" fmla="*/ 86 h 95"/>
                <a:gd name="T40" fmla="*/ 43 w 57"/>
                <a:gd name="T41" fmla="*/ 91 h 95"/>
                <a:gd name="T42" fmla="*/ 34 w 57"/>
                <a:gd name="T43" fmla="*/ 93 h 95"/>
                <a:gd name="T44" fmla="*/ 26 w 57"/>
                <a:gd name="T45" fmla="*/ 95 h 95"/>
                <a:gd name="T46" fmla="*/ 12 w 57"/>
                <a:gd name="T47" fmla="*/ 93 h 95"/>
                <a:gd name="T48" fmla="*/ 0 w 57"/>
                <a:gd name="T49" fmla="*/ 90 h 95"/>
                <a:gd name="T50" fmla="*/ 1 w 57"/>
                <a:gd name="T51" fmla="*/ 79 h 95"/>
                <a:gd name="T52" fmla="*/ 12 w 57"/>
                <a:gd name="T53" fmla="*/ 83 h 95"/>
                <a:gd name="T54" fmla="*/ 25 w 57"/>
                <a:gd name="T55" fmla="*/ 85 h 95"/>
                <a:gd name="T56" fmla="*/ 33 w 57"/>
                <a:gd name="T57" fmla="*/ 83 h 95"/>
                <a:gd name="T58" fmla="*/ 39 w 57"/>
                <a:gd name="T59" fmla="*/ 80 h 95"/>
                <a:gd name="T60" fmla="*/ 43 w 57"/>
                <a:gd name="T61" fmla="*/ 76 h 95"/>
                <a:gd name="T62" fmla="*/ 45 w 57"/>
                <a:gd name="T63" fmla="*/ 69 h 95"/>
                <a:gd name="T64" fmla="*/ 43 w 57"/>
                <a:gd name="T65" fmla="*/ 61 h 95"/>
                <a:gd name="T66" fmla="*/ 38 w 57"/>
                <a:gd name="T67" fmla="*/ 57 h 95"/>
                <a:gd name="T68" fmla="*/ 31 w 57"/>
                <a:gd name="T69" fmla="*/ 52 h 95"/>
                <a:gd name="T70" fmla="*/ 23 w 57"/>
                <a:gd name="T71" fmla="*/ 48 h 95"/>
                <a:gd name="T72" fmla="*/ 15 w 57"/>
                <a:gd name="T73" fmla="*/ 44 h 95"/>
                <a:gd name="T74" fmla="*/ 8 w 57"/>
                <a:gd name="T75" fmla="*/ 39 h 95"/>
                <a:gd name="T76" fmla="*/ 4 w 57"/>
                <a:gd name="T77" fmla="*/ 33 h 95"/>
                <a:gd name="T78" fmla="*/ 1 w 57"/>
                <a:gd name="T79" fmla="*/ 24 h 95"/>
                <a:gd name="T80" fmla="*/ 2 w 57"/>
                <a:gd name="T81" fmla="*/ 15 h 95"/>
                <a:gd name="T82" fmla="*/ 7 w 57"/>
                <a:gd name="T83" fmla="*/ 7 h 95"/>
                <a:gd name="T84" fmla="*/ 14 w 57"/>
                <a:gd name="T85" fmla="*/ 3 h 95"/>
                <a:gd name="T86" fmla="*/ 23 w 57"/>
                <a:gd name="T87" fmla="*/ 1 h 95"/>
                <a:gd name="T88" fmla="*/ 30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0" y="0"/>
                  </a:moveTo>
                  <a:lnTo>
                    <a:pt x="40" y="1"/>
                  </a:lnTo>
                  <a:lnTo>
                    <a:pt x="53" y="4"/>
                  </a:lnTo>
                  <a:lnTo>
                    <a:pt x="52" y="13"/>
                  </a:lnTo>
                  <a:lnTo>
                    <a:pt x="43" y="10"/>
                  </a:lnTo>
                  <a:lnTo>
                    <a:pt x="31" y="9"/>
                  </a:lnTo>
                  <a:lnTo>
                    <a:pt x="24" y="10"/>
                  </a:lnTo>
                  <a:lnTo>
                    <a:pt x="18" y="12"/>
                  </a:lnTo>
                  <a:lnTo>
                    <a:pt x="14" y="18"/>
                  </a:lnTo>
                  <a:lnTo>
                    <a:pt x="12" y="24"/>
                  </a:lnTo>
                  <a:lnTo>
                    <a:pt x="15" y="30"/>
                  </a:lnTo>
                  <a:lnTo>
                    <a:pt x="19" y="34"/>
                  </a:lnTo>
                  <a:lnTo>
                    <a:pt x="27" y="38"/>
                  </a:lnTo>
                  <a:lnTo>
                    <a:pt x="35" y="42"/>
                  </a:lnTo>
                  <a:lnTo>
                    <a:pt x="43" y="45"/>
                  </a:lnTo>
                  <a:lnTo>
                    <a:pt x="50" y="51"/>
                  </a:lnTo>
                  <a:lnTo>
                    <a:pt x="55" y="59"/>
                  </a:lnTo>
                  <a:lnTo>
                    <a:pt x="57" y="69"/>
                  </a:lnTo>
                  <a:lnTo>
                    <a:pt x="55" y="79"/>
                  </a:lnTo>
                  <a:lnTo>
                    <a:pt x="49" y="86"/>
                  </a:lnTo>
                  <a:lnTo>
                    <a:pt x="43" y="91"/>
                  </a:lnTo>
                  <a:lnTo>
                    <a:pt x="34" y="93"/>
                  </a:lnTo>
                  <a:lnTo>
                    <a:pt x="26" y="95"/>
                  </a:lnTo>
                  <a:lnTo>
                    <a:pt x="12" y="93"/>
                  </a:lnTo>
                  <a:lnTo>
                    <a:pt x="0" y="90"/>
                  </a:lnTo>
                  <a:lnTo>
                    <a:pt x="1" y="79"/>
                  </a:lnTo>
                  <a:lnTo>
                    <a:pt x="12" y="83"/>
                  </a:lnTo>
                  <a:lnTo>
                    <a:pt x="25" y="85"/>
                  </a:lnTo>
                  <a:lnTo>
                    <a:pt x="33" y="83"/>
                  </a:lnTo>
                  <a:lnTo>
                    <a:pt x="39" y="80"/>
                  </a:lnTo>
                  <a:lnTo>
                    <a:pt x="43" y="76"/>
                  </a:lnTo>
                  <a:lnTo>
                    <a:pt x="45" y="69"/>
                  </a:lnTo>
                  <a:lnTo>
                    <a:pt x="43" y="61"/>
                  </a:lnTo>
                  <a:lnTo>
                    <a:pt x="38" y="57"/>
                  </a:lnTo>
                  <a:lnTo>
                    <a:pt x="31" y="52"/>
                  </a:lnTo>
                  <a:lnTo>
                    <a:pt x="23" y="48"/>
                  </a:lnTo>
                  <a:lnTo>
                    <a:pt x="15" y="44"/>
                  </a:lnTo>
                  <a:lnTo>
                    <a:pt x="8" y="39"/>
                  </a:lnTo>
                  <a:lnTo>
                    <a:pt x="4" y="33"/>
                  </a:lnTo>
                  <a:lnTo>
                    <a:pt x="1" y="24"/>
                  </a:lnTo>
                  <a:lnTo>
                    <a:pt x="2" y="15"/>
                  </a:lnTo>
                  <a:lnTo>
                    <a:pt x="7" y="7"/>
                  </a:lnTo>
                  <a:lnTo>
                    <a:pt x="14" y="3"/>
                  </a:lnTo>
                  <a:lnTo>
                    <a:pt x="23" y="1"/>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7" name="Freeform 32"/>
            <p:cNvSpPr>
              <a:spLocks/>
            </p:cNvSpPr>
            <p:nvPr userDrawn="1"/>
          </p:nvSpPr>
          <p:spPr bwMode="auto">
            <a:xfrm>
              <a:off x="1674" y="269"/>
              <a:ext cx="22" cy="32"/>
            </a:xfrm>
            <a:custGeom>
              <a:avLst/>
              <a:gdLst>
                <a:gd name="T0" fmla="*/ 45 w 67"/>
                <a:gd name="T1" fmla="*/ 0 h 95"/>
                <a:gd name="T2" fmla="*/ 55 w 67"/>
                <a:gd name="T3" fmla="*/ 1 h 95"/>
                <a:gd name="T4" fmla="*/ 61 w 67"/>
                <a:gd name="T5" fmla="*/ 2 h 95"/>
                <a:gd name="T6" fmla="*/ 67 w 67"/>
                <a:gd name="T7" fmla="*/ 3 h 95"/>
                <a:gd name="T8" fmla="*/ 66 w 67"/>
                <a:gd name="T9" fmla="*/ 14 h 95"/>
                <a:gd name="T10" fmla="*/ 56 w 67"/>
                <a:gd name="T11" fmla="*/ 11 h 95"/>
                <a:gd name="T12" fmla="*/ 47 w 67"/>
                <a:gd name="T13" fmla="*/ 9 h 95"/>
                <a:gd name="T14" fmla="*/ 35 w 67"/>
                <a:gd name="T15" fmla="*/ 11 h 95"/>
                <a:gd name="T16" fmla="*/ 25 w 67"/>
                <a:gd name="T17" fmla="*/ 16 h 95"/>
                <a:gd name="T18" fmla="*/ 18 w 67"/>
                <a:gd name="T19" fmla="*/ 24 h 95"/>
                <a:gd name="T20" fmla="*/ 13 w 67"/>
                <a:gd name="T21" fmla="*/ 34 h 95"/>
                <a:gd name="T22" fmla="*/ 12 w 67"/>
                <a:gd name="T23" fmla="*/ 47 h 95"/>
                <a:gd name="T24" fmla="*/ 13 w 67"/>
                <a:gd name="T25" fmla="*/ 59 h 95"/>
                <a:gd name="T26" fmla="*/ 18 w 67"/>
                <a:gd name="T27" fmla="*/ 69 h 95"/>
                <a:gd name="T28" fmla="*/ 25 w 67"/>
                <a:gd name="T29" fmla="*/ 77 h 95"/>
                <a:gd name="T30" fmla="*/ 33 w 67"/>
                <a:gd name="T31" fmla="*/ 82 h 95"/>
                <a:gd name="T32" fmla="*/ 45 w 67"/>
                <a:gd name="T33" fmla="*/ 85 h 95"/>
                <a:gd name="T34" fmla="*/ 56 w 67"/>
                <a:gd name="T35" fmla="*/ 83 h 95"/>
                <a:gd name="T36" fmla="*/ 66 w 67"/>
                <a:gd name="T37" fmla="*/ 80 h 95"/>
                <a:gd name="T38" fmla="*/ 67 w 67"/>
                <a:gd name="T39" fmla="*/ 91 h 95"/>
                <a:gd name="T40" fmla="*/ 56 w 67"/>
                <a:gd name="T41" fmla="*/ 93 h 95"/>
                <a:gd name="T42" fmla="*/ 44 w 67"/>
                <a:gd name="T43" fmla="*/ 95 h 95"/>
                <a:gd name="T44" fmla="*/ 28 w 67"/>
                <a:gd name="T45" fmla="*/ 91 h 95"/>
                <a:gd name="T46" fmla="*/ 16 w 67"/>
                <a:gd name="T47" fmla="*/ 85 h 95"/>
                <a:gd name="T48" fmla="*/ 7 w 67"/>
                <a:gd name="T49" fmla="*/ 74 h 95"/>
                <a:gd name="T50" fmla="*/ 2 w 67"/>
                <a:gd name="T51" fmla="*/ 61 h 95"/>
                <a:gd name="T52" fmla="*/ 0 w 67"/>
                <a:gd name="T53" fmla="*/ 47 h 95"/>
                <a:gd name="T54" fmla="*/ 2 w 67"/>
                <a:gd name="T55" fmla="*/ 31 h 95"/>
                <a:gd name="T56" fmla="*/ 8 w 67"/>
                <a:gd name="T57" fmla="*/ 19 h 95"/>
                <a:gd name="T58" fmla="*/ 18 w 67"/>
                <a:gd name="T59" fmla="*/ 9 h 95"/>
                <a:gd name="T60" fmla="*/ 30 w 67"/>
                <a:gd name="T61" fmla="*/ 2 h 95"/>
                <a:gd name="T62" fmla="*/ 45 w 67"/>
                <a:gd name="T63"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7" h="95">
                  <a:moveTo>
                    <a:pt x="45" y="0"/>
                  </a:moveTo>
                  <a:lnTo>
                    <a:pt x="55" y="1"/>
                  </a:lnTo>
                  <a:lnTo>
                    <a:pt x="61" y="2"/>
                  </a:lnTo>
                  <a:lnTo>
                    <a:pt x="67" y="3"/>
                  </a:lnTo>
                  <a:lnTo>
                    <a:pt x="66" y="14"/>
                  </a:lnTo>
                  <a:lnTo>
                    <a:pt x="56" y="11"/>
                  </a:lnTo>
                  <a:lnTo>
                    <a:pt x="47" y="9"/>
                  </a:lnTo>
                  <a:lnTo>
                    <a:pt x="35" y="11"/>
                  </a:lnTo>
                  <a:lnTo>
                    <a:pt x="25" y="16"/>
                  </a:lnTo>
                  <a:lnTo>
                    <a:pt x="18" y="24"/>
                  </a:lnTo>
                  <a:lnTo>
                    <a:pt x="13" y="34"/>
                  </a:lnTo>
                  <a:lnTo>
                    <a:pt x="12" y="47"/>
                  </a:lnTo>
                  <a:lnTo>
                    <a:pt x="13" y="59"/>
                  </a:lnTo>
                  <a:lnTo>
                    <a:pt x="18" y="69"/>
                  </a:lnTo>
                  <a:lnTo>
                    <a:pt x="25" y="77"/>
                  </a:lnTo>
                  <a:lnTo>
                    <a:pt x="33" y="82"/>
                  </a:lnTo>
                  <a:lnTo>
                    <a:pt x="45" y="85"/>
                  </a:lnTo>
                  <a:lnTo>
                    <a:pt x="56" y="83"/>
                  </a:lnTo>
                  <a:lnTo>
                    <a:pt x="66" y="80"/>
                  </a:lnTo>
                  <a:lnTo>
                    <a:pt x="67" y="91"/>
                  </a:lnTo>
                  <a:lnTo>
                    <a:pt x="56" y="93"/>
                  </a:lnTo>
                  <a:lnTo>
                    <a:pt x="44" y="95"/>
                  </a:lnTo>
                  <a:lnTo>
                    <a:pt x="28" y="91"/>
                  </a:lnTo>
                  <a:lnTo>
                    <a:pt x="16" y="85"/>
                  </a:lnTo>
                  <a:lnTo>
                    <a:pt x="7" y="74"/>
                  </a:lnTo>
                  <a:lnTo>
                    <a:pt x="2" y="61"/>
                  </a:lnTo>
                  <a:lnTo>
                    <a:pt x="0" y="47"/>
                  </a:lnTo>
                  <a:lnTo>
                    <a:pt x="2" y="31"/>
                  </a:lnTo>
                  <a:lnTo>
                    <a:pt x="8" y="19"/>
                  </a:lnTo>
                  <a:lnTo>
                    <a:pt x="18" y="9"/>
                  </a:lnTo>
                  <a:lnTo>
                    <a:pt x="30" y="2"/>
                  </a:lnTo>
                  <a:lnTo>
                    <a:pt x="4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8" name="Freeform 33"/>
            <p:cNvSpPr>
              <a:spLocks/>
            </p:cNvSpPr>
            <p:nvPr userDrawn="1"/>
          </p:nvSpPr>
          <p:spPr bwMode="auto">
            <a:xfrm>
              <a:off x="1707" y="255"/>
              <a:ext cx="24" cy="45"/>
            </a:xfrm>
            <a:custGeom>
              <a:avLst/>
              <a:gdLst>
                <a:gd name="T0" fmla="*/ 0 w 71"/>
                <a:gd name="T1" fmla="*/ 0 h 133"/>
                <a:gd name="T2" fmla="*/ 12 w 71"/>
                <a:gd name="T3" fmla="*/ 0 h 133"/>
                <a:gd name="T4" fmla="*/ 12 w 71"/>
                <a:gd name="T5" fmla="*/ 57 h 133"/>
                <a:gd name="T6" fmla="*/ 12 w 71"/>
                <a:gd name="T7" fmla="*/ 57 h 133"/>
                <a:gd name="T8" fmla="*/ 18 w 71"/>
                <a:gd name="T9" fmla="*/ 48 h 133"/>
                <a:gd name="T10" fmla="*/ 28 w 71"/>
                <a:gd name="T11" fmla="*/ 43 h 133"/>
                <a:gd name="T12" fmla="*/ 41 w 71"/>
                <a:gd name="T13" fmla="*/ 41 h 133"/>
                <a:gd name="T14" fmla="*/ 53 w 71"/>
                <a:gd name="T15" fmla="*/ 43 h 133"/>
                <a:gd name="T16" fmla="*/ 62 w 71"/>
                <a:gd name="T17" fmla="*/ 47 h 133"/>
                <a:gd name="T18" fmla="*/ 67 w 71"/>
                <a:gd name="T19" fmla="*/ 56 h 133"/>
                <a:gd name="T20" fmla="*/ 70 w 71"/>
                <a:gd name="T21" fmla="*/ 66 h 133"/>
                <a:gd name="T22" fmla="*/ 71 w 71"/>
                <a:gd name="T23" fmla="*/ 79 h 133"/>
                <a:gd name="T24" fmla="*/ 71 w 71"/>
                <a:gd name="T25" fmla="*/ 133 h 133"/>
                <a:gd name="T26" fmla="*/ 60 w 71"/>
                <a:gd name="T27" fmla="*/ 133 h 133"/>
                <a:gd name="T28" fmla="*/ 60 w 71"/>
                <a:gd name="T29" fmla="*/ 80 h 133"/>
                <a:gd name="T30" fmla="*/ 60 w 71"/>
                <a:gd name="T31" fmla="*/ 70 h 133"/>
                <a:gd name="T32" fmla="*/ 57 w 71"/>
                <a:gd name="T33" fmla="*/ 62 h 133"/>
                <a:gd name="T34" fmla="*/ 54 w 71"/>
                <a:gd name="T35" fmla="*/ 56 h 133"/>
                <a:gd name="T36" fmla="*/ 47 w 71"/>
                <a:gd name="T37" fmla="*/ 52 h 133"/>
                <a:gd name="T38" fmla="*/ 38 w 71"/>
                <a:gd name="T39" fmla="*/ 50 h 133"/>
                <a:gd name="T40" fmla="*/ 28 w 71"/>
                <a:gd name="T41" fmla="*/ 52 h 133"/>
                <a:gd name="T42" fmla="*/ 21 w 71"/>
                <a:gd name="T43" fmla="*/ 57 h 133"/>
                <a:gd name="T44" fmla="*/ 15 w 71"/>
                <a:gd name="T45" fmla="*/ 65 h 133"/>
                <a:gd name="T46" fmla="*/ 13 w 71"/>
                <a:gd name="T47" fmla="*/ 75 h 133"/>
                <a:gd name="T48" fmla="*/ 12 w 71"/>
                <a:gd name="T49" fmla="*/ 84 h 133"/>
                <a:gd name="T50" fmla="*/ 12 w 71"/>
                <a:gd name="T51" fmla="*/ 133 h 133"/>
                <a:gd name="T52" fmla="*/ 0 w 71"/>
                <a:gd name="T53" fmla="*/ 133 h 133"/>
                <a:gd name="T54" fmla="*/ 0 w 71"/>
                <a:gd name="T55" fmla="*/ 0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71" h="133">
                  <a:moveTo>
                    <a:pt x="0" y="0"/>
                  </a:moveTo>
                  <a:lnTo>
                    <a:pt x="12" y="0"/>
                  </a:lnTo>
                  <a:lnTo>
                    <a:pt x="12" y="57"/>
                  </a:lnTo>
                  <a:lnTo>
                    <a:pt x="12" y="57"/>
                  </a:lnTo>
                  <a:lnTo>
                    <a:pt x="18" y="48"/>
                  </a:lnTo>
                  <a:lnTo>
                    <a:pt x="28" y="43"/>
                  </a:lnTo>
                  <a:lnTo>
                    <a:pt x="41" y="41"/>
                  </a:lnTo>
                  <a:lnTo>
                    <a:pt x="53" y="43"/>
                  </a:lnTo>
                  <a:lnTo>
                    <a:pt x="62" y="47"/>
                  </a:lnTo>
                  <a:lnTo>
                    <a:pt x="67" y="56"/>
                  </a:lnTo>
                  <a:lnTo>
                    <a:pt x="70" y="66"/>
                  </a:lnTo>
                  <a:lnTo>
                    <a:pt x="71" y="79"/>
                  </a:lnTo>
                  <a:lnTo>
                    <a:pt x="71" y="133"/>
                  </a:lnTo>
                  <a:lnTo>
                    <a:pt x="60" y="133"/>
                  </a:lnTo>
                  <a:lnTo>
                    <a:pt x="60" y="80"/>
                  </a:lnTo>
                  <a:lnTo>
                    <a:pt x="60" y="70"/>
                  </a:lnTo>
                  <a:lnTo>
                    <a:pt x="57" y="62"/>
                  </a:lnTo>
                  <a:lnTo>
                    <a:pt x="54" y="56"/>
                  </a:lnTo>
                  <a:lnTo>
                    <a:pt x="47" y="52"/>
                  </a:lnTo>
                  <a:lnTo>
                    <a:pt x="38" y="50"/>
                  </a:lnTo>
                  <a:lnTo>
                    <a:pt x="28" y="52"/>
                  </a:lnTo>
                  <a:lnTo>
                    <a:pt x="21" y="57"/>
                  </a:lnTo>
                  <a:lnTo>
                    <a:pt x="15" y="65"/>
                  </a:lnTo>
                  <a:lnTo>
                    <a:pt x="13" y="75"/>
                  </a:lnTo>
                  <a:lnTo>
                    <a:pt x="12" y="84"/>
                  </a:lnTo>
                  <a:lnTo>
                    <a:pt x="12" y="133"/>
                  </a:lnTo>
                  <a:lnTo>
                    <a:pt x="0" y="133"/>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39" name="Freeform 34"/>
            <p:cNvSpPr>
              <a:spLocks noEditPoints="1"/>
            </p:cNvSpPr>
            <p:nvPr userDrawn="1"/>
          </p:nvSpPr>
          <p:spPr bwMode="auto">
            <a:xfrm>
              <a:off x="1742" y="269"/>
              <a:ext cx="24" cy="32"/>
            </a:xfrm>
            <a:custGeom>
              <a:avLst/>
              <a:gdLst>
                <a:gd name="T0" fmla="*/ 55 w 71"/>
                <a:gd name="T1" fmla="*/ 47 h 95"/>
                <a:gd name="T2" fmla="*/ 46 w 71"/>
                <a:gd name="T3" fmla="*/ 47 h 95"/>
                <a:gd name="T4" fmla="*/ 36 w 71"/>
                <a:gd name="T5" fmla="*/ 48 h 95"/>
                <a:gd name="T6" fmla="*/ 27 w 71"/>
                <a:gd name="T7" fmla="*/ 50 h 95"/>
                <a:gd name="T8" fmla="*/ 19 w 71"/>
                <a:gd name="T9" fmla="*/ 54 h 95"/>
                <a:gd name="T10" fmla="*/ 15 w 71"/>
                <a:gd name="T11" fmla="*/ 60 h 95"/>
                <a:gd name="T12" fmla="*/ 13 w 71"/>
                <a:gd name="T13" fmla="*/ 68 h 95"/>
                <a:gd name="T14" fmla="*/ 15 w 71"/>
                <a:gd name="T15" fmla="*/ 76 h 95"/>
                <a:gd name="T16" fmla="*/ 18 w 71"/>
                <a:gd name="T17" fmla="*/ 81 h 95"/>
                <a:gd name="T18" fmla="*/ 25 w 71"/>
                <a:gd name="T19" fmla="*/ 83 h 95"/>
                <a:gd name="T20" fmla="*/ 32 w 71"/>
                <a:gd name="T21" fmla="*/ 85 h 95"/>
                <a:gd name="T22" fmla="*/ 43 w 71"/>
                <a:gd name="T23" fmla="*/ 83 h 95"/>
                <a:gd name="T24" fmla="*/ 51 w 71"/>
                <a:gd name="T25" fmla="*/ 78 h 95"/>
                <a:gd name="T26" fmla="*/ 55 w 71"/>
                <a:gd name="T27" fmla="*/ 72 h 95"/>
                <a:gd name="T28" fmla="*/ 57 w 71"/>
                <a:gd name="T29" fmla="*/ 64 h 95"/>
                <a:gd name="T30" fmla="*/ 59 w 71"/>
                <a:gd name="T31" fmla="*/ 58 h 95"/>
                <a:gd name="T32" fmla="*/ 59 w 71"/>
                <a:gd name="T33" fmla="*/ 52 h 95"/>
                <a:gd name="T34" fmla="*/ 59 w 71"/>
                <a:gd name="T35" fmla="*/ 47 h 95"/>
                <a:gd name="T36" fmla="*/ 55 w 71"/>
                <a:gd name="T37" fmla="*/ 47 h 95"/>
                <a:gd name="T38" fmla="*/ 38 w 71"/>
                <a:gd name="T39" fmla="*/ 0 h 95"/>
                <a:gd name="T40" fmla="*/ 53 w 71"/>
                <a:gd name="T41" fmla="*/ 2 h 95"/>
                <a:gd name="T42" fmla="*/ 63 w 71"/>
                <a:gd name="T43" fmla="*/ 7 h 95"/>
                <a:gd name="T44" fmla="*/ 69 w 71"/>
                <a:gd name="T45" fmla="*/ 18 h 95"/>
                <a:gd name="T46" fmla="*/ 70 w 71"/>
                <a:gd name="T47" fmla="*/ 33 h 95"/>
                <a:gd name="T48" fmla="*/ 70 w 71"/>
                <a:gd name="T49" fmla="*/ 73 h 95"/>
                <a:gd name="T50" fmla="*/ 70 w 71"/>
                <a:gd name="T51" fmla="*/ 83 h 95"/>
                <a:gd name="T52" fmla="*/ 71 w 71"/>
                <a:gd name="T53" fmla="*/ 92 h 95"/>
                <a:gd name="T54" fmla="*/ 60 w 71"/>
                <a:gd name="T55" fmla="*/ 92 h 95"/>
                <a:gd name="T56" fmla="*/ 60 w 71"/>
                <a:gd name="T57" fmla="*/ 78 h 95"/>
                <a:gd name="T58" fmla="*/ 60 w 71"/>
                <a:gd name="T59" fmla="*/ 78 h 95"/>
                <a:gd name="T60" fmla="*/ 52 w 71"/>
                <a:gd name="T61" fmla="*/ 87 h 95"/>
                <a:gd name="T62" fmla="*/ 42 w 71"/>
                <a:gd name="T63" fmla="*/ 92 h 95"/>
                <a:gd name="T64" fmla="*/ 31 w 71"/>
                <a:gd name="T65" fmla="*/ 95 h 95"/>
                <a:gd name="T66" fmla="*/ 19 w 71"/>
                <a:gd name="T67" fmla="*/ 92 h 95"/>
                <a:gd name="T68" fmla="*/ 12 w 71"/>
                <a:gd name="T69" fmla="*/ 89 h 95"/>
                <a:gd name="T70" fmla="*/ 6 w 71"/>
                <a:gd name="T71" fmla="*/ 85 h 95"/>
                <a:gd name="T72" fmla="*/ 3 w 71"/>
                <a:gd name="T73" fmla="*/ 79 h 95"/>
                <a:gd name="T74" fmla="*/ 2 w 71"/>
                <a:gd name="T75" fmla="*/ 73 h 95"/>
                <a:gd name="T76" fmla="*/ 0 w 71"/>
                <a:gd name="T77" fmla="*/ 69 h 95"/>
                <a:gd name="T78" fmla="*/ 3 w 71"/>
                <a:gd name="T79" fmla="*/ 58 h 95"/>
                <a:gd name="T80" fmla="*/ 8 w 71"/>
                <a:gd name="T81" fmla="*/ 49 h 95"/>
                <a:gd name="T82" fmla="*/ 16 w 71"/>
                <a:gd name="T83" fmla="*/ 43 h 95"/>
                <a:gd name="T84" fmla="*/ 25 w 71"/>
                <a:gd name="T85" fmla="*/ 40 h 95"/>
                <a:gd name="T86" fmla="*/ 35 w 71"/>
                <a:gd name="T87" fmla="*/ 38 h 95"/>
                <a:gd name="T88" fmla="*/ 46 w 71"/>
                <a:gd name="T89" fmla="*/ 38 h 95"/>
                <a:gd name="T90" fmla="*/ 56 w 71"/>
                <a:gd name="T91" fmla="*/ 36 h 95"/>
                <a:gd name="T92" fmla="*/ 59 w 71"/>
                <a:gd name="T93" fmla="*/ 36 h 95"/>
                <a:gd name="T94" fmla="*/ 59 w 71"/>
                <a:gd name="T95" fmla="*/ 32 h 95"/>
                <a:gd name="T96" fmla="*/ 57 w 71"/>
                <a:gd name="T97" fmla="*/ 22 h 95"/>
                <a:gd name="T98" fmla="*/ 54 w 71"/>
                <a:gd name="T99" fmla="*/ 15 h 95"/>
                <a:gd name="T100" fmla="*/ 47 w 71"/>
                <a:gd name="T101" fmla="*/ 11 h 95"/>
                <a:gd name="T102" fmla="*/ 38 w 71"/>
                <a:gd name="T103" fmla="*/ 9 h 95"/>
                <a:gd name="T104" fmla="*/ 25 w 71"/>
                <a:gd name="T105" fmla="*/ 11 h 95"/>
                <a:gd name="T106" fmla="*/ 12 w 71"/>
                <a:gd name="T107" fmla="*/ 16 h 95"/>
                <a:gd name="T108" fmla="*/ 12 w 71"/>
                <a:gd name="T109" fmla="*/ 5 h 95"/>
                <a:gd name="T110" fmla="*/ 19 w 71"/>
                <a:gd name="T111" fmla="*/ 3 h 95"/>
                <a:gd name="T112" fmla="*/ 29 w 71"/>
                <a:gd name="T113" fmla="*/ 1 h 95"/>
                <a:gd name="T114" fmla="*/ 38 w 71"/>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1" h="95">
                  <a:moveTo>
                    <a:pt x="55" y="47"/>
                  </a:moveTo>
                  <a:lnTo>
                    <a:pt x="46" y="47"/>
                  </a:lnTo>
                  <a:lnTo>
                    <a:pt x="36" y="48"/>
                  </a:lnTo>
                  <a:lnTo>
                    <a:pt x="27" y="50"/>
                  </a:lnTo>
                  <a:lnTo>
                    <a:pt x="19" y="54"/>
                  </a:lnTo>
                  <a:lnTo>
                    <a:pt x="15" y="60"/>
                  </a:lnTo>
                  <a:lnTo>
                    <a:pt x="13" y="68"/>
                  </a:lnTo>
                  <a:lnTo>
                    <a:pt x="15" y="76"/>
                  </a:lnTo>
                  <a:lnTo>
                    <a:pt x="18" y="81"/>
                  </a:lnTo>
                  <a:lnTo>
                    <a:pt x="25" y="83"/>
                  </a:lnTo>
                  <a:lnTo>
                    <a:pt x="32" y="85"/>
                  </a:lnTo>
                  <a:lnTo>
                    <a:pt x="43" y="83"/>
                  </a:lnTo>
                  <a:lnTo>
                    <a:pt x="51" y="78"/>
                  </a:lnTo>
                  <a:lnTo>
                    <a:pt x="55" y="72"/>
                  </a:lnTo>
                  <a:lnTo>
                    <a:pt x="57" y="64"/>
                  </a:lnTo>
                  <a:lnTo>
                    <a:pt x="59" y="58"/>
                  </a:lnTo>
                  <a:lnTo>
                    <a:pt x="59" y="52"/>
                  </a:lnTo>
                  <a:lnTo>
                    <a:pt x="59" y="47"/>
                  </a:lnTo>
                  <a:lnTo>
                    <a:pt x="55" y="47"/>
                  </a:lnTo>
                  <a:close/>
                  <a:moveTo>
                    <a:pt x="38" y="0"/>
                  </a:moveTo>
                  <a:lnTo>
                    <a:pt x="53" y="2"/>
                  </a:lnTo>
                  <a:lnTo>
                    <a:pt x="63" y="7"/>
                  </a:lnTo>
                  <a:lnTo>
                    <a:pt x="69" y="18"/>
                  </a:lnTo>
                  <a:lnTo>
                    <a:pt x="70" y="33"/>
                  </a:lnTo>
                  <a:lnTo>
                    <a:pt x="70" y="73"/>
                  </a:lnTo>
                  <a:lnTo>
                    <a:pt x="70" y="83"/>
                  </a:lnTo>
                  <a:lnTo>
                    <a:pt x="71" y="92"/>
                  </a:lnTo>
                  <a:lnTo>
                    <a:pt x="60" y="92"/>
                  </a:lnTo>
                  <a:lnTo>
                    <a:pt x="60" y="78"/>
                  </a:lnTo>
                  <a:lnTo>
                    <a:pt x="60" y="78"/>
                  </a:lnTo>
                  <a:lnTo>
                    <a:pt x="52" y="87"/>
                  </a:lnTo>
                  <a:lnTo>
                    <a:pt x="42" y="92"/>
                  </a:lnTo>
                  <a:lnTo>
                    <a:pt x="31" y="95"/>
                  </a:lnTo>
                  <a:lnTo>
                    <a:pt x="19" y="92"/>
                  </a:lnTo>
                  <a:lnTo>
                    <a:pt x="12" y="89"/>
                  </a:lnTo>
                  <a:lnTo>
                    <a:pt x="6" y="85"/>
                  </a:lnTo>
                  <a:lnTo>
                    <a:pt x="3" y="79"/>
                  </a:lnTo>
                  <a:lnTo>
                    <a:pt x="2" y="73"/>
                  </a:lnTo>
                  <a:lnTo>
                    <a:pt x="0" y="69"/>
                  </a:lnTo>
                  <a:lnTo>
                    <a:pt x="3" y="58"/>
                  </a:lnTo>
                  <a:lnTo>
                    <a:pt x="8" y="49"/>
                  </a:lnTo>
                  <a:lnTo>
                    <a:pt x="16" y="43"/>
                  </a:lnTo>
                  <a:lnTo>
                    <a:pt x="25" y="40"/>
                  </a:lnTo>
                  <a:lnTo>
                    <a:pt x="35" y="38"/>
                  </a:lnTo>
                  <a:lnTo>
                    <a:pt x="46" y="38"/>
                  </a:lnTo>
                  <a:lnTo>
                    <a:pt x="56" y="36"/>
                  </a:lnTo>
                  <a:lnTo>
                    <a:pt x="59" y="36"/>
                  </a:lnTo>
                  <a:lnTo>
                    <a:pt x="59" y="32"/>
                  </a:lnTo>
                  <a:lnTo>
                    <a:pt x="57" y="22"/>
                  </a:lnTo>
                  <a:lnTo>
                    <a:pt x="54" y="15"/>
                  </a:lnTo>
                  <a:lnTo>
                    <a:pt x="47" y="11"/>
                  </a:lnTo>
                  <a:lnTo>
                    <a:pt x="38" y="9"/>
                  </a:lnTo>
                  <a:lnTo>
                    <a:pt x="25" y="11"/>
                  </a:lnTo>
                  <a:lnTo>
                    <a:pt x="12" y="16"/>
                  </a:lnTo>
                  <a:lnTo>
                    <a:pt x="12" y="5"/>
                  </a:lnTo>
                  <a:lnTo>
                    <a:pt x="19" y="3"/>
                  </a:lnTo>
                  <a:lnTo>
                    <a:pt x="29" y="1"/>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0" name="Freeform 35"/>
            <p:cNvSpPr>
              <a:spLocks/>
            </p:cNvSpPr>
            <p:nvPr userDrawn="1"/>
          </p:nvSpPr>
          <p:spPr bwMode="auto">
            <a:xfrm>
              <a:off x="1775" y="255"/>
              <a:ext cx="18" cy="45"/>
            </a:xfrm>
            <a:custGeom>
              <a:avLst/>
              <a:gdLst>
                <a:gd name="T0" fmla="*/ 42 w 52"/>
                <a:gd name="T1" fmla="*/ 0 h 135"/>
                <a:gd name="T2" fmla="*/ 46 w 52"/>
                <a:gd name="T3" fmla="*/ 0 h 135"/>
                <a:gd name="T4" fmla="*/ 49 w 52"/>
                <a:gd name="T5" fmla="*/ 0 h 135"/>
                <a:gd name="T6" fmla="*/ 52 w 52"/>
                <a:gd name="T7" fmla="*/ 1 h 135"/>
                <a:gd name="T8" fmla="*/ 51 w 52"/>
                <a:gd name="T9" fmla="*/ 11 h 135"/>
                <a:gd name="T10" fmla="*/ 49 w 52"/>
                <a:gd name="T11" fmla="*/ 10 h 135"/>
                <a:gd name="T12" fmla="*/ 46 w 52"/>
                <a:gd name="T13" fmla="*/ 10 h 135"/>
                <a:gd name="T14" fmla="*/ 42 w 52"/>
                <a:gd name="T15" fmla="*/ 9 h 135"/>
                <a:gd name="T16" fmla="*/ 36 w 52"/>
                <a:gd name="T17" fmla="*/ 11 h 135"/>
                <a:gd name="T18" fmla="*/ 31 w 52"/>
                <a:gd name="T19" fmla="*/ 16 h 135"/>
                <a:gd name="T20" fmla="*/ 30 w 52"/>
                <a:gd name="T21" fmla="*/ 23 h 135"/>
                <a:gd name="T22" fmla="*/ 29 w 52"/>
                <a:gd name="T23" fmla="*/ 30 h 135"/>
                <a:gd name="T24" fmla="*/ 29 w 52"/>
                <a:gd name="T25" fmla="*/ 37 h 135"/>
                <a:gd name="T26" fmla="*/ 29 w 52"/>
                <a:gd name="T27" fmla="*/ 45 h 135"/>
                <a:gd name="T28" fmla="*/ 49 w 52"/>
                <a:gd name="T29" fmla="*/ 45 h 135"/>
                <a:gd name="T30" fmla="*/ 49 w 52"/>
                <a:gd name="T31" fmla="*/ 54 h 135"/>
                <a:gd name="T32" fmla="*/ 29 w 52"/>
                <a:gd name="T33" fmla="*/ 54 h 135"/>
                <a:gd name="T34" fmla="*/ 29 w 52"/>
                <a:gd name="T35" fmla="*/ 135 h 135"/>
                <a:gd name="T36" fmla="*/ 18 w 52"/>
                <a:gd name="T37" fmla="*/ 135 h 135"/>
                <a:gd name="T38" fmla="*/ 18 w 52"/>
                <a:gd name="T39" fmla="*/ 54 h 135"/>
                <a:gd name="T40" fmla="*/ 0 w 52"/>
                <a:gd name="T41" fmla="*/ 54 h 135"/>
                <a:gd name="T42" fmla="*/ 0 w 52"/>
                <a:gd name="T43" fmla="*/ 45 h 135"/>
                <a:gd name="T44" fmla="*/ 18 w 52"/>
                <a:gd name="T45" fmla="*/ 45 h 135"/>
                <a:gd name="T46" fmla="*/ 18 w 52"/>
                <a:gd name="T47" fmla="*/ 38 h 135"/>
                <a:gd name="T48" fmla="*/ 18 w 52"/>
                <a:gd name="T49" fmla="*/ 29 h 135"/>
                <a:gd name="T50" fmla="*/ 19 w 52"/>
                <a:gd name="T51" fmla="*/ 20 h 135"/>
                <a:gd name="T52" fmla="*/ 21 w 52"/>
                <a:gd name="T53" fmla="*/ 13 h 135"/>
                <a:gd name="T54" fmla="*/ 26 w 52"/>
                <a:gd name="T55" fmla="*/ 6 h 135"/>
                <a:gd name="T56" fmla="*/ 32 w 52"/>
                <a:gd name="T57" fmla="*/ 1 h 135"/>
                <a:gd name="T58" fmla="*/ 42 w 52"/>
                <a:gd name="T59"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2" h="135">
                  <a:moveTo>
                    <a:pt x="42" y="0"/>
                  </a:moveTo>
                  <a:lnTo>
                    <a:pt x="46" y="0"/>
                  </a:lnTo>
                  <a:lnTo>
                    <a:pt x="49" y="0"/>
                  </a:lnTo>
                  <a:lnTo>
                    <a:pt x="52" y="1"/>
                  </a:lnTo>
                  <a:lnTo>
                    <a:pt x="51" y="11"/>
                  </a:lnTo>
                  <a:lnTo>
                    <a:pt x="49" y="10"/>
                  </a:lnTo>
                  <a:lnTo>
                    <a:pt x="46" y="10"/>
                  </a:lnTo>
                  <a:lnTo>
                    <a:pt x="42" y="9"/>
                  </a:lnTo>
                  <a:lnTo>
                    <a:pt x="36" y="11"/>
                  </a:lnTo>
                  <a:lnTo>
                    <a:pt x="31" y="16"/>
                  </a:lnTo>
                  <a:lnTo>
                    <a:pt x="30" y="23"/>
                  </a:lnTo>
                  <a:lnTo>
                    <a:pt x="29" y="30"/>
                  </a:lnTo>
                  <a:lnTo>
                    <a:pt x="29" y="37"/>
                  </a:lnTo>
                  <a:lnTo>
                    <a:pt x="29" y="45"/>
                  </a:lnTo>
                  <a:lnTo>
                    <a:pt x="49" y="45"/>
                  </a:lnTo>
                  <a:lnTo>
                    <a:pt x="49" y="54"/>
                  </a:lnTo>
                  <a:lnTo>
                    <a:pt x="29" y="54"/>
                  </a:lnTo>
                  <a:lnTo>
                    <a:pt x="29" y="135"/>
                  </a:lnTo>
                  <a:lnTo>
                    <a:pt x="18" y="135"/>
                  </a:lnTo>
                  <a:lnTo>
                    <a:pt x="18" y="54"/>
                  </a:lnTo>
                  <a:lnTo>
                    <a:pt x="0" y="54"/>
                  </a:lnTo>
                  <a:lnTo>
                    <a:pt x="0" y="45"/>
                  </a:lnTo>
                  <a:lnTo>
                    <a:pt x="18" y="45"/>
                  </a:lnTo>
                  <a:lnTo>
                    <a:pt x="18" y="38"/>
                  </a:lnTo>
                  <a:lnTo>
                    <a:pt x="18" y="29"/>
                  </a:lnTo>
                  <a:lnTo>
                    <a:pt x="19" y="20"/>
                  </a:lnTo>
                  <a:lnTo>
                    <a:pt x="21" y="13"/>
                  </a:lnTo>
                  <a:lnTo>
                    <a:pt x="26" y="6"/>
                  </a:lnTo>
                  <a:lnTo>
                    <a:pt x="32" y="1"/>
                  </a:lnTo>
                  <a:lnTo>
                    <a:pt x="4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1" name="Freeform 36"/>
            <p:cNvSpPr>
              <a:spLocks/>
            </p:cNvSpPr>
            <p:nvPr userDrawn="1"/>
          </p:nvSpPr>
          <p:spPr bwMode="auto">
            <a:xfrm>
              <a:off x="1799" y="261"/>
              <a:ext cx="18" cy="40"/>
            </a:xfrm>
            <a:custGeom>
              <a:avLst/>
              <a:gdLst>
                <a:gd name="T0" fmla="*/ 30 w 53"/>
                <a:gd name="T1" fmla="*/ 0 h 119"/>
                <a:gd name="T2" fmla="*/ 30 w 53"/>
                <a:gd name="T3" fmla="*/ 26 h 119"/>
                <a:gd name="T4" fmla="*/ 51 w 53"/>
                <a:gd name="T5" fmla="*/ 26 h 119"/>
                <a:gd name="T6" fmla="*/ 51 w 53"/>
                <a:gd name="T7" fmla="*/ 35 h 119"/>
                <a:gd name="T8" fmla="*/ 30 w 53"/>
                <a:gd name="T9" fmla="*/ 35 h 119"/>
                <a:gd name="T10" fmla="*/ 30 w 53"/>
                <a:gd name="T11" fmla="*/ 94 h 119"/>
                <a:gd name="T12" fmla="*/ 30 w 53"/>
                <a:gd name="T13" fmla="*/ 97 h 119"/>
                <a:gd name="T14" fmla="*/ 31 w 53"/>
                <a:gd name="T15" fmla="*/ 101 h 119"/>
                <a:gd name="T16" fmla="*/ 33 w 53"/>
                <a:gd name="T17" fmla="*/ 104 h 119"/>
                <a:gd name="T18" fmla="*/ 35 w 53"/>
                <a:gd name="T19" fmla="*/ 106 h 119"/>
                <a:gd name="T20" fmla="*/ 37 w 53"/>
                <a:gd name="T21" fmla="*/ 109 h 119"/>
                <a:gd name="T22" fmla="*/ 42 w 53"/>
                <a:gd name="T23" fmla="*/ 109 h 119"/>
                <a:gd name="T24" fmla="*/ 45 w 53"/>
                <a:gd name="T25" fmla="*/ 109 h 119"/>
                <a:gd name="T26" fmla="*/ 49 w 53"/>
                <a:gd name="T27" fmla="*/ 107 h 119"/>
                <a:gd name="T28" fmla="*/ 52 w 53"/>
                <a:gd name="T29" fmla="*/ 106 h 119"/>
                <a:gd name="T30" fmla="*/ 53 w 53"/>
                <a:gd name="T31" fmla="*/ 115 h 119"/>
                <a:gd name="T32" fmla="*/ 50 w 53"/>
                <a:gd name="T33" fmla="*/ 116 h 119"/>
                <a:gd name="T34" fmla="*/ 44 w 53"/>
                <a:gd name="T35" fmla="*/ 117 h 119"/>
                <a:gd name="T36" fmla="*/ 40 w 53"/>
                <a:gd name="T37" fmla="*/ 119 h 119"/>
                <a:gd name="T38" fmla="*/ 30 w 53"/>
                <a:gd name="T39" fmla="*/ 116 h 119"/>
                <a:gd name="T40" fmla="*/ 23 w 53"/>
                <a:gd name="T41" fmla="*/ 112 h 119"/>
                <a:gd name="T42" fmla="*/ 21 w 53"/>
                <a:gd name="T43" fmla="*/ 106 h 119"/>
                <a:gd name="T44" fmla="*/ 18 w 53"/>
                <a:gd name="T45" fmla="*/ 97 h 119"/>
                <a:gd name="T46" fmla="*/ 18 w 53"/>
                <a:gd name="T47" fmla="*/ 88 h 119"/>
                <a:gd name="T48" fmla="*/ 18 w 53"/>
                <a:gd name="T49" fmla="*/ 35 h 119"/>
                <a:gd name="T50" fmla="*/ 0 w 53"/>
                <a:gd name="T51" fmla="*/ 35 h 119"/>
                <a:gd name="T52" fmla="*/ 0 w 53"/>
                <a:gd name="T53" fmla="*/ 26 h 119"/>
                <a:gd name="T54" fmla="*/ 18 w 53"/>
                <a:gd name="T55" fmla="*/ 26 h 119"/>
                <a:gd name="T56" fmla="*/ 18 w 53"/>
                <a:gd name="T57" fmla="*/ 4 h 119"/>
                <a:gd name="T58" fmla="*/ 30 w 53"/>
                <a:gd name="T59" fmla="*/ 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3" h="119">
                  <a:moveTo>
                    <a:pt x="30" y="0"/>
                  </a:moveTo>
                  <a:lnTo>
                    <a:pt x="30" y="26"/>
                  </a:lnTo>
                  <a:lnTo>
                    <a:pt x="51" y="26"/>
                  </a:lnTo>
                  <a:lnTo>
                    <a:pt x="51" y="35"/>
                  </a:lnTo>
                  <a:lnTo>
                    <a:pt x="30" y="35"/>
                  </a:lnTo>
                  <a:lnTo>
                    <a:pt x="30" y="94"/>
                  </a:lnTo>
                  <a:lnTo>
                    <a:pt x="30" y="97"/>
                  </a:lnTo>
                  <a:lnTo>
                    <a:pt x="31" y="101"/>
                  </a:lnTo>
                  <a:lnTo>
                    <a:pt x="33" y="104"/>
                  </a:lnTo>
                  <a:lnTo>
                    <a:pt x="35" y="106"/>
                  </a:lnTo>
                  <a:lnTo>
                    <a:pt x="37" y="109"/>
                  </a:lnTo>
                  <a:lnTo>
                    <a:pt x="42" y="109"/>
                  </a:lnTo>
                  <a:lnTo>
                    <a:pt x="45" y="109"/>
                  </a:lnTo>
                  <a:lnTo>
                    <a:pt x="49" y="107"/>
                  </a:lnTo>
                  <a:lnTo>
                    <a:pt x="52" y="106"/>
                  </a:lnTo>
                  <a:lnTo>
                    <a:pt x="53" y="115"/>
                  </a:lnTo>
                  <a:lnTo>
                    <a:pt x="50" y="116"/>
                  </a:lnTo>
                  <a:lnTo>
                    <a:pt x="44" y="117"/>
                  </a:lnTo>
                  <a:lnTo>
                    <a:pt x="40" y="119"/>
                  </a:lnTo>
                  <a:lnTo>
                    <a:pt x="30" y="116"/>
                  </a:lnTo>
                  <a:lnTo>
                    <a:pt x="23" y="112"/>
                  </a:lnTo>
                  <a:lnTo>
                    <a:pt x="21" y="106"/>
                  </a:lnTo>
                  <a:lnTo>
                    <a:pt x="18" y="97"/>
                  </a:lnTo>
                  <a:lnTo>
                    <a:pt x="18" y="88"/>
                  </a:lnTo>
                  <a:lnTo>
                    <a:pt x="18" y="35"/>
                  </a:lnTo>
                  <a:lnTo>
                    <a:pt x="0" y="35"/>
                  </a:lnTo>
                  <a:lnTo>
                    <a:pt x="0" y="26"/>
                  </a:lnTo>
                  <a:lnTo>
                    <a:pt x="18" y="26"/>
                  </a:lnTo>
                  <a:lnTo>
                    <a:pt x="18" y="4"/>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2" name="Freeform 37"/>
            <p:cNvSpPr>
              <a:spLocks/>
            </p:cNvSpPr>
            <p:nvPr userDrawn="1"/>
          </p:nvSpPr>
          <p:spPr bwMode="auto">
            <a:xfrm>
              <a:off x="823" y="339"/>
              <a:ext cx="30" cy="43"/>
            </a:xfrm>
            <a:custGeom>
              <a:avLst/>
              <a:gdLst>
                <a:gd name="T0" fmla="*/ 62 w 90"/>
                <a:gd name="T1" fmla="*/ 0 h 128"/>
                <a:gd name="T2" fmla="*/ 71 w 90"/>
                <a:gd name="T3" fmla="*/ 0 h 128"/>
                <a:gd name="T4" fmla="*/ 83 w 90"/>
                <a:gd name="T5" fmla="*/ 2 h 128"/>
                <a:gd name="T6" fmla="*/ 90 w 90"/>
                <a:gd name="T7" fmla="*/ 4 h 128"/>
                <a:gd name="T8" fmla="*/ 90 w 90"/>
                <a:gd name="T9" fmla="*/ 15 h 128"/>
                <a:gd name="T10" fmla="*/ 81 w 90"/>
                <a:gd name="T11" fmla="*/ 12 h 128"/>
                <a:gd name="T12" fmla="*/ 71 w 90"/>
                <a:gd name="T13" fmla="*/ 11 h 128"/>
                <a:gd name="T14" fmla="*/ 62 w 90"/>
                <a:gd name="T15" fmla="*/ 11 h 128"/>
                <a:gd name="T16" fmla="*/ 45 w 90"/>
                <a:gd name="T17" fmla="*/ 13 h 128"/>
                <a:gd name="T18" fmla="*/ 31 w 90"/>
                <a:gd name="T19" fmla="*/ 20 h 128"/>
                <a:gd name="T20" fmla="*/ 20 w 90"/>
                <a:gd name="T21" fmla="*/ 32 h 128"/>
                <a:gd name="T22" fmla="*/ 14 w 90"/>
                <a:gd name="T23" fmla="*/ 47 h 128"/>
                <a:gd name="T24" fmla="*/ 12 w 90"/>
                <a:gd name="T25" fmla="*/ 63 h 128"/>
                <a:gd name="T26" fmla="*/ 13 w 90"/>
                <a:gd name="T27" fmla="*/ 79 h 128"/>
                <a:gd name="T28" fmla="*/ 18 w 90"/>
                <a:gd name="T29" fmla="*/ 91 h 128"/>
                <a:gd name="T30" fmla="*/ 24 w 90"/>
                <a:gd name="T31" fmla="*/ 102 h 128"/>
                <a:gd name="T32" fmla="*/ 35 w 90"/>
                <a:gd name="T33" fmla="*/ 110 h 128"/>
                <a:gd name="T34" fmla="*/ 47 w 90"/>
                <a:gd name="T35" fmla="*/ 115 h 128"/>
                <a:gd name="T36" fmla="*/ 62 w 90"/>
                <a:gd name="T37" fmla="*/ 117 h 128"/>
                <a:gd name="T38" fmla="*/ 71 w 90"/>
                <a:gd name="T39" fmla="*/ 117 h 128"/>
                <a:gd name="T40" fmla="*/ 81 w 90"/>
                <a:gd name="T41" fmla="*/ 115 h 128"/>
                <a:gd name="T42" fmla="*/ 90 w 90"/>
                <a:gd name="T43" fmla="*/ 111 h 128"/>
                <a:gd name="T44" fmla="*/ 90 w 90"/>
                <a:gd name="T45" fmla="*/ 122 h 128"/>
                <a:gd name="T46" fmla="*/ 83 w 90"/>
                <a:gd name="T47" fmla="*/ 126 h 128"/>
                <a:gd name="T48" fmla="*/ 71 w 90"/>
                <a:gd name="T49" fmla="*/ 127 h 128"/>
                <a:gd name="T50" fmla="*/ 62 w 90"/>
                <a:gd name="T51" fmla="*/ 128 h 128"/>
                <a:gd name="T52" fmla="*/ 45 w 90"/>
                <a:gd name="T53" fmla="*/ 126 h 128"/>
                <a:gd name="T54" fmla="*/ 29 w 90"/>
                <a:gd name="T55" fmla="*/ 119 h 128"/>
                <a:gd name="T56" fmla="*/ 17 w 90"/>
                <a:gd name="T57" fmla="*/ 110 h 128"/>
                <a:gd name="T58" fmla="*/ 8 w 90"/>
                <a:gd name="T59" fmla="*/ 97 h 128"/>
                <a:gd name="T60" fmla="*/ 2 w 90"/>
                <a:gd name="T61" fmla="*/ 81 h 128"/>
                <a:gd name="T62" fmla="*/ 0 w 90"/>
                <a:gd name="T63" fmla="*/ 63 h 128"/>
                <a:gd name="T64" fmla="*/ 2 w 90"/>
                <a:gd name="T65" fmla="*/ 45 h 128"/>
                <a:gd name="T66" fmla="*/ 8 w 90"/>
                <a:gd name="T67" fmla="*/ 30 h 128"/>
                <a:gd name="T68" fmla="*/ 17 w 90"/>
                <a:gd name="T69" fmla="*/ 18 h 128"/>
                <a:gd name="T70" fmla="*/ 29 w 90"/>
                <a:gd name="T71" fmla="*/ 7 h 128"/>
                <a:gd name="T72" fmla="*/ 45 w 90"/>
                <a:gd name="T73" fmla="*/ 2 h 128"/>
                <a:gd name="T74" fmla="*/ 62 w 90"/>
                <a:gd name="T75"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90" h="128">
                  <a:moveTo>
                    <a:pt x="62" y="0"/>
                  </a:moveTo>
                  <a:lnTo>
                    <a:pt x="71" y="0"/>
                  </a:lnTo>
                  <a:lnTo>
                    <a:pt x="83" y="2"/>
                  </a:lnTo>
                  <a:lnTo>
                    <a:pt x="90" y="4"/>
                  </a:lnTo>
                  <a:lnTo>
                    <a:pt x="90" y="15"/>
                  </a:lnTo>
                  <a:lnTo>
                    <a:pt x="81" y="12"/>
                  </a:lnTo>
                  <a:lnTo>
                    <a:pt x="71" y="11"/>
                  </a:lnTo>
                  <a:lnTo>
                    <a:pt x="62" y="11"/>
                  </a:lnTo>
                  <a:lnTo>
                    <a:pt x="45" y="13"/>
                  </a:lnTo>
                  <a:lnTo>
                    <a:pt x="31" y="20"/>
                  </a:lnTo>
                  <a:lnTo>
                    <a:pt x="20" y="32"/>
                  </a:lnTo>
                  <a:lnTo>
                    <a:pt x="14" y="47"/>
                  </a:lnTo>
                  <a:lnTo>
                    <a:pt x="12" y="63"/>
                  </a:lnTo>
                  <a:lnTo>
                    <a:pt x="13" y="79"/>
                  </a:lnTo>
                  <a:lnTo>
                    <a:pt x="18" y="91"/>
                  </a:lnTo>
                  <a:lnTo>
                    <a:pt x="24" y="102"/>
                  </a:lnTo>
                  <a:lnTo>
                    <a:pt x="35" y="110"/>
                  </a:lnTo>
                  <a:lnTo>
                    <a:pt x="47" y="115"/>
                  </a:lnTo>
                  <a:lnTo>
                    <a:pt x="62" y="117"/>
                  </a:lnTo>
                  <a:lnTo>
                    <a:pt x="71" y="117"/>
                  </a:lnTo>
                  <a:lnTo>
                    <a:pt x="81" y="115"/>
                  </a:lnTo>
                  <a:lnTo>
                    <a:pt x="90" y="111"/>
                  </a:lnTo>
                  <a:lnTo>
                    <a:pt x="90" y="122"/>
                  </a:lnTo>
                  <a:lnTo>
                    <a:pt x="83" y="126"/>
                  </a:lnTo>
                  <a:lnTo>
                    <a:pt x="71" y="127"/>
                  </a:lnTo>
                  <a:lnTo>
                    <a:pt x="62" y="128"/>
                  </a:lnTo>
                  <a:lnTo>
                    <a:pt x="45" y="126"/>
                  </a:lnTo>
                  <a:lnTo>
                    <a:pt x="29" y="119"/>
                  </a:lnTo>
                  <a:lnTo>
                    <a:pt x="17" y="110"/>
                  </a:lnTo>
                  <a:lnTo>
                    <a:pt x="8" y="97"/>
                  </a:lnTo>
                  <a:lnTo>
                    <a:pt x="2" y="81"/>
                  </a:lnTo>
                  <a:lnTo>
                    <a:pt x="0" y="63"/>
                  </a:lnTo>
                  <a:lnTo>
                    <a:pt x="2" y="45"/>
                  </a:lnTo>
                  <a:lnTo>
                    <a:pt x="8" y="30"/>
                  </a:lnTo>
                  <a:lnTo>
                    <a:pt x="17" y="18"/>
                  </a:lnTo>
                  <a:lnTo>
                    <a:pt x="29" y="7"/>
                  </a:lnTo>
                  <a:lnTo>
                    <a:pt x="45" y="2"/>
                  </a:lnTo>
                  <a:lnTo>
                    <a:pt x="6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3" name="Freeform 38"/>
            <p:cNvSpPr>
              <a:spLocks noEditPoints="1"/>
            </p:cNvSpPr>
            <p:nvPr userDrawn="1"/>
          </p:nvSpPr>
          <p:spPr bwMode="auto">
            <a:xfrm>
              <a:off x="864" y="350"/>
              <a:ext cx="28" cy="32"/>
            </a:xfrm>
            <a:custGeom>
              <a:avLst/>
              <a:gdLst>
                <a:gd name="T0" fmla="*/ 41 w 84"/>
                <a:gd name="T1" fmla="*/ 9 h 95"/>
                <a:gd name="T2" fmla="*/ 31 w 84"/>
                <a:gd name="T3" fmla="*/ 11 h 95"/>
                <a:gd name="T4" fmla="*/ 22 w 84"/>
                <a:gd name="T5" fmla="*/ 17 h 95"/>
                <a:gd name="T6" fmla="*/ 17 w 84"/>
                <a:gd name="T7" fmla="*/ 25 h 95"/>
                <a:gd name="T8" fmla="*/ 13 w 84"/>
                <a:gd name="T9" fmla="*/ 36 h 95"/>
                <a:gd name="T10" fmla="*/ 11 w 84"/>
                <a:gd name="T11" fmla="*/ 47 h 95"/>
                <a:gd name="T12" fmla="*/ 13 w 84"/>
                <a:gd name="T13" fmla="*/ 59 h 95"/>
                <a:gd name="T14" fmla="*/ 17 w 84"/>
                <a:gd name="T15" fmla="*/ 69 h 95"/>
                <a:gd name="T16" fmla="*/ 22 w 84"/>
                <a:gd name="T17" fmla="*/ 78 h 95"/>
                <a:gd name="T18" fmla="*/ 31 w 84"/>
                <a:gd name="T19" fmla="*/ 83 h 95"/>
                <a:gd name="T20" fmla="*/ 41 w 84"/>
                <a:gd name="T21" fmla="*/ 85 h 95"/>
                <a:gd name="T22" fmla="*/ 53 w 84"/>
                <a:gd name="T23" fmla="*/ 83 h 95"/>
                <a:gd name="T24" fmla="*/ 60 w 84"/>
                <a:gd name="T25" fmla="*/ 78 h 95"/>
                <a:gd name="T26" fmla="*/ 67 w 84"/>
                <a:gd name="T27" fmla="*/ 69 h 95"/>
                <a:gd name="T28" fmla="*/ 70 w 84"/>
                <a:gd name="T29" fmla="*/ 59 h 95"/>
                <a:gd name="T30" fmla="*/ 72 w 84"/>
                <a:gd name="T31" fmla="*/ 47 h 95"/>
                <a:gd name="T32" fmla="*/ 70 w 84"/>
                <a:gd name="T33" fmla="*/ 36 h 95"/>
                <a:gd name="T34" fmla="*/ 67 w 84"/>
                <a:gd name="T35" fmla="*/ 25 h 95"/>
                <a:gd name="T36" fmla="*/ 60 w 84"/>
                <a:gd name="T37" fmla="*/ 17 h 95"/>
                <a:gd name="T38" fmla="*/ 53 w 84"/>
                <a:gd name="T39" fmla="*/ 11 h 95"/>
                <a:gd name="T40" fmla="*/ 41 w 84"/>
                <a:gd name="T41" fmla="*/ 9 h 95"/>
                <a:gd name="T42" fmla="*/ 41 w 84"/>
                <a:gd name="T43" fmla="*/ 0 h 95"/>
                <a:gd name="T44" fmla="*/ 55 w 84"/>
                <a:gd name="T45" fmla="*/ 1 h 95"/>
                <a:gd name="T46" fmla="*/ 66 w 84"/>
                <a:gd name="T47" fmla="*/ 7 h 95"/>
                <a:gd name="T48" fmla="*/ 74 w 84"/>
                <a:gd name="T49" fmla="*/ 15 h 95"/>
                <a:gd name="T50" fmla="*/ 79 w 84"/>
                <a:gd name="T51" fmla="*/ 24 h 95"/>
                <a:gd name="T52" fmla="*/ 83 w 84"/>
                <a:gd name="T53" fmla="*/ 35 h 95"/>
                <a:gd name="T54" fmla="*/ 84 w 84"/>
                <a:gd name="T55" fmla="*/ 47 h 95"/>
                <a:gd name="T56" fmla="*/ 83 w 84"/>
                <a:gd name="T57" fmla="*/ 59 h 95"/>
                <a:gd name="T58" fmla="*/ 79 w 84"/>
                <a:gd name="T59" fmla="*/ 70 h 95"/>
                <a:gd name="T60" fmla="*/ 74 w 84"/>
                <a:gd name="T61" fmla="*/ 81 h 95"/>
                <a:gd name="T62" fmla="*/ 66 w 84"/>
                <a:gd name="T63" fmla="*/ 88 h 95"/>
                <a:gd name="T64" fmla="*/ 55 w 84"/>
                <a:gd name="T65" fmla="*/ 93 h 95"/>
                <a:gd name="T66" fmla="*/ 41 w 84"/>
                <a:gd name="T67" fmla="*/ 95 h 95"/>
                <a:gd name="T68" fmla="*/ 28 w 84"/>
                <a:gd name="T69" fmla="*/ 93 h 95"/>
                <a:gd name="T70" fmla="*/ 18 w 84"/>
                <a:gd name="T71" fmla="*/ 88 h 95"/>
                <a:gd name="T72" fmla="*/ 10 w 84"/>
                <a:gd name="T73" fmla="*/ 81 h 95"/>
                <a:gd name="T74" fmla="*/ 4 w 84"/>
                <a:gd name="T75" fmla="*/ 70 h 95"/>
                <a:gd name="T76" fmla="*/ 1 w 84"/>
                <a:gd name="T77" fmla="*/ 59 h 95"/>
                <a:gd name="T78" fmla="*/ 0 w 84"/>
                <a:gd name="T79" fmla="*/ 47 h 95"/>
                <a:gd name="T80" fmla="*/ 1 w 84"/>
                <a:gd name="T81" fmla="*/ 35 h 95"/>
                <a:gd name="T82" fmla="*/ 4 w 84"/>
                <a:gd name="T83" fmla="*/ 24 h 95"/>
                <a:gd name="T84" fmla="*/ 10 w 84"/>
                <a:gd name="T85" fmla="*/ 15 h 95"/>
                <a:gd name="T86" fmla="*/ 18 w 84"/>
                <a:gd name="T87" fmla="*/ 7 h 95"/>
                <a:gd name="T88" fmla="*/ 28 w 84"/>
                <a:gd name="T89" fmla="*/ 1 h 95"/>
                <a:gd name="T90" fmla="*/ 41 w 84"/>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 h="95">
                  <a:moveTo>
                    <a:pt x="41" y="9"/>
                  </a:moveTo>
                  <a:lnTo>
                    <a:pt x="31" y="11"/>
                  </a:lnTo>
                  <a:lnTo>
                    <a:pt x="22" y="17"/>
                  </a:lnTo>
                  <a:lnTo>
                    <a:pt x="17" y="25"/>
                  </a:lnTo>
                  <a:lnTo>
                    <a:pt x="13" y="36"/>
                  </a:lnTo>
                  <a:lnTo>
                    <a:pt x="11" y="47"/>
                  </a:lnTo>
                  <a:lnTo>
                    <a:pt x="13" y="59"/>
                  </a:lnTo>
                  <a:lnTo>
                    <a:pt x="17" y="69"/>
                  </a:lnTo>
                  <a:lnTo>
                    <a:pt x="22" y="78"/>
                  </a:lnTo>
                  <a:lnTo>
                    <a:pt x="31" y="83"/>
                  </a:lnTo>
                  <a:lnTo>
                    <a:pt x="41" y="85"/>
                  </a:lnTo>
                  <a:lnTo>
                    <a:pt x="53" y="83"/>
                  </a:lnTo>
                  <a:lnTo>
                    <a:pt x="60" y="78"/>
                  </a:lnTo>
                  <a:lnTo>
                    <a:pt x="67" y="69"/>
                  </a:lnTo>
                  <a:lnTo>
                    <a:pt x="70" y="59"/>
                  </a:lnTo>
                  <a:lnTo>
                    <a:pt x="72" y="47"/>
                  </a:lnTo>
                  <a:lnTo>
                    <a:pt x="70" y="36"/>
                  </a:lnTo>
                  <a:lnTo>
                    <a:pt x="67" y="25"/>
                  </a:lnTo>
                  <a:lnTo>
                    <a:pt x="60" y="17"/>
                  </a:lnTo>
                  <a:lnTo>
                    <a:pt x="53" y="11"/>
                  </a:lnTo>
                  <a:lnTo>
                    <a:pt x="41" y="9"/>
                  </a:lnTo>
                  <a:close/>
                  <a:moveTo>
                    <a:pt x="41" y="0"/>
                  </a:moveTo>
                  <a:lnTo>
                    <a:pt x="55" y="1"/>
                  </a:lnTo>
                  <a:lnTo>
                    <a:pt x="66" y="7"/>
                  </a:lnTo>
                  <a:lnTo>
                    <a:pt x="74" y="15"/>
                  </a:lnTo>
                  <a:lnTo>
                    <a:pt x="79" y="24"/>
                  </a:lnTo>
                  <a:lnTo>
                    <a:pt x="83" y="35"/>
                  </a:lnTo>
                  <a:lnTo>
                    <a:pt x="84" y="47"/>
                  </a:lnTo>
                  <a:lnTo>
                    <a:pt x="83" y="59"/>
                  </a:lnTo>
                  <a:lnTo>
                    <a:pt x="79" y="70"/>
                  </a:lnTo>
                  <a:lnTo>
                    <a:pt x="74" y="81"/>
                  </a:lnTo>
                  <a:lnTo>
                    <a:pt x="66" y="88"/>
                  </a:lnTo>
                  <a:lnTo>
                    <a:pt x="55" y="93"/>
                  </a:lnTo>
                  <a:lnTo>
                    <a:pt x="41" y="95"/>
                  </a:lnTo>
                  <a:lnTo>
                    <a:pt x="28" y="93"/>
                  </a:lnTo>
                  <a:lnTo>
                    <a:pt x="18" y="88"/>
                  </a:lnTo>
                  <a:lnTo>
                    <a:pt x="10" y="81"/>
                  </a:lnTo>
                  <a:lnTo>
                    <a:pt x="4" y="70"/>
                  </a:lnTo>
                  <a:lnTo>
                    <a:pt x="1" y="59"/>
                  </a:lnTo>
                  <a:lnTo>
                    <a:pt x="0" y="47"/>
                  </a:lnTo>
                  <a:lnTo>
                    <a:pt x="1" y="35"/>
                  </a:lnTo>
                  <a:lnTo>
                    <a:pt x="4" y="24"/>
                  </a:lnTo>
                  <a:lnTo>
                    <a:pt x="10" y="15"/>
                  </a:lnTo>
                  <a:lnTo>
                    <a:pt x="18" y="7"/>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4" name="Freeform 39"/>
            <p:cNvSpPr>
              <a:spLocks/>
            </p:cNvSpPr>
            <p:nvPr userDrawn="1"/>
          </p:nvSpPr>
          <p:spPr bwMode="auto">
            <a:xfrm>
              <a:off x="904" y="350"/>
              <a:ext cx="24" cy="31"/>
            </a:xfrm>
            <a:custGeom>
              <a:avLst/>
              <a:gdLst>
                <a:gd name="T0" fmla="*/ 41 w 72"/>
                <a:gd name="T1" fmla="*/ 0 h 93"/>
                <a:gd name="T2" fmla="*/ 52 w 72"/>
                <a:gd name="T3" fmla="*/ 1 h 93"/>
                <a:gd name="T4" fmla="*/ 61 w 72"/>
                <a:gd name="T5" fmla="*/ 7 h 93"/>
                <a:gd name="T6" fmla="*/ 67 w 72"/>
                <a:gd name="T7" fmla="*/ 14 h 93"/>
                <a:gd name="T8" fmla="*/ 71 w 72"/>
                <a:gd name="T9" fmla="*/ 24 h 93"/>
                <a:gd name="T10" fmla="*/ 72 w 72"/>
                <a:gd name="T11" fmla="*/ 35 h 93"/>
                <a:gd name="T12" fmla="*/ 72 w 72"/>
                <a:gd name="T13" fmla="*/ 93 h 93"/>
                <a:gd name="T14" fmla="*/ 61 w 72"/>
                <a:gd name="T15" fmla="*/ 93 h 93"/>
                <a:gd name="T16" fmla="*/ 61 w 72"/>
                <a:gd name="T17" fmla="*/ 38 h 93"/>
                <a:gd name="T18" fmla="*/ 59 w 72"/>
                <a:gd name="T19" fmla="*/ 26 h 93"/>
                <a:gd name="T20" fmla="*/ 55 w 72"/>
                <a:gd name="T21" fmla="*/ 17 h 93"/>
                <a:gd name="T22" fmla="*/ 48 w 72"/>
                <a:gd name="T23" fmla="*/ 11 h 93"/>
                <a:gd name="T24" fmla="*/ 38 w 72"/>
                <a:gd name="T25" fmla="*/ 9 h 93"/>
                <a:gd name="T26" fmla="*/ 28 w 72"/>
                <a:gd name="T27" fmla="*/ 11 h 93"/>
                <a:gd name="T28" fmla="*/ 21 w 72"/>
                <a:gd name="T29" fmla="*/ 17 h 93"/>
                <a:gd name="T30" fmla="*/ 16 w 72"/>
                <a:gd name="T31" fmla="*/ 25 h 93"/>
                <a:gd name="T32" fmla="*/ 13 w 72"/>
                <a:gd name="T33" fmla="*/ 34 h 93"/>
                <a:gd name="T34" fmla="*/ 12 w 72"/>
                <a:gd name="T35" fmla="*/ 43 h 93"/>
                <a:gd name="T36" fmla="*/ 12 w 72"/>
                <a:gd name="T37" fmla="*/ 93 h 93"/>
                <a:gd name="T38" fmla="*/ 0 w 72"/>
                <a:gd name="T39" fmla="*/ 93 h 93"/>
                <a:gd name="T40" fmla="*/ 0 w 72"/>
                <a:gd name="T41" fmla="*/ 24 h 93"/>
                <a:gd name="T42" fmla="*/ 0 w 72"/>
                <a:gd name="T43" fmla="*/ 2 h 93"/>
                <a:gd name="T44" fmla="*/ 11 w 72"/>
                <a:gd name="T45" fmla="*/ 2 h 93"/>
                <a:gd name="T46" fmla="*/ 11 w 72"/>
                <a:gd name="T47" fmla="*/ 18 h 93"/>
                <a:gd name="T48" fmla="*/ 12 w 72"/>
                <a:gd name="T49" fmla="*/ 18 h 93"/>
                <a:gd name="T50" fmla="*/ 15 w 72"/>
                <a:gd name="T51" fmla="*/ 12 h 93"/>
                <a:gd name="T52" fmla="*/ 21 w 72"/>
                <a:gd name="T53" fmla="*/ 6 h 93"/>
                <a:gd name="T54" fmla="*/ 28 w 72"/>
                <a:gd name="T55" fmla="*/ 1 h 93"/>
                <a:gd name="T56" fmla="*/ 41 w 72"/>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2" h="93">
                  <a:moveTo>
                    <a:pt x="41" y="0"/>
                  </a:moveTo>
                  <a:lnTo>
                    <a:pt x="52" y="1"/>
                  </a:lnTo>
                  <a:lnTo>
                    <a:pt x="61" y="7"/>
                  </a:lnTo>
                  <a:lnTo>
                    <a:pt x="67" y="14"/>
                  </a:lnTo>
                  <a:lnTo>
                    <a:pt x="71" y="24"/>
                  </a:lnTo>
                  <a:lnTo>
                    <a:pt x="72" y="35"/>
                  </a:lnTo>
                  <a:lnTo>
                    <a:pt x="72" y="93"/>
                  </a:lnTo>
                  <a:lnTo>
                    <a:pt x="61" y="93"/>
                  </a:lnTo>
                  <a:lnTo>
                    <a:pt x="61" y="38"/>
                  </a:lnTo>
                  <a:lnTo>
                    <a:pt x="59" y="26"/>
                  </a:lnTo>
                  <a:lnTo>
                    <a:pt x="55" y="17"/>
                  </a:lnTo>
                  <a:lnTo>
                    <a:pt x="48" y="11"/>
                  </a:lnTo>
                  <a:lnTo>
                    <a:pt x="38" y="9"/>
                  </a:lnTo>
                  <a:lnTo>
                    <a:pt x="28" y="11"/>
                  </a:lnTo>
                  <a:lnTo>
                    <a:pt x="21" y="17"/>
                  </a:lnTo>
                  <a:lnTo>
                    <a:pt x="16" y="25"/>
                  </a:lnTo>
                  <a:lnTo>
                    <a:pt x="13" y="34"/>
                  </a:lnTo>
                  <a:lnTo>
                    <a:pt x="12" y="43"/>
                  </a:lnTo>
                  <a:lnTo>
                    <a:pt x="12" y="93"/>
                  </a:lnTo>
                  <a:lnTo>
                    <a:pt x="0" y="93"/>
                  </a:lnTo>
                  <a:lnTo>
                    <a:pt x="0" y="24"/>
                  </a:lnTo>
                  <a:lnTo>
                    <a:pt x="0" y="2"/>
                  </a:lnTo>
                  <a:lnTo>
                    <a:pt x="11" y="2"/>
                  </a:lnTo>
                  <a:lnTo>
                    <a:pt x="11" y="18"/>
                  </a:lnTo>
                  <a:lnTo>
                    <a:pt x="12" y="18"/>
                  </a:lnTo>
                  <a:lnTo>
                    <a:pt x="15" y="12"/>
                  </a:lnTo>
                  <a:lnTo>
                    <a:pt x="21" y="6"/>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5" name="Freeform 40"/>
            <p:cNvSpPr>
              <a:spLocks/>
            </p:cNvSpPr>
            <p:nvPr userDrawn="1"/>
          </p:nvSpPr>
          <p:spPr bwMode="auto">
            <a:xfrm>
              <a:off x="938" y="336"/>
              <a:ext cx="18" cy="45"/>
            </a:xfrm>
            <a:custGeom>
              <a:avLst/>
              <a:gdLst>
                <a:gd name="T0" fmla="*/ 43 w 54"/>
                <a:gd name="T1" fmla="*/ 0 h 135"/>
                <a:gd name="T2" fmla="*/ 47 w 54"/>
                <a:gd name="T3" fmla="*/ 0 h 135"/>
                <a:gd name="T4" fmla="*/ 50 w 54"/>
                <a:gd name="T5" fmla="*/ 0 h 135"/>
                <a:gd name="T6" fmla="*/ 54 w 54"/>
                <a:gd name="T7" fmla="*/ 1 h 135"/>
                <a:gd name="T8" fmla="*/ 53 w 54"/>
                <a:gd name="T9" fmla="*/ 11 h 135"/>
                <a:gd name="T10" fmla="*/ 50 w 54"/>
                <a:gd name="T11" fmla="*/ 10 h 135"/>
                <a:gd name="T12" fmla="*/ 47 w 54"/>
                <a:gd name="T13" fmla="*/ 10 h 135"/>
                <a:gd name="T14" fmla="*/ 44 w 54"/>
                <a:gd name="T15" fmla="*/ 9 h 135"/>
                <a:gd name="T16" fmla="*/ 37 w 54"/>
                <a:gd name="T17" fmla="*/ 11 h 135"/>
                <a:gd name="T18" fmla="*/ 33 w 54"/>
                <a:gd name="T19" fmla="*/ 15 h 135"/>
                <a:gd name="T20" fmla="*/ 30 w 54"/>
                <a:gd name="T21" fmla="*/ 22 h 135"/>
                <a:gd name="T22" fmla="*/ 30 w 54"/>
                <a:gd name="T23" fmla="*/ 30 h 135"/>
                <a:gd name="T24" fmla="*/ 30 w 54"/>
                <a:gd name="T25" fmla="*/ 37 h 135"/>
                <a:gd name="T26" fmla="*/ 30 w 54"/>
                <a:gd name="T27" fmla="*/ 44 h 135"/>
                <a:gd name="T28" fmla="*/ 50 w 54"/>
                <a:gd name="T29" fmla="*/ 44 h 135"/>
                <a:gd name="T30" fmla="*/ 50 w 54"/>
                <a:gd name="T31" fmla="*/ 53 h 135"/>
                <a:gd name="T32" fmla="*/ 30 w 54"/>
                <a:gd name="T33" fmla="*/ 53 h 135"/>
                <a:gd name="T34" fmla="*/ 30 w 54"/>
                <a:gd name="T35" fmla="*/ 135 h 135"/>
                <a:gd name="T36" fmla="*/ 19 w 54"/>
                <a:gd name="T37" fmla="*/ 135 h 135"/>
                <a:gd name="T38" fmla="*/ 19 w 54"/>
                <a:gd name="T39" fmla="*/ 53 h 135"/>
                <a:gd name="T40" fmla="*/ 0 w 54"/>
                <a:gd name="T41" fmla="*/ 53 h 135"/>
                <a:gd name="T42" fmla="*/ 0 w 54"/>
                <a:gd name="T43" fmla="*/ 44 h 135"/>
                <a:gd name="T44" fmla="*/ 19 w 54"/>
                <a:gd name="T45" fmla="*/ 44 h 135"/>
                <a:gd name="T46" fmla="*/ 19 w 54"/>
                <a:gd name="T47" fmla="*/ 38 h 135"/>
                <a:gd name="T48" fmla="*/ 19 w 54"/>
                <a:gd name="T49" fmla="*/ 28 h 135"/>
                <a:gd name="T50" fmla="*/ 20 w 54"/>
                <a:gd name="T51" fmla="*/ 19 h 135"/>
                <a:gd name="T52" fmla="*/ 22 w 54"/>
                <a:gd name="T53" fmla="*/ 11 h 135"/>
                <a:gd name="T54" fmla="*/ 26 w 54"/>
                <a:gd name="T55" fmla="*/ 5 h 135"/>
                <a:gd name="T56" fmla="*/ 33 w 54"/>
                <a:gd name="T57" fmla="*/ 1 h 135"/>
                <a:gd name="T58" fmla="*/ 43 w 54"/>
                <a:gd name="T59"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4" h="135">
                  <a:moveTo>
                    <a:pt x="43" y="0"/>
                  </a:moveTo>
                  <a:lnTo>
                    <a:pt x="47" y="0"/>
                  </a:lnTo>
                  <a:lnTo>
                    <a:pt x="50" y="0"/>
                  </a:lnTo>
                  <a:lnTo>
                    <a:pt x="54" y="1"/>
                  </a:lnTo>
                  <a:lnTo>
                    <a:pt x="53" y="11"/>
                  </a:lnTo>
                  <a:lnTo>
                    <a:pt x="50" y="10"/>
                  </a:lnTo>
                  <a:lnTo>
                    <a:pt x="47" y="10"/>
                  </a:lnTo>
                  <a:lnTo>
                    <a:pt x="44" y="9"/>
                  </a:lnTo>
                  <a:lnTo>
                    <a:pt x="37" y="11"/>
                  </a:lnTo>
                  <a:lnTo>
                    <a:pt x="33" y="15"/>
                  </a:lnTo>
                  <a:lnTo>
                    <a:pt x="30" y="22"/>
                  </a:lnTo>
                  <a:lnTo>
                    <a:pt x="30" y="30"/>
                  </a:lnTo>
                  <a:lnTo>
                    <a:pt x="30" y="37"/>
                  </a:lnTo>
                  <a:lnTo>
                    <a:pt x="30" y="44"/>
                  </a:lnTo>
                  <a:lnTo>
                    <a:pt x="50" y="44"/>
                  </a:lnTo>
                  <a:lnTo>
                    <a:pt x="50" y="53"/>
                  </a:lnTo>
                  <a:lnTo>
                    <a:pt x="30" y="53"/>
                  </a:lnTo>
                  <a:lnTo>
                    <a:pt x="30" y="135"/>
                  </a:lnTo>
                  <a:lnTo>
                    <a:pt x="19" y="135"/>
                  </a:lnTo>
                  <a:lnTo>
                    <a:pt x="19" y="53"/>
                  </a:lnTo>
                  <a:lnTo>
                    <a:pt x="0" y="53"/>
                  </a:lnTo>
                  <a:lnTo>
                    <a:pt x="0" y="44"/>
                  </a:lnTo>
                  <a:lnTo>
                    <a:pt x="19" y="44"/>
                  </a:lnTo>
                  <a:lnTo>
                    <a:pt x="19" y="38"/>
                  </a:lnTo>
                  <a:lnTo>
                    <a:pt x="19" y="28"/>
                  </a:lnTo>
                  <a:lnTo>
                    <a:pt x="20" y="19"/>
                  </a:lnTo>
                  <a:lnTo>
                    <a:pt x="22" y="11"/>
                  </a:lnTo>
                  <a:lnTo>
                    <a:pt x="26" y="5"/>
                  </a:lnTo>
                  <a:lnTo>
                    <a:pt x="33" y="1"/>
                  </a:lnTo>
                  <a:lnTo>
                    <a:pt x="43"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6" name="Freeform 41"/>
            <p:cNvSpPr>
              <a:spLocks noEditPoints="1"/>
            </p:cNvSpPr>
            <p:nvPr userDrawn="1"/>
          </p:nvSpPr>
          <p:spPr bwMode="auto">
            <a:xfrm>
              <a:off x="963" y="339"/>
              <a:ext cx="25" cy="43"/>
            </a:xfrm>
            <a:custGeom>
              <a:avLst/>
              <a:gdLst>
                <a:gd name="T0" fmla="*/ 39 w 75"/>
                <a:gd name="T1" fmla="*/ 42 h 128"/>
                <a:gd name="T2" fmla="*/ 28 w 75"/>
                <a:gd name="T3" fmla="*/ 45 h 128"/>
                <a:gd name="T4" fmla="*/ 20 w 75"/>
                <a:gd name="T5" fmla="*/ 52 h 128"/>
                <a:gd name="T6" fmla="*/ 15 w 75"/>
                <a:gd name="T7" fmla="*/ 63 h 128"/>
                <a:gd name="T8" fmla="*/ 13 w 75"/>
                <a:gd name="T9" fmla="*/ 74 h 128"/>
                <a:gd name="T10" fmla="*/ 63 w 75"/>
                <a:gd name="T11" fmla="*/ 74 h 128"/>
                <a:gd name="T12" fmla="*/ 62 w 75"/>
                <a:gd name="T13" fmla="*/ 64 h 128"/>
                <a:gd name="T14" fmla="*/ 59 w 75"/>
                <a:gd name="T15" fmla="*/ 57 h 128"/>
                <a:gd name="T16" fmla="*/ 55 w 75"/>
                <a:gd name="T17" fmla="*/ 49 h 128"/>
                <a:gd name="T18" fmla="*/ 48 w 75"/>
                <a:gd name="T19" fmla="*/ 44 h 128"/>
                <a:gd name="T20" fmla="*/ 39 w 75"/>
                <a:gd name="T21" fmla="*/ 42 h 128"/>
                <a:gd name="T22" fmla="*/ 38 w 75"/>
                <a:gd name="T23" fmla="*/ 33 h 128"/>
                <a:gd name="T24" fmla="*/ 52 w 75"/>
                <a:gd name="T25" fmla="*/ 35 h 128"/>
                <a:gd name="T26" fmla="*/ 63 w 75"/>
                <a:gd name="T27" fmla="*/ 42 h 128"/>
                <a:gd name="T28" fmla="*/ 69 w 75"/>
                <a:gd name="T29" fmla="*/ 51 h 128"/>
                <a:gd name="T30" fmla="*/ 73 w 75"/>
                <a:gd name="T31" fmla="*/ 63 h 128"/>
                <a:gd name="T32" fmla="*/ 75 w 75"/>
                <a:gd name="T33" fmla="*/ 78 h 128"/>
                <a:gd name="T34" fmla="*/ 75 w 75"/>
                <a:gd name="T35" fmla="*/ 83 h 128"/>
                <a:gd name="T36" fmla="*/ 13 w 75"/>
                <a:gd name="T37" fmla="*/ 83 h 128"/>
                <a:gd name="T38" fmla="*/ 14 w 75"/>
                <a:gd name="T39" fmla="*/ 95 h 128"/>
                <a:gd name="T40" fmla="*/ 18 w 75"/>
                <a:gd name="T41" fmla="*/ 103 h 128"/>
                <a:gd name="T42" fmla="*/ 24 w 75"/>
                <a:gd name="T43" fmla="*/ 111 h 128"/>
                <a:gd name="T44" fmla="*/ 31 w 75"/>
                <a:gd name="T45" fmla="*/ 116 h 128"/>
                <a:gd name="T46" fmla="*/ 43 w 75"/>
                <a:gd name="T47" fmla="*/ 118 h 128"/>
                <a:gd name="T48" fmla="*/ 52 w 75"/>
                <a:gd name="T49" fmla="*/ 117 h 128"/>
                <a:gd name="T50" fmla="*/ 61 w 75"/>
                <a:gd name="T51" fmla="*/ 115 h 128"/>
                <a:gd name="T52" fmla="*/ 68 w 75"/>
                <a:gd name="T53" fmla="*/ 111 h 128"/>
                <a:gd name="T54" fmla="*/ 68 w 75"/>
                <a:gd name="T55" fmla="*/ 122 h 128"/>
                <a:gd name="T56" fmla="*/ 55 w 75"/>
                <a:gd name="T57" fmla="*/ 126 h 128"/>
                <a:gd name="T58" fmla="*/ 42 w 75"/>
                <a:gd name="T59" fmla="*/ 128 h 128"/>
                <a:gd name="T60" fmla="*/ 28 w 75"/>
                <a:gd name="T61" fmla="*/ 126 h 128"/>
                <a:gd name="T62" fmla="*/ 18 w 75"/>
                <a:gd name="T63" fmla="*/ 121 h 128"/>
                <a:gd name="T64" fmla="*/ 10 w 75"/>
                <a:gd name="T65" fmla="*/ 115 h 128"/>
                <a:gd name="T66" fmla="*/ 5 w 75"/>
                <a:gd name="T67" fmla="*/ 105 h 128"/>
                <a:gd name="T68" fmla="*/ 1 w 75"/>
                <a:gd name="T69" fmla="*/ 93 h 128"/>
                <a:gd name="T70" fmla="*/ 0 w 75"/>
                <a:gd name="T71" fmla="*/ 80 h 128"/>
                <a:gd name="T72" fmla="*/ 2 w 75"/>
                <a:gd name="T73" fmla="*/ 64 h 128"/>
                <a:gd name="T74" fmla="*/ 7 w 75"/>
                <a:gd name="T75" fmla="*/ 52 h 128"/>
                <a:gd name="T76" fmla="*/ 15 w 75"/>
                <a:gd name="T77" fmla="*/ 42 h 128"/>
                <a:gd name="T78" fmla="*/ 26 w 75"/>
                <a:gd name="T79" fmla="*/ 35 h 128"/>
                <a:gd name="T80" fmla="*/ 38 w 75"/>
                <a:gd name="T81" fmla="*/ 33 h 128"/>
                <a:gd name="T82" fmla="*/ 44 w 75"/>
                <a:gd name="T83" fmla="*/ 0 h 128"/>
                <a:gd name="T84" fmla="*/ 57 w 75"/>
                <a:gd name="T85" fmla="*/ 0 h 128"/>
                <a:gd name="T86" fmla="*/ 35 w 75"/>
                <a:gd name="T87" fmla="*/ 25 h 128"/>
                <a:gd name="T88" fmla="*/ 27 w 75"/>
                <a:gd name="T89" fmla="*/ 25 h 128"/>
                <a:gd name="T90" fmla="*/ 44 w 75"/>
                <a:gd name="T9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5" h="128">
                  <a:moveTo>
                    <a:pt x="39" y="42"/>
                  </a:moveTo>
                  <a:lnTo>
                    <a:pt x="28" y="45"/>
                  </a:lnTo>
                  <a:lnTo>
                    <a:pt x="20" y="52"/>
                  </a:lnTo>
                  <a:lnTo>
                    <a:pt x="15" y="63"/>
                  </a:lnTo>
                  <a:lnTo>
                    <a:pt x="13" y="74"/>
                  </a:lnTo>
                  <a:lnTo>
                    <a:pt x="63" y="74"/>
                  </a:lnTo>
                  <a:lnTo>
                    <a:pt x="62" y="64"/>
                  </a:lnTo>
                  <a:lnTo>
                    <a:pt x="59" y="57"/>
                  </a:lnTo>
                  <a:lnTo>
                    <a:pt x="55" y="49"/>
                  </a:lnTo>
                  <a:lnTo>
                    <a:pt x="48" y="44"/>
                  </a:lnTo>
                  <a:lnTo>
                    <a:pt x="39" y="42"/>
                  </a:lnTo>
                  <a:close/>
                  <a:moveTo>
                    <a:pt x="38" y="33"/>
                  </a:moveTo>
                  <a:lnTo>
                    <a:pt x="52" y="35"/>
                  </a:lnTo>
                  <a:lnTo>
                    <a:pt x="63" y="42"/>
                  </a:lnTo>
                  <a:lnTo>
                    <a:pt x="69" y="51"/>
                  </a:lnTo>
                  <a:lnTo>
                    <a:pt x="73" y="63"/>
                  </a:lnTo>
                  <a:lnTo>
                    <a:pt x="75" y="78"/>
                  </a:lnTo>
                  <a:lnTo>
                    <a:pt x="75" y="83"/>
                  </a:lnTo>
                  <a:lnTo>
                    <a:pt x="13" y="83"/>
                  </a:lnTo>
                  <a:lnTo>
                    <a:pt x="14" y="95"/>
                  </a:lnTo>
                  <a:lnTo>
                    <a:pt x="18" y="103"/>
                  </a:lnTo>
                  <a:lnTo>
                    <a:pt x="24" y="111"/>
                  </a:lnTo>
                  <a:lnTo>
                    <a:pt x="31" y="116"/>
                  </a:lnTo>
                  <a:lnTo>
                    <a:pt x="43" y="118"/>
                  </a:lnTo>
                  <a:lnTo>
                    <a:pt x="52" y="117"/>
                  </a:lnTo>
                  <a:lnTo>
                    <a:pt x="61" y="115"/>
                  </a:lnTo>
                  <a:lnTo>
                    <a:pt x="68" y="111"/>
                  </a:lnTo>
                  <a:lnTo>
                    <a:pt x="68" y="122"/>
                  </a:lnTo>
                  <a:lnTo>
                    <a:pt x="55" y="126"/>
                  </a:lnTo>
                  <a:lnTo>
                    <a:pt x="42" y="128"/>
                  </a:lnTo>
                  <a:lnTo>
                    <a:pt x="28" y="126"/>
                  </a:lnTo>
                  <a:lnTo>
                    <a:pt x="18" y="121"/>
                  </a:lnTo>
                  <a:lnTo>
                    <a:pt x="10" y="115"/>
                  </a:lnTo>
                  <a:lnTo>
                    <a:pt x="5" y="105"/>
                  </a:lnTo>
                  <a:lnTo>
                    <a:pt x="1" y="93"/>
                  </a:lnTo>
                  <a:lnTo>
                    <a:pt x="0" y="80"/>
                  </a:lnTo>
                  <a:lnTo>
                    <a:pt x="2" y="64"/>
                  </a:lnTo>
                  <a:lnTo>
                    <a:pt x="7" y="52"/>
                  </a:lnTo>
                  <a:lnTo>
                    <a:pt x="15" y="42"/>
                  </a:lnTo>
                  <a:lnTo>
                    <a:pt x="26" y="35"/>
                  </a:lnTo>
                  <a:lnTo>
                    <a:pt x="38" y="33"/>
                  </a:lnTo>
                  <a:close/>
                  <a:moveTo>
                    <a:pt x="44" y="0"/>
                  </a:moveTo>
                  <a:lnTo>
                    <a:pt x="57" y="0"/>
                  </a:lnTo>
                  <a:lnTo>
                    <a:pt x="35" y="25"/>
                  </a:lnTo>
                  <a:lnTo>
                    <a:pt x="27" y="25"/>
                  </a:lnTo>
                  <a:lnTo>
                    <a:pt x="44"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7" name="Freeform 42"/>
            <p:cNvSpPr>
              <a:spLocks noEditPoints="1"/>
            </p:cNvSpPr>
            <p:nvPr userDrawn="1"/>
          </p:nvSpPr>
          <p:spPr bwMode="auto">
            <a:xfrm>
              <a:off x="998" y="337"/>
              <a:ext cx="26" cy="45"/>
            </a:xfrm>
            <a:custGeom>
              <a:avLst/>
              <a:gdLst>
                <a:gd name="T0" fmla="*/ 39 w 77"/>
                <a:gd name="T1" fmla="*/ 49 h 135"/>
                <a:gd name="T2" fmla="*/ 28 w 77"/>
                <a:gd name="T3" fmla="*/ 51 h 135"/>
                <a:gd name="T4" fmla="*/ 20 w 77"/>
                <a:gd name="T5" fmla="*/ 58 h 135"/>
                <a:gd name="T6" fmla="*/ 16 w 77"/>
                <a:gd name="T7" fmla="*/ 67 h 135"/>
                <a:gd name="T8" fmla="*/ 14 w 77"/>
                <a:gd name="T9" fmla="*/ 77 h 135"/>
                <a:gd name="T10" fmla="*/ 12 w 77"/>
                <a:gd name="T11" fmla="*/ 87 h 135"/>
                <a:gd name="T12" fmla="*/ 14 w 77"/>
                <a:gd name="T13" fmla="*/ 98 h 135"/>
                <a:gd name="T14" fmla="*/ 16 w 77"/>
                <a:gd name="T15" fmla="*/ 108 h 135"/>
                <a:gd name="T16" fmla="*/ 20 w 77"/>
                <a:gd name="T17" fmla="*/ 117 h 135"/>
                <a:gd name="T18" fmla="*/ 28 w 77"/>
                <a:gd name="T19" fmla="*/ 123 h 135"/>
                <a:gd name="T20" fmla="*/ 39 w 77"/>
                <a:gd name="T21" fmla="*/ 125 h 135"/>
                <a:gd name="T22" fmla="*/ 49 w 77"/>
                <a:gd name="T23" fmla="*/ 123 h 135"/>
                <a:gd name="T24" fmla="*/ 57 w 77"/>
                <a:gd name="T25" fmla="*/ 116 h 135"/>
                <a:gd name="T26" fmla="*/ 63 w 77"/>
                <a:gd name="T27" fmla="*/ 108 h 135"/>
                <a:gd name="T28" fmla="*/ 65 w 77"/>
                <a:gd name="T29" fmla="*/ 97 h 135"/>
                <a:gd name="T30" fmla="*/ 66 w 77"/>
                <a:gd name="T31" fmla="*/ 87 h 135"/>
                <a:gd name="T32" fmla="*/ 65 w 77"/>
                <a:gd name="T33" fmla="*/ 77 h 135"/>
                <a:gd name="T34" fmla="*/ 63 w 77"/>
                <a:gd name="T35" fmla="*/ 67 h 135"/>
                <a:gd name="T36" fmla="*/ 57 w 77"/>
                <a:gd name="T37" fmla="*/ 58 h 135"/>
                <a:gd name="T38" fmla="*/ 49 w 77"/>
                <a:gd name="T39" fmla="*/ 52 h 135"/>
                <a:gd name="T40" fmla="*/ 39 w 77"/>
                <a:gd name="T41" fmla="*/ 49 h 135"/>
                <a:gd name="T42" fmla="*/ 66 w 77"/>
                <a:gd name="T43" fmla="*/ 0 h 135"/>
                <a:gd name="T44" fmla="*/ 77 w 77"/>
                <a:gd name="T45" fmla="*/ 0 h 135"/>
                <a:gd name="T46" fmla="*/ 77 w 77"/>
                <a:gd name="T47" fmla="*/ 133 h 135"/>
                <a:gd name="T48" fmla="*/ 66 w 77"/>
                <a:gd name="T49" fmla="*/ 133 h 135"/>
                <a:gd name="T50" fmla="*/ 66 w 77"/>
                <a:gd name="T51" fmla="*/ 118 h 135"/>
                <a:gd name="T52" fmla="*/ 66 w 77"/>
                <a:gd name="T53" fmla="*/ 118 h 135"/>
                <a:gd name="T54" fmla="*/ 58 w 77"/>
                <a:gd name="T55" fmla="*/ 127 h 135"/>
                <a:gd name="T56" fmla="*/ 49 w 77"/>
                <a:gd name="T57" fmla="*/ 133 h 135"/>
                <a:gd name="T58" fmla="*/ 38 w 77"/>
                <a:gd name="T59" fmla="*/ 135 h 135"/>
                <a:gd name="T60" fmla="*/ 25 w 77"/>
                <a:gd name="T61" fmla="*/ 133 h 135"/>
                <a:gd name="T62" fmla="*/ 14 w 77"/>
                <a:gd name="T63" fmla="*/ 126 h 135"/>
                <a:gd name="T64" fmla="*/ 7 w 77"/>
                <a:gd name="T65" fmla="*/ 116 h 135"/>
                <a:gd name="T66" fmla="*/ 2 w 77"/>
                <a:gd name="T67" fmla="*/ 103 h 135"/>
                <a:gd name="T68" fmla="*/ 0 w 77"/>
                <a:gd name="T69" fmla="*/ 87 h 135"/>
                <a:gd name="T70" fmla="*/ 1 w 77"/>
                <a:gd name="T71" fmla="*/ 71 h 135"/>
                <a:gd name="T72" fmla="*/ 6 w 77"/>
                <a:gd name="T73" fmla="*/ 59 h 135"/>
                <a:gd name="T74" fmla="*/ 14 w 77"/>
                <a:gd name="T75" fmla="*/ 49 h 135"/>
                <a:gd name="T76" fmla="*/ 24 w 77"/>
                <a:gd name="T77" fmla="*/ 42 h 135"/>
                <a:gd name="T78" fmla="*/ 38 w 77"/>
                <a:gd name="T79" fmla="*/ 40 h 135"/>
                <a:gd name="T80" fmla="*/ 49 w 77"/>
                <a:gd name="T81" fmla="*/ 42 h 135"/>
                <a:gd name="T82" fmla="*/ 58 w 77"/>
                <a:gd name="T83" fmla="*/ 47 h 135"/>
                <a:gd name="T84" fmla="*/ 63 w 77"/>
                <a:gd name="T85" fmla="*/ 52 h 135"/>
                <a:gd name="T86" fmla="*/ 66 w 77"/>
                <a:gd name="T87" fmla="*/ 57 h 135"/>
                <a:gd name="T88" fmla="*/ 66 w 77"/>
                <a:gd name="T89" fmla="*/ 57 h 135"/>
                <a:gd name="T90" fmla="*/ 66 w 77"/>
                <a:gd name="T9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7" h="135">
                  <a:moveTo>
                    <a:pt x="39" y="49"/>
                  </a:moveTo>
                  <a:lnTo>
                    <a:pt x="28" y="51"/>
                  </a:lnTo>
                  <a:lnTo>
                    <a:pt x="20" y="58"/>
                  </a:lnTo>
                  <a:lnTo>
                    <a:pt x="16" y="67"/>
                  </a:lnTo>
                  <a:lnTo>
                    <a:pt x="14" y="77"/>
                  </a:lnTo>
                  <a:lnTo>
                    <a:pt x="12" y="87"/>
                  </a:lnTo>
                  <a:lnTo>
                    <a:pt x="14" y="98"/>
                  </a:lnTo>
                  <a:lnTo>
                    <a:pt x="16" y="108"/>
                  </a:lnTo>
                  <a:lnTo>
                    <a:pt x="20" y="117"/>
                  </a:lnTo>
                  <a:lnTo>
                    <a:pt x="28" y="123"/>
                  </a:lnTo>
                  <a:lnTo>
                    <a:pt x="39" y="125"/>
                  </a:lnTo>
                  <a:lnTo>
                    <a:pt x="49" y="123"/>
                  </a:lnTo>
                  <a:lnTo>
                    <a:pt x="57" y="116"/>
                  </a:lnTo>
                  <a:lnTo>
                    <a:pt x="63" y="108"/>
                  </a:lnTo>
                  <a:lnTo>
                    <a:pt x="65" y="97"/>
                  </a:lnTo>
                  <a:lnTo>
                    <a:pt x="66" y="87"/>
                  </a:lnTo>
                  <a:lnTo>
                    <a:pt x="65" y="77"/>
                  </a:lnTo>
                  <a:lnTo>
                    <a:pt x="63" y="67"/>
                  </a:lnTo>
                  <a:lnTo>
                    <a:pt x="57" y="58"/>
                  </a:lnTo>
                  <a:lnTo>
                    <a:pt x="49" y="52"/>
                  </a:lnTo>
                  <a:lnTo>
                    <a:pt x="39" y="49"/>
                  </a:lnTo>
                  <a:close/>
                  <a:moveTo>
                    <a:pt x="66" y="0"/>
                  </a:moveTo>
                  <a:lnTo>
                    <a:pt x="77" y="0"/>
                  </a:lnTo>
                  <a:lnTo>
                    <a:pt x="77" y="133"/>
                  </a:lnTo>
                  <a:lnTo>
                    <a:pt x="66" y="133"/>
                  </a:lnTo>
                  <a:lnTo>
                    <a:pt x="66" y="118"/>
                  </a:lnTo>
                  <a:lnTo>
                    <a:pt x="66" y="118"/>
                  </a:lnTo>
                  <a:lnTo>
                    <a:pt x="58" y="127"/>
                  </a:lnTo>
                  <a:lnTo>
                    <a:pt x="49" y="133"/>
                  </a:lnTo>
                  <a:lnTo>
                    <a:pt x="38" y="135"/>
                  </a:lnTo>
                  <a:lnTo>
                    <a:pt x="25" y="133"/>
                  </a:lnTo>
                  <a:lnTo>
                    <a:pt x="14" y="126"/>
                  </a:lnTo>
                  <a:lnTo>
                    <a:pt x="7" y="116"/>
                  </a:lnTo>
                  <a:lnTo>
                    <a:pt x="2" y="103"/>
                  </a:lnTo>
                  <a:lnTo>
                    <a:pt x="0" y="87"/>
                  </a:lnTo>
                  <a:lnTo>
                    <a:pt x="1" y="71"/>
                  </a:lnTo>
                  <a:lnTo>
                    <a:pt x="6" y="59"/>
                  </a:lnTo>
                  <a:lnTo>
                    <a:pt x="14" y="49"/>
                  </a:lnTo>
                  <a:lnTo>
                    <a:pt x="24" y="42"/>
                  </a:lnTo>
                  <a:lnTo>
                    <a:pt x="38" y="40"/>
                  </a:lnTo>
                  <a:lnTo>
                    <a:pt x="49" y="42"/>
                  </a:lnTo>
                  <a:lnTo>
                    <a:pt x="58" y="47"/>
                  </a:lnTo>
                  <a:lnTo>
                    <a:pt x="63" y="52"/>
                  </a:lnTo>
                  <a:lnTo>
                    <a:pt x="66" y="57"/>
                  </a:lnTo>
                  <a:lnTo>
                    <a:pt x="66" y="57"/>
                  </a:lnTo>
                  <a:lnTo>
                    <a:pt x="66"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8" name="Freeform 43"/>
            <p:cNvSpPr>
              <a:spLocks noEditPoints="1"/>
            </p:cNvSpPr>
            <p:nvPr userDrawn="1"/>
          </p:nvSpPr>
          <p:spPr bwMode="auto">
            <a:xfrm>
              <a:off x="1035" y="339"/>
              <a:ext cx="25" cy="43"/>
            </a:xfrm>
            <a:custGeom>
              <a:avLst/>
              <a:gdLst>
                <a:gd name="T0" fmla="*/ 38 w 74"/>
                <a:gd name="T1" fmla="*/ 42 h 128"/>
                <a:gd name="T2" fmla="*/ 27 w 74"/>
                <a:gd name="T3" fmla="*/ 45 h 128"/>
                <a:gd name="T4" fmla="*/ 19 w 74"/>
                <a:gd name="T5" fmla="*/ 52 h 128"/>
                <a:gd name="T6" fmla="*/ 13 w 74"/>
                <a:gd name="T7" fmla="*/ 63 h 128"/>
                <a:gd name="T8" fmla="*/ 12 w 74"/>
                <a:gd name="T9" fmla="*/ 74 h 128"/>
                <a:gd name="T10" fmla="*/ 61 w 74"/>
                <a:gd name="T11" fmla="*/ 74 h 128"/>
                <a:gd name="T12" fmla="*/ 60 w 74"/>
                <a:gd name="T13" fmla="*/ 64 h 128"/>
                <a:gd name="T14" fmla="*/ 58 w 74"/>
                <a:gd name="T15" fmla="*/ 57 h 128"/>
                <a:gd name="T16" fmla="*/ 53 w 74"/>
                <a:gd name="T17" fmla="*/ 49 h 128"/>
                <a:gd name="T18" fmla="*/ 47 w 74"/>
                <a:gd name="T19" fmla="*/ 44 h 128"/>
                <a:gd name="T20" fmla="*/ 38 w 74"/>
                <a:gd name="T21" fmla="*/ 42 h 128"/>
                <a:gd name="T22" fmla="*/ 38 w 74"/>
                <a:gd name="T23" fmla="*/ 33 h 128"/>
                <a:gd name="T24" fmla="*/ 51 w 74"/>
                <a:gd name="T25" fmla="*/ 35 h 128"/>
                <a:gd name="T26" fmla="*/ 61 w 74"/>
                <a:gd name="T27" fmla="*/ 42 h 128"/>
                <a:gd name="T28" fmla="*/ 68 w 74"/>
                <a:gd name="T29" fmla="*/ 51 h 128"/>
                <a:gd name="T30" fmla="*/ 72 w 74"/>
                <a:gd name="T31" fmla="*/ 63 h 128"/>
                <a:gd name="T32" fmla="*/ 74 w 74"/>
                <a:gd name="T33" fmla="*/ 78 h 128"/>
                <a:gd name="T34" fmla="*/ 74 w 74"/>
                <a:gd name="T35" fmla="*/ 83 h 128"/>
                <a:gd name="T36" fmla="*/ 12 w 74"/>
                <a:gd name="T37" fmla="*/ 83 h 128"/>
                <a:gd name="T38" fmla="*/ 13 w 74"/>
                <a:gd name="T39" fmla="*/ 95 h 128"/>
                <a:gd name="T40" fmla="*/ 17 w 74"/>
                <a:gd name="T41" fmla="*/ 103 h 128"/>
                <a:gd name="T42" fmla="*/ 22 w 74"/>
                <a:gd name="T43" fmla="*/ 111 h 128"/>
                <a:gd name="T44" fmla="*/ 31 w 74"/>
                <a:gd name="T45" fmla="*/ 116 h 128"/>
                <a:gd name="T46" fmla="*/ 41 w 74"/>
                <a:gd name="T47" fmla="*/ 118 h 128"/>
                <a:gd name="T48" fmla="*/ 50 w 74"/>
                <a:gd name="T49" fmla="*/ 117 h 128"/>
                <a:gd name="T50" fmla="*/ 60 w 74"/>
                <a:gd name="T51" fmla="*/ 115 h 128"/>
                <a:gd name="T52" fmla="*/ 67 w 74"/>
                <a:gd name="T53" fmla="*/ 111 h 128"/>
                <a:gd name="T54" fmla="*/ 67 w 74"/>
                <a:gd name="T55" fmla="*/ 122 h 128"/>
                <a:gd name="T56" fmla="*/ 53 w 74"/>
                <a:gd name="T57" fmla="*/ 126 h 128"/>
                <a:gd name="T58" fmla="*/ 40 w 74"/>
                <a:gd name="T59" fmla="*/ 128 h 128"/>
                <a:gd name="T60" fmla="*/ 27 w 74"/>
                <a:gd name="T61" fmla="*/ 126 h 128"/>
                <a:gd name="T62" fmla="*/ 17 w 74"/>
                <a:gd name="T63" fmla="*/ 121 h 128"/>
                <a:gd name="T64" fmla="*/ 9 w 74"/>
                <a:gd name="T65" fmla="*/ 115 h 128"/>
                <a:gd name="T66" fmla="*/ 3 w 74"/>
                <a:gd name="T67" fmla="*/ 105 h 128"/>
                <a:gd name="T68" fmla="*/ 0 w 74"/>
                <a:gd name="T69" fmla="*/ 93 h 128"/>
                <a:gd name="T70" fmla="*/ 0 w 74"/>
                <a:gd name="T71" fmla="*/ 80 h 128"/>
                <a:gd name="T72" fmla="*/ 1 w 74"/>
                <a:gd name="T73" fmla="*/ 64 h 128"/>
                <a:gd name="T74" fmla="*/ 7 w 74"/>
                <a:gd name="T75" fmla="*/ 52 h 128"/>
                <a:gd name="T76" fmla="*/ 14 w 74"/>
                <a:gd name="T77" fmla="*/ 42 h 128"/>
                <a:gd name="T78" fmla="*/ 24 w 74"/>
                <a:gd name="T79" fmla="*/ 35 h 128"/>
                <a:gd name="T80" fmla="*/ 38 w 74"/>
                <a:gd name="T81" fmla="*/ 33 h 128"/>
                <a:gd name="T82" fmla="*/ 42 w 74"/>
                <a:gd name="T83" fmla="*/ 0 h 128"/>
                <a:gd name="T84" fmla="*/ 57 w 74"/>
                <a:gd name="T85" fmla="*/ 0 h 128"/>
                <a:gd name="T86" fmla="*/ 34 w 74"/>
                <a:gd name="T87" fmla="*/ 25 h 128"/>
                <a:gd name="T88" fmla="*/ 27 w 74"/>
                <a:gd name="T89" fmla="*/ 25 h 128"/>
                <a:gd name="T90" fmla="*/ 42 w 74"/>
                <a:gd name="T91"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4" h="128">
                  <a:moveTo>
                    <a:pt x="38" y="42"/>
                  </a:moveTo>
                  <a:lnTo>
                    <a:pt x="27" y="45"/>
                  </a:lnTo>
                  <a:lnTo>
                    <a:pt x="19" y="52"/>
                  </a:lnTo>
                  <a:lnTo>
                    <a:pt x="13" y="63"/>
                  </a:lnTo>
                  <a:lnTo>
                    <a:pt x="12" y="74"/>
                  </a:lnTo>
                  <a:lnTo>
                    <a:pt x="61" y="74"/>
                  </a:lnTo>
                  <a:lnTo>
                    <a:pt x="60" y="64"/>
                  </a:lnTo>
                  <a:lnTo>
                    <a:pt x="58" y="57"/>
                  </a:lnTo>
                  <a:lnTo>
                    <a:pt x="53" y="49"/>
                  </a:lnTo>
                  <a:lnTo>
                    <a:pt x="47" y="44"/>
                  </a:lnTo>
                  <a:lnTo>
                    <a:pt x="38" y="42"/>
                  </a:lnTo>
                  <a:close/>
                  <a:moveTo>
                    <a:pt x="38" y="33"/>
                  </a:moveTo>
                  <a:lnTo>
                    <a:pt x="51" y="35"/>
                  </a:lnTo>
                  <a:lnTo>
                    <a:pt x="61" y="42"/>
                  </a:lnTo>
                  <a:lnTo>
                    <a:pt x="68" y="51"/>
                  </a:lnTo>
                  <a:lnTo>
                    <a:pt x="72" y="63"/>
                  </a:lnTo>
                  <a:lnTo>
                    <a:pt x="74" y="78"/>
                  </a:lnTo>
                  <a:lnTo>
                    <a:pt x="74" y="83"/>
                  </a:lnTo>
                  <a:lnTo>
                    <a:pt x="12" y="83"/>
                  </a:lnTo>
                  <a:lnTo>
                    <a:pt x="13" y="95"/>
                  </a:lnTo>
                  <a:lnTo>
                    <a:pt x="17" y="103"/>
                  </a:lnTo>
                  <a:lnTo>
                    <a:pt x="22" y="111"/>
                  </a:lnTo>
                  <a:lnTo>
                    <a:pt x="31" y="116"/>
                  </a:lnTo>
                  <a:lnTo>
                    <a:pt x="41" y="118"/>
                  </a:lnTo>
                  <a:lnTo>
                    <a:pt x="50" y="117"/>
                  </a:lnTo>
                  <a:lnTo>
                    <a:pt x="60" y="115"/>
                  </a:lnTo>
                  <a:lnTo>
                    <a:pt x="67" y="111"/>
                  </a:lnTo>
                  <a:lnTo>
                    <a:pt x="67" y="122"/>
                  </a:lnTo>
                  <a:lnTo>
                    <a:pt x="53" y="126"/>
                  </a:lnTo>
                  <a:lnTo>
                    <a:pt x="40" y="128"/>
                  </a:lnTo>
                  <a:lnTo>
                    <a:pt x="27" y="126"/>
                  </a:lnTo>
                  <a:lnTo>
                    <a:pt x="17" y="121"/>
                  </a:lnTo>
                  <a:lnTo>
                    <a:pt x="9" y="115"/>
                  </a:lnTo>
                  <a:lnTo>
                    <a:pt x="3" y="105"/>
                  </a:lnTo>
                  <a:lnTo>
                    <a:pt x="0" y="93"/>
                  </a:lnTo>
                  <a:lnTo>
                    <a:pt x="0" y="80"/>
                  </a:lnTo>
                  <a:lnTo>
                    <a:pt x="1" y="64"/>
                  </a:lnTo>
                  <a:lnTo>
                    <a:pt x="7" y="52"/>
                  </a:lnTo>
                  <a:lnTo>
                    <a:pt x="14" y="42"/>
                  </a:lnTo>
                  <a:lnTo>
                    <a:pt x="24" y="35"/>
                  </a:lnTo>
                  <a:lnTo>
                    <a:pt x="38" y="33"/>
                  </a:lnTo>
                  <a:close/>
                  <a:moveTo>
                    <a:pt x="42" y="0"/>
                  </a:moveTo>
                  <a:lnTo>
                    <a:pt x="57" y="0"/>
                  </a:lnTo>
                  <a:lnTo>
                    <a:pt x="34" y="25"/>
                  </a:lnTo>
                  <a:lnTo>
                    <a:pt x="27" y="25"/>
                  </a:lnTo>
                  <a:lnTo>
                    <a:pt x="4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49" name="Freeform 44"/>
            <p:cNvSpPr>
              <a:spLocks/>
            </p:cNvSpPr>
            <p:nvPr userDrawn="1"/>
          </p:nvSpPr>
          <p:spPr bwMode="auto">
            <a:xfrm>
              <a:off x="1071" y="350"/>
              <a:ext cx="15" cy="31"/>
            </a:xfrm>
            <a:custGeom>
              <a:avLst/>
              <a:gdLst>
                <a:gd name="T0" fmla="*/ 35 w 43"/>
                <a:gd name="T1" fmla="*/ 0 h 93"/>
                <a:gd name="T2" fmla="*/ 39 w 43"/>
                <a:gd name="T3" fmla="*/ 0 h 93"/>
                <a:gd name="T4" fmla="*/ 43 w 43"/>
                <a:gd name="T5" fmla="*/ 1 h 93"/>
                <a:gd name="T6" fmla="*/ 43 w 43"/>
                <a:gd name="T7" fmla="*/ 12 h 93"/>
                <a:gd name="T8" fmla="*/ 38 w 43"/>
                <a:gd name="T9" fmla="*/ 12 h 93"/>
                <a:gd name="T10" fmla="*/ 35 w 43"/>
                <a:gd name="T11" fmla="*/ 11 h 93"/>
                <a:gd name="T12" fmla="*/ 25 w 43"/>
                <a:gd name="T13" fmla="*/ 14 h 93"/>
                <a:gd name="T14" fmla="*/ 19 w 43"/>
                <a:gd name="T15" fmla="*/ 20 h 93"/>
                <a:gd name="T16" fmla="*/ 15 w 43"/>
                <a:gd name="T17" fmla="*/ 28 h 93"/>
                <a:gd name="T18" fmla="*/ 13 w 43"/>
                <a:gd name="T19" fmla="*/ 38 h 93"/>
                <a:gd name="T20" fmla="*/ 11 w 43"/>
                <a:gd name="T21" fmla="*/ 48 h 93"/>
                <a:gd name="T22" fmla="*/ 11 w 43"/>
                <a:gd name="T23" fmla="*/ 93 h 93"/>
                <a:gd name="T24" fmla="*/ 0 w 43"/>
                <a:gd name="T25" fmla="*/ 93 h 93"/>
                <a:gd name="T26" fmla="*/ 0 w 43"/>
                <a:gd name="T27" fmla="*/ 22 h 93"/>
                <a:gd name="T28" fmla="*/ 0 w 43"/>
                <a:gd name="T29" fmla="*/ 15 h 93"/>
                <a:gd name="T30" fmla="*/ 0 w 43"/>
                <a:gd name="T31" fmla="*/ 8 h 93"/>
                <a:gd name="T32" fmla="*/ 0 w 43"/>
                <a:gd name="T33" fmla="*/ 2 h 93"/>
                <a:gd name="T34" fmla="*/ 11 w 43"/>
                <a:gd name="T35" fmla="*/ 2 h 93"/>
                <a:gd name="T36" fmla="*/ 11 w 43"/>
                <a:gd name="T37" fmla="*/ 19 h 93"/>
                <a:gd name="T38" fmla="*/ 11 w 43"/>
                <a:gd name="T39" fmla="*/ 19 h 93"/>
                <a:gd name="T40" fmla="*/ 17 w 43"/>
                <a:gd name="T41" fmla="*/ 10 h 93"/>
                <a:gd name="T42" fmla="*/ 25 w 43"/>
                <a:gd name="T43" fmla="*/ 2 h 93"/>
                <a:gd name="T44" fmla="*/ 35 w 43"/>
                <a:gd name="T45"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 h="93">
                  <a:moveTo>
                    <a:pt x="35" y="0"/>
                  </a:moveTo>
                  <a:lnTo>
                    <a:pt x="39" y="0"/>
                  </a:lnTo>
                  <a:lnTo>
                    <a:pt x="43" y="1"/>
                  </a:lnTo>
                  <a:lnTo>
                    <a:pt x="43" y="12"/>
                  </a:lnTo>
                  <a:lnTo>
                    <a:pt x="38" y="12"/>
                  </a:lnTo>
                  <a:lnTo>
                    <a:pt x="35" y="11"/>
                  </a:lnTo>
                  <a:lnTo>
                    <a:pt x="25" y="14"/>
                  </a:lnTo>
                  <a:lnTo>
                    <a:pt x="19" y="20"/>
                  </a:lnTo>
                  <a:lnTo>
                    <a:pt x="15" y="28"/>
                  </a:lnTo>
                  <a:lnTo>
                    <a:pt x="13" y="38"/>
                  </a:lnTo>
                  <a:lnTo>
                    <a:pt x="11" y="48"/>
                  </a:lnTo>
                  <a:lnTo>
                    <a:pt x="11" y="93"/>
                  </a:lnTo>
                  <a:lnTo>
                    <a:pt x="0" y="93"/>
                  </a:lnTo>
                  <a:lnTo>
                    <a:pt x="0" y="22"/>
                  </a:lnTo>
                  <a:lnTo>
                    <a:pt x="0" y="15"/>
                  </a:lnTo>
                  <a:lnTo>
                    <a:pt x="0" y="8"/>
                  </a:lnTo>
                  <a:lnTo>
                    <a:pt x="0" y="2"/>
                  </a:lnTo>
                  <a:lnTo>
                    <a:pt x="11" y="2"/>
                  </a:lnTo>
                  <a:lnTo>
                    <a:pt x="11" y="19"/>
                  </a:lnTo>
                  <a:lnTo>
                    <a:pt x="11"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0" name="Freeform 45"/>
            <p:cNvSpPr>
              <a:spLocks noEditPoints="1"/>
            </p:cNvSpPr>
            <p:nvPr userDrawn="1"/>
          </p:nvSpPr>
          <p:spPr bwMode="auto">
            <a:xfrm>
              <a:off x="1093" y="350"/>
              <a:ext cx="24" cy="32"/>
            </a:xfrm>
            <a:custGeom>
              <a:avLst/>
              <a:gdLst>
                <a:gd name="T0" fmla="*/ 55 w 71"/>
                <a:gd name="T1" fmla="*/ 47 h 95"/>
                <a:gd name="T2" fmla="*/ 45 w 71"/>
                <a:gd name="T3" fmla="*/ 47 h 95"/>
                <a:gd name="T4" fmla="*/ 36 w 71"/>
                <a:gd name="T5" fmla="*/ 48 h 95"/>
                <a:gd name="T6" fmla="*/ 27 w 71"/>
                <a:gd name="T7" fmla="*/ 50 h 95"/>
                <a:gd name="T8" fmla="*/ 19 w 71"/>
                <a:gd name="T9" fmla="*/ 54 h 95"/>
                <a:gd name="T10" fmla="*/ 15 w 71"/>
                <a:gd name="T11" fmla="*/ 60 h 95"/>
                <a:gd name="T12" fmla="*/ 12 w 71"/>
                <a:gd name="T13" fmla="*/ 68 h 95"/>
                <a:gd name="T14" fmla="*/ 15 w 71"/>
                <a:gd name="T15" fmla="*/ 76 h 95"/>
                <a:gd name="T16" fmla="*/ 18 w 71"/>
                <a:gd name="T17" fmla="*/ 82 h 95"/>
                <a:gd name="T18" fmla="*/ 25 w 71"/>
                <a:gd name="T19" fmla="*/ 84 h 95"/>
                <a:gd name="T20" fmla="*/ 31 w 71"/>
                <a:gd name="T21" fmla="*/ 85 h 95"/>
                <a:gd name="T22" fmla="*/ 43 w 71"/>
                <a:gd name="T23" fmla="*/ 83 h 95"/>
                <a:gd name="T24" fmla="*/ 50 w 71"/>
                <a:gd name="T25" fmla="*/ 78 h 95"/>
                <a:gd name="T26" fmla="*/ 55 w 71"/>
                <a:gd name="T27" fmla="*/ 73 h 95"/>
                <a:gd name="T28" fmla="*/ 57 w 71"/>
                <a:gd name="T29" fmla="*/ 65 h 95"/>
                <a:gd name="T30" fmla="*/ 58 w 71"/>
                <a:gd name="T31" fmla="*/ 58 h 95"/>
                <a:gd name="T32" fmla="*/ 58 w 71"/>
                <a:gd name="T33" fmla="*/ 53 h 95"/>
                <a:gd name="T34" fmla="*/ 58 w 71"/>
                <a:gd name="T35" fmla="*/ 47 h 95"/>
                <a:gd name="T36" fmla="*/ 55 w 71"/>
                <a:gd name="T37" fmla="*/ 47 h 95"/>
                <a:gd name="T38" fmla="*/ 38 w 71"/>
                <a:gd name="T39" fmla="*/ 0 h 95"/>
                <a:gd name="T40" fmla="*/ 53 w 71"/>
                <a:gd name="T41" fmla="*/ 2 h 95"/>
                <a:gd name="T42" fmla="*/ 62 w 71"/>
                <a:gd name="T43" fmla="*/ 8 h 95"/>
                <a:gd name="T44" fmla="*/ 68 w 71"/>
                <a:gd name="T45" fmla="*/ 18 h 95"/>
                <a:gd name="T46" fmla="*/ 69 w 71"/>
                <a:gd name="T47" fmla="*/ 34 h 95"/>
                <a:gd name="T48" fmla="*/ 69 w 71"/>
                <a:gd name="T49" fmla="*/ 74 h 95"/>
                <a:gd name="T50" fmla="*/ 69 w 71"/>
                <a:gd name="T51" fmla="*/ 84 h 95"/>
                <a:gd name="T52" fmla="*/ 71 w 71"/>
                <a:gd name="T53" fmla="*/ 93 h 95"/>
                <a:gd name="T54" fmla="*/ 59 w 71"/>
                <a:gd name="T55" fmla="*/ 93 h 95"/>
                <a:gd name="T56" fmla="*/ 59 w 71"/>
                <a:gd name="T57" fmla="*/ 78 h 95"/>
                <a:gd name="T58" fmla="*/ 59 w 71"/>
                <a:gd name="T59" fmla="*/ 78 h 95"/>
                <a:gd name="T60" fmla="*/ 52 w 71"/>
                <a:gd name="T61" fmla="*/ 87 h 95"/>
                <a:gd name="T62" fmla="*/ 41 w 71"/>
                <a:gd name="T63" fmla="*/ 93 h 95"/>
                <a:gd name="T64" fmla="*/ 30 w 71"/>
                <a:gd name="T65" fmla="*/ 95 h 95"/>
                <a:gd name="T66" fmla="*/ 19 w 71"/>
                <a:gd name="T67" fmla="*/ 93 h 95"/>
                <a:gd name="T68" fmla="*/ 11 w 71"/>
                <a:gd name="T69" fmla="*/ 89 h 95"/>
                <a:gd name="T70" fmla="*/ 6 w 71"/>
                <a:gd name="T71" fmla="*/ 85 h 95"/>
                <a:gd name="T72" fmla="*/ 2 w 71"/>
                <a:gd name="T73" fmla="*/ 79 h 95"/>
                <a:gd name="T74" fmla="*/ 1 w 71"/>
                <a:gd name="T75" fmla="*/ 74 h 95"/>
                <a:gd name="T76" fmla="*/ 0 w 71"/>
                <a:gd name="T77" fmla="*/ 69 h 95"/>
                <a:gd name="T78" fmla="*/ 2 w 71"/>
                <a:gd name="T79" fmla="*/ 58 h 95"/>
                <a:gd name="T80" fmla="*/ 8 w 71"/>
                <a:gd name="T81" fmla="*/ 49 h 95"/>
                <a:gd name="T82" fmla="*/ 15 w 71"/>
                <a:gd name="T83" fmla="*/ 44 h 95"/>
                <a:gd name="T84" fmla="*/ 25 w 71"/>
                <a:gd name="T85" fmla="*/ 40 h 95"/>
                <a:gd name="T86" fmla="*/ 35 w 71"/>
                <a:gd name="T87" fmla="*/ 38 h 95"/>
                <a:gd name="T88" fmla="*/ 46 w 71"/>
                <a:gd name="T89" fmla="*/ 37 h 95"/>
                <a:gd name="T90" fmla="*/ 56 w 71"/>
                <a:gd name="T91" fmla="*/ 37 h 95"/>
                <a:gd name="T92" fmla="*/ 58 w 71"/>
                <a:gd name="T93" fmla="*/ 37 h 95"/>
                <a:gd name="T94" fmla="*/ 58 w 71"/>
                <a:gd name="T95" fmla="*/ 33 h 95"/>
                <a:gd name="T96" fmla="*/ 57 w 71"/>
                <a:gd name="T97" fmla="*/ 22 h 95"/>
                <a:gd name="T98" fmla="*/ 54 w 71"/>
                <a:gd name="T99" fmla="*/ 16 h 95"/>
                <a:gd name="T100" fmla="*/ 47 w 71"/>
                <a:gd name="T101" fmla="*/ 11 h 95"/>
                <a:gd name="T102" fmla="*/ 38 w 71"/>
                <a:gd name="T103" fmla="*/ 9 h 95"/>
                <a:gd name="T104" fmla="*/ 24 w 71"/>
                <a:gd name="T105" fmla="*/ 11 h 95"/>
                <a:gd name="T106" fmla="*/ 11 w 71"/>
                <a:gd name="T107" fmla="*/ 17 h 95"/>
                <a:gd name="T108" fmla="*/ 11 w 71"/>
                <a:gd name="T109" fmla="*/ 6 h 95"/>
                <a:gd name="T110" fmla="*/ 19 w 71"/>
                <a:gd name="T111" fmla="*/ 3 h 95"/>
                <a:gd name="T112" fmla="*/ 29 w 71"/>
                <a:gd name="T113" fmla="*/ 1 h 95"/>
                <a:gd name="T114" fmla="*/ 38 w 71"/>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1" h="95">
                  <a:moveTo>
                    <a:pt x="55" y="47"/>
                  </a:moveTo>
                  <a:lnTo>
                    <a:pt x="45" y="47"/>
                  </a:lnTo>
                  <a:lnTo>
                    <a:pt x="36" y="48"/>
                  </a:lnTo>
                  <a:lnTo>
                    <a:pt x="27" y="50"/>
                  </a:lnTo>
                  <a:lnTo>
                    <a:pt x="19" y="54"/>
                  </a:lnTo>
                  <a:lnTo>
                    <a:pt x="15" y="60"/>
                  </a:lnTo>
                  <a:lnTo>
                    <a:pt x="12" y="68"/>
                  </a:lnTo>
                  <a:lnTo>
                    <a:pt x="15" y="76"/>
                  </a:lnTo>
                  <a:lnTo>
                    <a:pt x="18" y="82"/>
                  </a:lnTo>
                  <a:lnTo>
                    <a:pt x="25" y="84"/>
                  </a:lnTo>
                  <a:lnTo>
                    <a:pt x="31" y="85"/>
                  </a:lnTo>
                  <a:lnTo>
                    <a:pt x="43" y="83"/>
                  </a:lnTo>
                  <a:lnTo>
                    <a:pt x="50" y="78"/>
                  </a:lnTo>
                  <a:lnTo>
                    <a:pt x="55" y="73"/>
                  </a:lnTo>
                  <a:lnTo>
                    <a:pt x="57" y="65"/>
                  </a:lnTo>
                  <a:lnTo>
                    <a:pt x="58" y="58"/>
                  </a:lnTo>
                  <a:lnTo>
                    <a:pt x="58" y="53"/>
                  </a:lnTo>
                  <a:lnTo>
                    <a:pt x="58" y="47"/>
                  </a:lnTo>
                  <a:lnTo>
                    <a:pt x="55" y="47"/>
                  </a:lnTo>
                  <a:close/>
                  <a:moveTo>
                    <a:pt x="38" y="0"/>
                  </a:moveTo>
                  <a:lnTo>
                    <a:pt x="53" y="2"/>
                  </a:lnTo>
                  <a:lnTo>
                    <a:pt x="62" y="8"/>
                  </a:lnTo>
                  <a:lnTo>
                    <a:pt x="68" y="18"/>
                  </a:lnTo>
                  <a:lnTo>
                    <a:pt x="69" y="34"/>
                  </a:lnTo>
                  <a:lnTo>
                    <a:pt x="69" y="74"/>
                  </a:lnTo>
                  <a:lnTo>
                    <a:pt x="69" y="84"/>
                  </a:lnTo>
                  <a:lnTo>
                    <a:pt x="71" y="93"/>
                  </a:lnTo>
                  <a:lnTo>
                    <a:pt x="59" y="93"/>
                  </a:lnTo>
                  <a:lnTo>
                    <a:pt x="59" y="78"/>
                  </a:lnTo>
                  <a:lnTo>
                    <a:pt x="59" y="78"/>
                  </a:lnTo>
                  <a:lnTo>
                    <a:pt x="52" y="87"/>
                  </a:lnTo>
                  <a:lnTo>
                    <a:pt x="41" y="93"/>
                  </a:lnTo>
                  <a:lnTo>
                    <a:pt x="30" y="95"/>
                  </a:lnTo>
                  <a:lnTo>
                    <a:pt x="19" y="93"/>
                  </a:lnTo>
                  <a:lnTo>
                    <a:pt x="11" y="89"/>
                  </a:lnTo>
                  <a:lnTo>
                    <a:pt x="6" y="85"/>
                  </a:lnTo>
                  <a:lnTo>
                    <a:pt x="2" y="79"/>
                  </a:lnTo>
                  <a:lnTo>
                    <a:pt x="1" y="74"/>
                  </a:lnTo>
                  <a:lnTo>
                    <a:pt x="0" y="69"/>
                  </a:lnTo>
                  <a:lnTo>
                    <a:pt x="2" y="58"/>
                  </a:lnTo>
                  <a:lnTo>
                    <a:pt x="8" y="49"/>
                  </a:lnTo>
                  <a:lnTo>
                    <a:pt x="15" y="44"/>
                  </a:lnTo>
                  <a:lnTo>
                    <a:pt x="25" y="40"/>
                  </a:lnTo>
                  <a:lnTo>
                    <a:pt x="35" y="38"/>
                  </a:lnTo>
                  <a:lnTo>
                    <a:pt x="46" y="37"/>
                  </a:lnTo>
                  <a:lnTo>
                    <a:pt x="56" y="37"/>
                  </a:lnTo>
                  <a:lnTo>
                    <a:pt x="58" y="37"/>
                  </a:lnTo>
                  <a:lnTo>
                    <a:pt x="58" y="33"/>
                  </a:lnTo>
                  <a:lnTo>
                    <a:pt x="57" y="22"/>
                  </a:lnTo>
                  <a:lnTo>
                    <a:pt x="54" y="16"/>
                  </a:lnTo>
                  <a:lnTo>
                    <a:pt x="47" y="11"/>
                  </a:lnTo>
                  <a:lnTo>
                    <a:pt x="38" y="9"/>
                  </a:lnTo>
                  <a:lnTo>
                    <a:pt x="24" y="11"/>
                  </a:lnTo>
                  <a:lnTo>
                    <a:pt x="11" y="17"/>
                  </a:lnTo>
                  <a:lnTo>
                    <a:pt x="11" y="6"/>
                  </a:lnTo>
                  <a:lnTo>
                    <a:pt x="19" y="3"/>
                  </a:lnTo>
                  <a:lnTo>
                    <a:pt x="29" y="1"/>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1" name="Freeform 46"/>
            <p:cNvSpPr>
              <a:spLocks/>
            </p:cNvSpPr>
            <p:nvPr userDrawn="1"/>
          </p:nvSpPr>
          <p:spPr bwMode="auto">
            <a:xfrm>
              <a:off x="1127" y="343"/>
              <a:ext cx="17" cy="39"/>
            </a:xfrm>
            <a:custGeom>
              <a:avLst/>
              <a:gdLst>
                <a:gd name="T0" fmla="*/ 29 w 51"/>
                <a:gd name="T1" fmla="*/ 0 h 118"/>
                <a:gd name="T2" fmla="*/ 29 w 51"/>
                <a:gd name="T3" fmla="*/ 25 h 118"/>
                <a:gd name="T4" fmla="*/ 49 w 51"/>
                <a:gd name="T5" fmla="*/ 25 h 118"/>
                <a:gd name="T6" fmla="*/ 49 w 51"/>
                <a:gd name="T7" fmla="*/ 34 h 118"/>
                <a:gd name="T8" fmla="*/ 29 w 51"/>
                <a:gd name="T9" fmla="*/ 34 h 118"/>
                <a:gd name="T10" fmla="*/ 29 w 51"/>
                <a:gd name="T11" fmla="*/ 93 h 118"/>
                <a:gd name="T12" fmla="*/ 29 w 51"/>
                <a:gd name="T13" fmla="*/ 97 h 118"/>
                <a:gd name="T14" fmla="*/ 30 w 51"/>
                <a:gd name="T15" fmla="*/ 100 h 118"/>
                <a:gd name="T16" fmla="*/ 31 w 51"/>
                <a:gd name="T17" fmla="*/ 104 h 118"/>
                <a:gd name="T18" fmla="*/ 33 w 51"/>
                <a:gd name="T19" fmla="*/ 106 h 118"/>
                <a:gd name="T20" fmla="*/ 36 w 51"/>
                <a:gd name="T21" fmla="*/ 108 h 118"/>
                <a:gd name="T22" fmla="*/ 41 w 51"/>
                <a:gd name="T23" fmla="*/ 108 h 118"/>
                <a:gd name="T24" fmla="*/ 44 w 51"/>
                <a:gd name="T25" fmla="*/ 108 h 118"/>
                <a:gd name="T26" fmla="*/ 48 w 51"/>
                <a:gd name="T27" fmla="*/ 107 h 118"/>
                <a:gd name="T28" fmla="*/ 51 w 51"/>
                <a:gd name="T29" fmla="*/ 106 h 118"/>
                <a:gd name="T30" fmla="*/ 51 w 51"/>
                <a:gd name="T31" fmla="*/ 115 h 118"/>
                <a:gd name="T32" fmla="*/ 48 w 51"/>
                <a:gd name="T33" fmla="*/ 116 h 118"/>
                <a:gd name="T34" fmla="*/ 43 w 51"/>
                <a:gd name="T35" fmla="*/ 117 h 118"/>
                <a:gd name="T36" fmla="*/ 38 w 51"/>
                <a:gd name="T37" fmla="*/ 118 h 118"/>
                <a:gd name="T38" fmla="*/ 29 w 51"/>
                <a:gd name="T39" fmla="*/ 116 h 118"/>
                <a:gd name="T40" fmla="*/ 22 w 51"/>
                <a:gd name="T41" fmla="*/ 111 h 118"/>
                <a:gd name="T42" fmla="*/ 19 w 51"/>
                <a:gd name="T43" fmla="*/ 106 h 118"/>
                <a:gd name="T44" fmla="*/ 17 w 51"/>
                <a:gd name="T45" fmla="*/ 97 h 118"/>
                <a:gd name="T46" fmla="*/ 17 w 51"/>
                <a:gd name="T47" fmla="*/ 88 h 118"/>
                <a:gd name="T48" fmla="*/ 17 w 51"/>
                <a:gd name="T49" fmla="*/ 34 h 118"/>
                <a:gd name="T50" fmla="*/ 0 w 51"/>
                <a:gd name="T51" fmla="*/ 34 h 118"/>
                <a:gd name="T52" fmla="*/ 0 w 51"/>
                <a:gd name="T53" fmla="*/ 25 h 118"/>
                <a:gd name="T54" fmla="*/ 17 w 51"/>
                <a:gd name="T55" fmla="*/ 25 h 118"/>
                <a:gd name="T56" fmla="*/ 17 w 51"/>
                <a:gd name="T57" fmla="*/ 3 h 118"/>
                <a:gd name="T58" fmla="*/ 29 w 51"/>
                <a:gd name="T59" fmla="*/ 0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51" h="118">
                  <a:moveTo>
                    <a:pt x="29" y="0"/>
                  </a:moveTo>
                  <a:lnTo>
                    <a:pt x="29" y="25"/>
                  </a:lnTo>
                  <a:lnTo>
                    <a:pt x="49" y="25"/>
                  </a:lnTo>
                  <a:lnTo>
                    <a:pt x="49" y="34"/>
                  </a:lnTo>
                  <a:lnTo>
                    <a:pt x="29" y="34"/>
                  </a:lnTo>
                  <a:lnTo>
                    <a:pt x="29" y="93"/>
                  </a:lnTo>
                  <a:lnTo>
                    <a:pt x="29" y="97"/>
                  </a:lnTo>
                  <a:lnTo>
                    <a:pt x="30" y="100"/>
                  </a:lnTo>
                  <a:lnTo>
                    <a:pt x="31" y="104"/>
                  </a:lnTo>
                  <a:lnTo>
                    <a:pt x="33" y="106"/>
                  </a:lnTo>
                  <a:lnTo>
                    <a:pt x="36" y="108"/>
                  </a:lnTo>
                  <a:lnTo>
                    <a:pt x="41" y="108"/>
                  </a:lnTo>
                  <a:lnTo>
                    <a:pt x="44" y="108"/>
                  </a:lnTo>
                  <a:lnTo>
                    <a:pt x="48" y="107"/>
                  </a:lnTo>
                  <a:lnTo>
                    <a:pt x="51" y="106"/>
                  </a:lnTo>
                  <a:lnTo>
                    <a:pt x="51" y="115"/>
                  </a:lnTo>
                  <a:lnTo>
                    <a:pt x="48" y="116"/>
                  </a:lnTo>
                  <a:lnTo>
                    <a:pt x="43" y="117"/>
                  </a:lnTo>
                  <a:lnTo>
                    <a:pt x="38" y="118"/>
                  </a:lnTo>
                  <a:lnTo>
                    <a:pt x="29" y="116"/>
                  </a:lnTo>
                  <a:lnTo>
                    <a:pt x="22" y="111"/>
                  </a:lnTo>
                  <a:lnTo>
                    <a:pt x="19" y="106"/>
                  </a:lnTo>
                  <a:lnTo>
                    <a:pt x="17" y="97"/>
                  </a:lnTo>
                  <a:lnTo>
                    <a:pt x="17" y="88"/>
                  </a:lnTo>
                  <a:lnTo>
                    <a:pt x="17" y="34"/>
                  </a:lnTo>
                  <a:lnTo>
                    <a:pt x="0" y="34"/>
                  </a:lnTo>
                  <a:lnTo>
                    <a:pt x="0" y="25"/>
                  </a:lnTo>
                  <a:lnTo>
                    <a:pt x="17" y="25"/>
                  </a:lnTo>
                  <a:lnTo>
                    <a:pt x="17" y="3"/>
                  </a:lnTo>
                  <a:lnTo>
                    <a:pt x="29"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2" name="Freeform 47"/>
            <p:cNvSpPr>
              <a:spLocks noEditPoints="1"/>
            </p:cNvSpPr>
            <p:nvPr userDrawn="1"/>
          </p:nvSpPr>
          <p:spPr bwMode="auto">
            <a:xfrm>
              <a:off x="1154" y="338"/>
              <a:ext cx="4" cy="43"/>
            </a:xfrm>
            <a:custGeom>
              <a:avLst/>
              <a:gdLst>
                <a:gd name="T0" fmla="*/ 0 w 12"/>
                <a:gd name="T1" fmla="*/ 39 h 130"/>
                <a:gd name="T2" fmla="*/ 12 w 12"/>
                <a:gd name="T3" fmla="*/ 39 h 130"/>
                <a:gd name="T4" fmla="*/ 12 w 12"/>
                <a:gd name="T5" fmla="*/ 130 h 130"/>
                <a:gd name="T6" fmla="*/ 0 w 12"/>
                <a:gd name="T7" fmla="*/ 130 h 130"/>
                <a:gd name="T8" fmla="*/ 0 w 12"/>
                <a:gd name="T9" fmla="*/ 39 h 130"/>
                <a:gd name="T10" fmla="*/ 0 w 12"/>
                <a:gd name="T11" fmla="*/ 0 h 130"/>
                <a:gd name="T12" fmla="*/ 12 w 12"/>
                <a:gd name="T13" fmla="*/ 0 h 130"/>
                <a:gd name="T14" fmla="*/ 12 w 12"/>
                <a:gd name="T15" fmla="*/ 15 h 130"/>
                <a:gd name="T16" fmla="*/ 0 w 12"/>
                <a:gd name="T17" fmla="*/ 15 h 130"/>
                <a:gd name="T18" fmla="*/ 0 w 12"/>
                <a:gd name="T1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30">
                  <a:moveTo>
                    <a:pt x="0" y="39"/>
                  </a:moveTo>
                  <a:lnTo>
                    <a:pt x="12" y="39"/>
                  </a:lnTo>
                  <a:lnTo>
                    <a:pt x="12" y="130"/>
                  </a:lnTo>
                  <a:lnTo>
                    <a:pt x="0" y="130"/>
                  </a:lnTo>
                  <a:lnTo>
                    <a:pt x="0" y="39"/>
                  </a:lnTo>
                  <a:close/>
                  <a:moveTo>
                    <a:pt x="0" y="0"/>
                  </a:moveTo>
                  <a:lnTo>
                    <a:pt x="12" y="0"/>
                  </a:lnTo>
                  <a:lnTo>
                    <a:pt x="12" y="15"/>
                  </a:lnTo>
                  <a:lnTo>
                    <a:pt x="0" y="15"/>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3" name="Freeform 48"/>
            <p:cNvSpPr>
              <a:spLocks noEditPoints="1"/>
            </p:cNvSpPr>
            <p:nvPr userDrawn="1"/>
          </p:nvSpPr>
          <p:spPr bwMode="auto">
            <a:xfrm>
              <a:off x="1170" y="350"/>
              <a:ext cx="28" cy="32"/>
            </a:xfrm>
            <a:custGeom>
              <a:avLst/>
              <a:gdLst>
                <a:gd name="T0" fmla="*/ 43 w 85"/>
                <a:gd name="T1" fmla="*/ 9 h 95"/>
                <a:gd name="T2" fmla="*/ 31 w 85"/>
                <a:gd name="T3" fmla="*/ 11 h 95"/>
                <a:gd name="T4" fmla="*/ 24 w 85"/>
                <a:gd name="T5" fmla="*/ 17 h 95"/>
                <a:gd name="T6" fmla="*/ 17 w 85"/>
                <a:gd name="T7" fmla="*/ 25 h 95"/>
                <a:gd name="T8" fmla="*/ 14 w 85"/>
                <a:gd name="T9" fmla="*/ 36 h 95"/>
                <a:gd name="T10" fmla="*/ 12 w 85"/>
                <a:gd name="T11" fmla="*/ 47 h 95"/>
                <a:gd name="T12" fmla="*/ 14 w 85"/>
                <a:gd name="T13" fmla="*/ 59 h 95"/>
                <a:gd name="T14" fmla="*/ 17 w 85"/>
                <a:gd name="T15" fmla="*/ 69 h 95"/>
                <a:gd name="T16" fmla="*/ 24 w 85"/>
                <a:gd name="T17" fmla="*/ 78 h 95"/>
                <a:gd name="T18" fmla="*/ 31 w 85"/>
                <a:gd name="T19" fmla="*/ 83 h 95"/>
                <a:gd name="T20" fmla="*/ 43 w 85"/>
                <a:gd name="T21" fmla="*/ 85 h 95"/>
                <a:gd name="T22" fmla="*/ 53 w 85"/>
                <a:gd name="T23" fmla="*/ 83 h 95"/>
                <a:gd name="T24" fmla="*/ 62 w 85"/>
                <a:gd name="T25" fmla="*/ 78 h 95"/>
                <a:gd name="T26" fmla="*/ 67 w 85"/>
                <a:gd name="T27" fmla="*/ 69 h 95"/>
                <a:gd name="T28" fmla="*/ 72 w 85"/>
                <a:gd name="T29" fmla="*/ 59 h 95"/>
                <a:gd name="T30" fmla="*/ 73 w 85"/>
                <a:gd name="T31" fmla="*/ 47 h 95"/>
                <a:gd name="T32" fmla="*/ 72 w 85"/>
                <a:gd name="T33" fmla="*/ 36 h 95"/>
                <a:gd name="T34" fmla="*/ 67 w 85"/>
                <a:gd name="T35" fmla="*/ 25 h 95"/>
                <a:gd name="T36" fmla="*/ 62 w 85"/>
                <a:gd name="T37" fmla="*/ 17 h 95"/>
                <a:gd name="T38" fmla="*/ 53 w 85"/>
                <a:gd name="T39" fmla="*/ 11 h 95"/>
                <a:gd name="T40" fmla="*/ 43 w 85"/>
                <a:gd name="T41" fmla="*/ 9 h 95"/>
                <a:gd name="T42" fmla="*/ 43 w 85"/>
                <a:gd name="T43" fmla="*/ 0 h 95"/>
                <a:gd name="T44" fmla="*/ 56 w 85"/>
                <a:gd name="T45" fmla="*/ 1 h 95"/>
                <a:gd name="T46" fmla="*/ 66 w 85"/>
                <a:gd name="T47" fmla="*/ 7 h 95"/>
                <a:gd name="T48" fmla="*/ 75 w 85"/>
                <a:gd name="T49" fmla="*/ 15 h 95"/>
                <a:gd name="T50" fmla="*/ 81 w 85"/>
                <a:gd name="T51" fmla="*/ 24 h 95"/>
                <a:gd name="T52" fmla="*/ 84 w 85"/>
                <a:gd name="T53" fmla="*/ 35 h 95"/>
                <a:gd name="T54" fmla="*/ 85 w 85"/>
                <a:gd name="T55" fmla="*/ 47 h 95"/>
                <a:gd name="T56" fmla="*/ 84 w 85"/>
                <a:gd name="T57" fmla="*/ 59 h 95"/>
                <a:gd name="T58" fmla="*/ 81 w 85"/>
                <a:gd name="T59" fmla="*/ 70 h 95"/>
                <a:gd name="T60" fmla="*/ 75 w 85"/>
                <a:gd name="T61" fmla="*/ 81 h 95"/>
                <a:gd name="T62" fmla="*/ 66 w 85"/>
                <a:gd name="T63" fmla="*/ 88 h 95"/>
                <a:gd name="T64" fmla="*/ 56 w 85"/>
                <a:gd name="T65" fmla="*/ 93 h 95"/>
                <a:gd name="T66" fmla="*/ 43 w 85"/>
                <a:gd name="T67" fmla="*/ 95 h 95"/>
                <a:gd name="T68" fmla="*/ 29 w 85"/>
                <a:gd name="T69" fmla="*/ 93 h 95"/>
                <a:gd name="T70" fmla="*/ 18 w 85"/>
                <a:gd name="T71" fmla="*/ 88 h 95"/>
                <a:gd name="T72" fmla="*/ 10 w 85"/>
                <a:gd name="T73" fmla="*/ 81 h 95"/>
                <a:gd name="T74" fmla="*/ 5 w 85"/>
                <a:gd name="T75" fmla="*/ 70 h 95"/>
                <a:gd name="T76" fmla="*/ 1 w 85"/>
                <a:gd name="T77" fmla="*/ 59 h 95"/>
                <a:gd name="T78" fmla="*/ 0 w 85"/>
                <a:gd name="T79" fmla="*/ 47 h 95"/>
                <a:gd name="T80" fmla="*/ 1 w 85"/>
                <a:gd name="T81" fmla="*/ 35 h 95"/>
                <a:gd name="T82" fmla="*/ 5 w 85"/>
                <a:gd name="T83" fmla="*/ 24 h 95"/>
                <a:gd name="T84" fmla="*/ 10 w 85"/>
                <a:gd name="T85" fmla="*/ 15 h 95"/>
                <a:gd name="T86" fmla="*/ 18 w 85"/>
                <a:gd name="T87" fmla="*/ 7 h 95"/>
                <a:gd name="T88" fmla="*/ 29 w 85"/>
                <a:gd name="T89" fmla="*/ 1 h 95"/>
                <a:gd name="T90" fmla="*/ 43 w 85"/>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5" h="95">
                  <a:moveTo>
                    <a:pt x="43" y="9"/>
                  </a:moveTo>
                  <a:lnTo>
                    <a:pt x="31" y="11"/>
                  </a:lnTo>
                  <a:lnTo>
                    <a:pt x="24" y="17"/>
                  </a:lnTo>
                  <a:lnTo>
                    <a:pt x="17" y="25"/>
                  </a:lnTo>
                  <a:lnTo>
                    <a:pt x="14" y="36"/>
                  </a:lnTo>
                  <a:lnTo>
                    <a:pt x="12" y="47"/>
                  </a:lnTo>
                  <a:lnTo>
                    <a:pt x="14" y="59"/>
                  </a:lnTo>
                  <a:lnTo>
                    <a:pt x="17" y="69"/>
                  </a:lnTo>
                  <a:lnTo>
                    <a:pt x="24" y="78"/>
                  </a:lnTo>
                  <a:lnTo>
                    <a:pt x="31" y="83"/>
                  </a:lnTo>
                  <a:lnTo>
                    <a:pt x="43" y="85"/>
                  </a:lnTo>
                  <a:lnTo>
                    <a:pt x="53" y="83"/>
                  </a:lnTo>
                  <a:lnTo>
                    <a:pt x="62" y="78"/>
                  </a:lnTo>
                  <a:lnTo>
                    <a:pt x="67" y="69"/>
                  </a:lnTo>
                  <a:lnTo>
                    <a:pt x="72" y="59"/>
                  </a:lnTo>
                  <a:lnTo>
                    <a:pt x="73" y="47"/>
                  </a:lnTo>
                  <a:lnTo>
                    <a:pt x="72" y="36"/>
                  </a:lnTo>
                  <a:lnTo>
                    <a:pt x="67" y="25"/>
                  </a:lnTo>
                  <a:lnTo>
                    <a:pt x="62" y="17"/>
                  </a:lnTo>
                  <a:lnTo>
                    <a:pt x="53" y="11"/>
                  </a:lnTo>
                  <a:lnTo>
                    <a:pt x="43" y="9"/>
                  </a:lnTo>
                  <a:close/>
                  <a:moveTo>
                    <a:pt x="43" y="0"/>
                  </a:moveTo>
                  <a:lnTo>
                    <a:pt x="56" y="1"/>
                  </a:lnTo>
                  <a:lnTo>
                    <a:pt x="66" y="7"/>
                  </a:lnTo>
                  <a:lnTo>
                    <a:pt x="75" y="15"/>
                  </a:lnTo>
                  <a:lnTo>
                    <a:pt x="81" y="24"/>
                  </a:lnTo>
                  <a:lnTo>
                    <a:pt x="84" y="35"/>
                  </a:lnTo>
                  <a:lnTo>
                    <a:pt x="85" y="47"/>
                  </a:lnTo>
                  <a:lnTo>
                    <a:pt x="84" y="59"/>
                  </a:lnTo>
                  <a:lnTo>
                    <a:pt x="81" y="70"/>
                  </a:lnTo>
                  <a:lnTo>
                    <a:pt x="75" y="81"/>
                  </a:lnTo>
                  <a:lnTo>
                    <a:pt x="66" y="88"/>
                  </a:lnTo>
                  <a:lnTo>
                    <a:pt x="56" y="93"/>
                  </a:lnTo>
                  <a:lnTo>
                    <a:pt x="43" y="95"/>
                  </a:lnTo>
                  <a:lnTo>
                    <a:pt x="29" y="93"/>
                  </a:lnTo>
                  <a:lnTo>
                    <a:pt x="18" y="88"/>
                  </a:lnTo>
                  <a:lnTo>
                    <a:pt x="10" y="81"/>
                  </a:lnTo>
                  <a:lnTo>
                    <a:pt x="5" y="70"/>
                  </a:lnTo>
                  <a:lnTo>
                    <a:pt x="1" y="59"/>
                  </a:lnTo>
                  <a:lnTo>
                    <a:pt x="0" y="47"/>
                  </a:lnTo>
                  <a:lnTo>
                    <a:pt x="1" y="35"/>
                  </a:lnTo>
                  <a:lnTo>
                    <a:pt x="5" y="24"/>
                  </a:lnTo>
                  <a:lnTo>
                    <a:pt x="10" y="15"/>
                  </a:lnTo>
                  <a:lnTo>
                    <a:pt x="18" y="7"/>
                  </a:lnTo>
                  <a:lnTo>
                    <a:pt x="29" y="1"/>
                  </a:lnTo>
                  <a:lnTo>
                    <a:pt x="43"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4" name="Freeform 49"/>
            <p:cNvSpPr>
              <a:spLocks/>
            </p:cNvSpPr>
            <p:nvPr userDrawn="1"/>
          </p:nvSpPr>
          <p:spPr bwMode="auto">
            <a:xfrm>
              <a:off x="1209" y="350"/>
              <a:ext cx="24" cy="31"/>
            </a:xfrm>
            <a:custGeom>
              <a:avLst/>
              <a:gdLst>
                <a:gd name="T0" fmla="*/ 40 w 71"/>
                <a:gd name="T1" fmla="*/ 0 h 93"/>
                <a:gd name="T2" fmla="*/ 52 w 71"/>
                <a:gd name="T3" fmla="*/ 1 h 93"/>
                <a:gd name="T4" fmla="*/ 61 w 71"/>
                <a:gd name="T5" fmla="*/ 7 h 93"/>
                <a:gd name="T6" fmla="*/ 67 w 71"/>
                <a:gd name="T7" fmla="*/ 14 h 93"/>
                <a:gd name="T8" fmla="*/ 70 w 71"/>
                <a:gd name="T9" fmla="*/ 24 h 93"/>
                <a:gd name="T10" fmla="*/ 71 w 71"/>
                <a:gd name="T11" fmla="*/ 35 h 93"/>
                <a:gd name="T12" fmla="*/ 71 w 71"/>
                <a:gd name="T13" fmla="*/ 93 h 93"/>
                <a:gd name="T14" fmla="*/ 60 w 71"/>
                <a:gd name="T15" fmla="*/ 93 h 93"/>
                <a:gd name="T16" fmla="*/ 60 w 71"/>
                <a:gd name="T17" fmla="*/ 38 h 93"/>
                <a:gd name="T18" fmla="*/ 59 w 71"/>
                <a:gd name="T19" fmla="*/ 26 h 93"/>
                <a:gd name="T20" fmla="*/ 55 w 71"/>
                <a:gd name="T21" fmla="*/ 17 h 93"/>
                <a:gd name="T22" fmla="*/ 49 w 71"/>
                <a:gd name="T23" fmla="*/ 11 h 93"/>
                <a:gd name="T24" fmla="*/ 39 w 71"/>
                <a:gd name="T25" fmla="*/ 9 h 93"/>
                <a:gd name="T26" fmla="*/ 28 w 71"/>
                <a:gd name="T27" fmla="*/ 11 h 93"/>
                <a:gd name="T28" fmla="*/ 20 w 71"/>
                <a:gd name="T29" fmla="*/ 17 h 93"/>
                <a:gd name="T30" fmla="*/ 15 w 71"/>
                <a:gd name="T31" fmla="*/ 25 h 93"/>
                <a:gd name="T32" fmla="*/ 13 w 71"/>
                <a:gd name="T33" fmla="*/ 34 h 93"/>
                <a:gd name="T34" fmla="*/ 12 w 71"/>
                <a:gd name="T35" fmla="*/ 43 h 93"/>
                <a:gd name="T36" fmla="*/ 12 w 71"/>
                <a:gd name="T37" fmla="*/ 93 h 93"/>
                <a:gd name="T38" fmla="*/ 1 w 71"/>
                <a:gd name="T39" fmla="*/ 93 h 93"/>
                <a:gd name="T40" fmla="*/ 1 w 71"/>
                <a:gd name="T41" fmla="*/ 24 h 93"/>
                <a:gd name="T42" fmla="*/ 0 w 71"/>
                <a:gd name="T43" fmla="*/ 2 h 93"/>
                <a:gd name="T44" fmla="*/ 11 w 71"/>
                <a:gd name="T45" fmla="*/ 2 h 93"/>
                <a:gd name="T46" fmla="*/ 11 w 71"/>
                <a:gd name="T47" fmla="*/ 18 h 93"/>
                <a:gd name="T48" fmla="*/ 11 w 71"/>
                <a:gd name="T49" fmla="*/ 18 h 93"/>
                <a:gd name="T50" fmla="*/ 14 w 71"/>
                <a:gd name="T51" fmla="*/ 12 h 93"/>
                <a:gd name="T52" fmla="*/ 20 w 71"/>
                <a:gd name="T53" fmla="*/ 6 h 93"/>
                <a:gd name="T54" fmla="*/ 29 w 71"/>
                <a:gd name="T55" fmla="*/ 1 h 93"/>
                <a:gd name="T56" fmla="*/ 40 w 71"/>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93">
                  <a:moveTo>
                    <a:pt x="40" y="0"/>
                  </a:moveTo>
                  <a:lnTo>
                    <a:pt x="52" y="1"/>
                  </a:lnTo>
                  <a:lnTo>
                    <a:pt x="61" y="7"/>
                  </a:lnTo>
                  <a:lnTo>
                    <a:pt x="67" y="14"/>
                  </a:lnTo>
                  <a:lnTo>
                    <a:pt x="70" y="24"/>
                  </a:lnTo>
                  <a:lnTo>
                    <a:pt x="71" y="35"/>
                  </a:lnTo>
                  <a:lnTo>
                    <a:pt x="71" y="93"/>
                  </a:lnTo>
                  <a:lnTo>
                    <a:pt x="60" y="93"/>
                  </a:lnTo>
                  <a:lnTo>
                    <a:pt x="60" y="38"/>
                  </a:lnTo>
                  <a:lnTo>
                    <a:pt x="59" y="26"/>
                  </a:lnTo>
                  <a:lnTo>
                    <a:pt x="55" y="17"/>
                  </a:lnTo>
                  <a:lnTo>
                    <a:pt x="49" y="11"/>
                  </a:lnTo>
                  <a:lnTo>
                    <a:pt x="39" y="9"/>
                  </a:lnTo>
                  <a:lnTo>
                    <a:pt x="28" y="11"/>
                  </a:lnTo>
                  <a:lnTo>
                    <a:pt x="20" y="17"/>
                  </a:lnTo>
                  <a:lnTo>
                    <a:pt x="15" y="25"/>
                  </a:lnTo>
                  <a:lnTo>
                    <a:pt x="13" y="34"/>
                  </a:lnTo>
                  <a:lnTo>
                    <a:pt x="12" y="43"/>
                  </a:lnTo>
                  <a:lnTo>
                    <a:pt x="12" y="93"/>
                  </a:lnTo>
                  <a:lnTo>
                    <a:pt x="1" y="93"/>
                  </a:lnTo>
                  <a:lnTo>
                    <a:pt x="1" y="24"/>
                  </a:lnTo>
                  <a:lnTo>
                    <a:pt x="0" y="2"/>
                  </a:lnTo>
                  <a:lnTo>
                    <a:pt x="11" y="2"/>
                  </a:lnTo>
                  <a:lnTo>
                    <a:pt x="11" y="18"/>
                  </a:lnTo>
                  <a:lnTo>
                    <a:pt x="11" y="18"/>
                  </a:lnTo>
                  <a:lnTo>
                    <a:pt x="14" y="12"/>
                  </a:lnTo>
                  <a:lnTo>
                    <a:pt x="20" y="6"/>
                  </a:lnTo>
                  <a:lnTo>
                    <a:pt x="29" y="1"/>
                  </a:lnTo>
                  <a:lnTo>
                    <a:pt x="4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5" name="Freeform 50"/>
            <p:cNvSpPr>
              <a:spLocks/>
            </p:cNvSpPr>
            <p:nvPr userDrawn="1"/>
          </p:nvSpPr>
          <p:spPr bwMode="auto">
            <a:xfrm>
              <a:off x="1265" y="350"/>
              <a:ext cx="19" cy="32"/>
            </a:xfrm>
            <a:custGeom>
              <a:avLst/>
              <a:gdLst>
                <a:gd name="T0" fmla="*/ 31 w 57"/>
                <a:gd name="T1" fmla="*/ 0 h 95"/>
                <a:gd name="T2" fmla="*/ 41 w 57"/>
                <a:gd name="T3" fmla="*/ 1 h 95"/>
                <a:gd name="T4" fmla="*/ 54 w 57"/>
                <a:gd name="T5" fmla="*/ 5 h 95"/>
                <a:gd name="T6" fmla="*/ 53 w 57"/>
                <a:gd name="T7" fmla="*/ 14 h 95"/>
                <a:gd name="T8" fmla="*/ 43 w 57"/>
                <a:gd name="T9" fmla="*/ 10 h 95"/>
                <a:gd name="T10" fmla="*/ 32 w 57"/>
                <a:gd name="T11" fmla="*/ 9 h 95"/>
                <a:gd name="T12" fmla="*/ 25 w 57"/>
                <a:gd name="T13" fmla="*/ 10 h 95"/>
                <a:gd name="T14" fmla="*/ 18 w 57"/>
                <a:gd name="T15" fmla="*/ 12 h 95"/>
                <a:gd name="T16" fmla="*/ 15 w 57"/>
                <a:gd name="T17" fmla="*/ 17 h 95"/>
                <a:gd name="T18" fmla="*/ 12 w 57"/>
                <a:gd name="T19" fmla="*/ 25 h 95"/>
                <a:gd name="T20" fmla="*/ 15 w 57"/>
                <a:gd name="T21" fmla="*/ 30 h 95"/>
                <a:gd name="T22" fmla="*/ 20 w 57"/>
                <a:gd name="T23" fmla="*/ 35 h 95"/>
                <a:gd name="T24" fmla="*/ 27 w 57"/>
                <a:gd name="T25" fmla="*/ 38 h 95"/>
                <a:gd name="T26" fmla="*/ 35 w 57"/>
                <a:gd name="T27" fmla="*/ 41 h 95"/>
                <a:gd name="T28" fmla="*/ 44 w 57"/>
                <a:gd name="T29" fmla="*/ 46 h 95"/>
                <a:gd name="T30" fmla="*/ 50 w 57"/>
                <a:gd name="T31" fmla="*/ 51 h 95"/>
                <a:gd name="T32" fmla="*/ 56 w 57"/>
                <a:gd name="T33" fmla="*/ 59 h 95"/>
                <a:gd name="T34" fmla="*/ 57 w 57"/>
                <a:gd name="T35" fmla="*/ 69 h 95"/>
                <a:gd name="T36" fmla="*/ 55 w 57"/>
                <a:gd name="T37" fmla="*/ 79 h 95"/>
                <a:gd name="T38" fmla="*/ 50 w 57"/>
                <a:gd name="T39" fmla="*/ 86 h 95"/>
                <a:gd name="T40" fmla="*/ 43 w 57"/>
                <a:gd name="T41" fmla="*/ 91 h 95"/>
                <a:gd name="T42" fmla="*/ 35 w 57"/>
                <a:gd name="T43" fmla="*/ 94 h 95"/>
                <a:gd name="T44" fmla="*/ 26 w 57"/>
                <a:gd name="T45" fmla="*/ 95 h 95"/>
                <a:gd name="T46" fmla="*/ 12 w 57"/>
                <a:gd name="T47" fmla="*/ 94 h 95"/>
                <a:gd name="T48" fmla="*/ 0 w 57"/>
                <a:gd name="T49" fmla="*/ 91 h 95"/>
                <a:gd name="T50" fmla="*/ 1 w 57"/>
                <a:gd name="T51" fmla="*/ 79 h 95"/>
                <a:gd name="T52" fmla="*/ 12 w 57"/>
                <a:gd name="T53" fmla="*/ 84 h 95"/>
                <a:gd name="T54" fmla="*/ 25 w 57"/>
                <a:gd name="T55" fmla="*/ 85 h 95"/>
                <a:gd name="T56" fmla="*/ 32 w 57"/>
                <a:gd name="T57" fmla="*/ 84 h 95"/>
                <a:gd name="T58" fmla="*/ 39 w 57"/>
                <a:gd name="T59" fmla="*/ 81 h 95"/>
                <a:gd name="T60" fmla="*/ 44 w 57"/>
                <a:gd name="T61" fmla="*/ 76 h 95"/>
                <a:gd name="T62" fmla="*/ 45 w 57"/>
                <a:gd name="T63" fmla="*/ 69 h 95"/>
                <a:gd name="T64" fmla="*/ 44 w 57"/>
                <a:gd name="T65" fmla="*/ 62 h 95"/>
                <a:gd name="T66" fmla="*/ 38 w 57"/>
                <a:gd name="T67" fmla="*/ 57 h 95"/>
                <a:gd name="T68" fmla="*/ 31 w 57"/>
                <a:gd name="T69" fmla="*/ 53 h 95"/>
                <a:gd name="T70" fmla="*/ 24 w 57"/>
                <a:gd name="T71" fmla="*/ 48 h 95"/>
                <a:gd name="T72" fmla="*/ 16 w 57"/>
                <a:gd name="T73" fmla="*/ 45 h 95"/>
                <a:gd name="T74" fmla="*/ 8 w 57"/>
                <a:gd name="T75" fmla="*/ 39 h 95"/>
                <a:gd name="T76" fmla="*/ 3 w 57"/>
                <a:gd name="T77" fmla="*/ 34 h 95"/>
                <a:gd name="T78" fmla="*/ 1 w 57"/>
                <a:gd name="T79" fmla="*/ 25 h 95"/>
                <a:gd name="T80" fmla="*/ 3 w 57"/>
                <a:gd name="T81" fmla="*/ 15 h 95"/>
                <a:gd name="T82" fmla="*/ 8 w 57"/>
                <a:gd name="T83" fmla="*/ 8 h 95"/>
                <a:gd name="T84" fmla="*/ 15 w 57"/>
                <a:gd name="T85" fmla="*/ 3 h 95"/>
                <a:gd name="T86" fmla="*/ 22 w 57"/>
                <a:gd name="T87" fmla="*/ 1 h 95"/>
                <a:gd name="T88" fmla="*/ 31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1" y="0"/>
                  </a:moveTo>
                  <a:lnTo>
                    <a:pt x="41" y="1"/>
                  </a:lnTo>
                  <a:lnTo>
                    <a:pt x="54" y="5"/>
                  </a:lnTo>
                  <a:lnTo>
                    <a:pt x="53" y="14"/>
                  </a:lnTo>
                  <a:lnTo>
                    <a:pt x="43" y="10"/>
                  </a:lnTo>
                  <a:lnTo>
                    <a:pt x="32" y="9"/>
                  </a:lnTo>
                  <a:lnTo>
                    <a:pt x="25" y="10"/>
                  </a:lnTo>
                  <a:lnTo>
                    <a:pt x="18" y="12"/>
                  </a:lnTo>
                  <a:lnTo>
                    <a:pt x="15" y="17"/>
                  </a:lnTo>
                  <a:lnTo>
                    <a:pt x="12" y="25"/>
                  </a:lnTo>
                  <a:lnTo>
                    <a:pt x="15" y="30"/>
                  </a:lnTo>
                  <a:lnTo>
                    <a:pt x="20" y="35"/>
                  </a:lnTo>
                  <a:lnTo>
                    <a:pt x="27" y="38"/>
                  </a:lnTo>
                  <a:lnTo>
                    <a:pt x="35" y="41"/>
                  </a:lnTo>
                  <a:lnTo>
                    <a:pt x="44" y="46"/>
                  </a:lnTo>
                  <a:lnTo>
                    <a:pt x="50" y="51"/>
                  </a:lnTo>
                  <a:lnTo>
                    <a:pt x="56" y="59"/>
                  </a:lnTo>
                  <a:lnTo>
                    <a:pt x="57" y="69"/>
                  </a:lnTo>
                  <a:lnTo>
                    <a:pt x="55" y="79"/>
                  </a:lnTo>
                  <a:lnTo>
                    <a:pt x="50" y="86"/>
                  </a:lnTo>
                  <a:lnTo>
                    <a:pt x="43" y="91"/>
                  </a:lnTo>
                  <a:lnTo>
                    <a:pt x="35" y="94"/>
                  </a:lnTo>
                  <a:lnTo>
                    <a:pt x="26" y="95"/>
                  </a:lnTo>
                  <a:lnTo>
                    <a:pt x="12" y="94"/>
                  </a:lnTo>
                  <a:lnTo>
                    <a:pt x="0" y="91"/>
                  </a:lnTo>
                  <a:lnTo>
                    <a:pt x="1" y="79"/>
                  </a:lnTo>
                  <a:lnTo>
                    <a:pt x="12" y="84"/>
                  </a:lnTo>
                  <a:lnTo>
                    <a:pt x="25" y="85"/>
                  </a:lnTo>
                  <a:lnTo>
                    <a:pt x="32" y="84"/>
                  </a:lnTo>
                  <a:lnTo>
                    <a:pt x="39" y="81"/>
                  </a:lnTo>
                  <a:lnTo>
                    <a:pt x="44" y="76"/>
                  </a:lnTo>
                  <a:lnTo>
                    <a:pt x="45" y="69"/>
                  </a:lnTo>
                  <a:lnTo>
                    <a:pt x="44" y="62"/>
                  </a:lnTo>
                  <a:lnTo>
                    <a:pt x="38" y="57"/>
                  </a:lnTo>
                  <a:lnTo>
                    <a:pt x="31" y="53"/>
                  </a:lnTo>
                  <a:lnTo>
                    <a:pt x="24" y="48"/>
                  </a:lnTo>
                  <a:lnTo>
                    <a:pt x="16" y="45"/>
                  </a:lnTo>
                  <a:lnTo>
                    <a:pt x="8" y="39"/>
                  </a:lnTo>
                  <a:lnTo>
                    <a:pt x="3" y="34"/>
                  </a:lnTo>
                  <a:lnTo>
                    <a:pt x="1" y="25"/>
                  </a:lnTo>
                  <a:lnTo>
                    <a:pt x="3" y="15"/>
                  </a:lnTo>
                  <a:lnTo>
                    <a:pt x="8" y="8"/>
                  </a:lnTo>
                  <a:lnTo>
                    <a:pt x="15" y="3"/>
                  </a:lnTo>
                  <a:lnTo>
                    <a:pt x="22" y="1"/>
                  </a:lnTo>
                  <a:lnTo>
                    <a:pt x="3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6" name="Freeform 51"/>
            <p:cNvSpPr>
              <a:spLocks/>
            </p:cNvSpPr>
            <p:nvPr userDrawn="1"/>
          </p:nvSpPr>
          <p:spPr bwMode="auto">
            <a:xfrm>
              <a:off x="1295" y="351"/>
              <a:ext cx="24" cy="31"/>
            </a:xfrm>
            <a:custGeom>
              <a:avLst/>
              <a:gdLst>
                <a:gd name="T0" fmla="*/ 0 w 70"/>
                <a:gd name="T1" fmla="*/ 0 h 93"/>
                <a:gd name="T2" fmla="*/ 11 w 70"/>
                <a:gd name="T3" fmla="*/ 0 h 93"/>
                <a:gd name="T4" fmla="*/ 11 w 70"/>
                <a:gd name="T5" fmla="*/ 55 h 93"/>
                <a:gd name="T6" fmla="*/ 12 w 70"/>
                <a:gd name="T7" fmla="*/ 66 h 93"/>
                <a:gd name="T8" fmla="*/ 15 w 70"/>
                <a:gd name="T9" fmla="*/ 75 h 93"/>
                <a:gd name="T10" fmla="*/ 22 w 70"/>
                <a:gd name="T11" fmla="*/ 81 h 93"/>
                <a:gd name="T12" fmla="*/ 32 w 70"/>
                <a:gd name="T13" fmla="*/ 83 h 93"/>
                <a:gd name="T14" fmla="*/ 42 w 70"/>
                <a:gd name="T15" fmla="*/ 81 h 93"/>
                <a:gd name="T16" fmla="*/ 50 w 70"/>
                <a:gd name="T17" fmla="*/ 76 h 93"/>
                <a:gd name="T18" fmla="*/ 56 w 70"/>
                <a:gd name="T19" fmla="*/ 68 h 93"/>
                <a:gd name="T20" fmla="*/ 58 w 70"/>
                <a:gd name="T21" fmla="*/ 60 h 93"/>
                <a:gd name="T22" fmla="*/ 59 w 70"/>
                <a:gd name="T23" fmla="*/ 49 h 93"/>
                <a:gd name="T24" fmla="*/ 59 w 70"/>
                <a:gd name="T25" fmla="*/ 0 h 93"/>
                <a:gd name="T26" fmla="*/ 70 w 70"/>
                <a:gd name="T27" fmla="*/ 0 h 93"/>
                <a:gd name="T28" fmla="*/ 70 w 70"/>
                <a:gd name="T29" fmla="*/ 70 h 93"/>
                <a:gd name="T30" fmla="*/ 70 w 70"/>
                <a:gd name="T31" fmla="*/ 91 h 93"/>
                <a:gd name="T32" fmla="*/ 60 w 70"/>
                <a:gd name="T33" fmla="*/ 91 h 93"/>
                <a:gd name="T34" fmla="*/ 60 w 70"/>
                <a:gd name="T35" fmla="*/ 74 h 93"/>
                <a:gd name="T36" fmla="*/ 59 w 70"/>
                <a:gd name="T37" fmla="*/ 74 h 93"/>
                <a:gd name="T38" fmla="*/ 56 w 70"/>
                <a:gd name="T39" fmla="*/ 81 h 93"/>
                <a:gd name="T40" fmla="*/ 50 w 70"/>
                <a:gd name="T41" fmla="*/ 86 h 93"/>
                <a:gd name="T42" fmla="*/ 42 w 70"/>
                <a:gd name="T43" fmla="*/ 91 h 93"/>
                <a:gd name="T44" fmla="*/ 30 w 70"/>
                <a:gd name="T45" fmla="*/ 93 h 93"/>
                <a:gd name="T46" fmla="*/ 19 w 70"/>
                <a:gd name="T47" fmla="*/ 91 h 93"/>
                <a:gd name="T48" fmla="*/ 10 w 70"/>
                <a:gd name="T49" fmla="*/ 86 h 93"/>
                <a:gd name="T50" fmla="*/ 3 w 70"/>
                <a:gd name="T51" fmla="*/ 79 h 93"/>
                <a:gd name="T52" fmla="*/ 0 w 70"/>
                <a:gd name="T53" fmla="*/ 70 h 93"/>
                <a:gd name="T54" fmla="*/ 0 w 70"/>
                <a:gd name="T55" fmla="*/ 58 h 93"/>
                <a:gd name="T56" fmla="*/ 0 w 70"/>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0" h="93">
                  <a:moveTo>
                    <a:pt x="0" y="0"/>
                  </a:moveTo>
                  <a:lnTo>
                    <a:pt x="11" y="0"/>
                  </a:lnTo>
                  <a:lnTo>
                    <a:pt x="11" y="55"/>
                  </a:lnTo>
                  <a:lnTo>
                    <a:pt x="12" y="66"/>
                  </a:lnTo>
                  <a:lnTo>
                    <a:pt x="15" y="75"/>
                  </a:lnTo>
                  <a:lnTo>
                    <a:pt x="22" y="81"/>
                  </a:lnTo>
                  <a:lnTo>
                    <a:pt x="32" y="83"/>
                  </a:lnTo>
                  <a:lnTo>
                    <a:pt x="42" y="81"/>
                  </a:lnTo>
                  <a:lnTo>
                    <a:pt x="50" y="76"/>
                  </a:lnTo>
                  <a:lnTo>
                    <a:pt x="56" y="68"/>
                  </a:lnTo>
                  <a:lnTo>
                    <a:pt x="58" y="60"/>
                  </a:lnTo>
                  <a:lnTo>
                    <a:pt x="59" y="49"/>
                  </a:lnTo>
                  <a:lnTo>
                    <a:pt x="59" y="0"/>
                  </a:lnTo>
                  <a:lnTo>
                    <a:pt x="70" y="0"/>
                  </a:lnTo>
                  <a:lnTo>
                    <a:pt x="70" y="70"/>
                  </a:lnTo>
                  <a:lnTo>
                    <a:pt x="70" y="91"/>
                  </a:lnTo>
                  <a:lnTo>
                    <a:pt x="60" y="91"/>
                  </a:lnTo>
                  <a:lnTo>
                    <a:pt x="60" y="74"/>
                  </a:lnTo>
                  <a:lnTo>
                    <a:pt x="59" y="74"/>
                  </a:lnTo>
                  <a:lnTo>
                    <a:pt x="56" y="81"/>
                  </a:lnTo>
                  <a:lnTo>
                    <a:pt x="50" y="86"/>
                  </a:lnTo>
                  <a:lnTo>
                    <a:pt x="42" y="91"/>
                  </a:lnTo>
                  <a:lnTo>
                    <a:pt x="30" y="93"/>
                  </a:lnTo>
                  <a:lnTo>
                    <a:pt x="19" y="91"/>
                  </a:lnTo>
                  <a:lnTo>
                    <a:pt x="10" y="86"/>
                  </a:lnTo>
                  <a:lnTo>
                    <a:pt x="3" y="79"/>
                  </a:lnTo>
                  <a:lnTo>
                    <a:pt x="0" y="70"/>
                  </a:lnTo>
                  <a:lnTo>
                    <a:pt x="0" y="58"/>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7" name="Freeform 52"/>
            <p:cNvSpPr>
              <a:spLocks noEditPoints="1"/>
            </p:cNvSpPr>
            <p:nvPr userDrawn="1"/>
          </p:nvSpPr>
          <p:spPr bwMode="auto">
            <a:xfrm>
              <a:off x="1332" y="338"/>
              <a:ext cx="4" cy="43"/>
            </a:xfrm>
            <a:custGeom>
              <a:avLst/>
              <a:gdLst>
                <a:gd name="T0" fmla="*/ 0 w 12"/>
                <a:gd name="T1" fmla="*/ 39 h 130"/>
                <a:gd name="T2" fmla="*/ 12 w 12"/>
                <a:gd name="T3" fmla="*/ 39 h 130"/>
                <a:gd name="T4" fmla="*/ 12 w 12"/>
                <a:gd name="T5" fmla="*/ 130 h 130"/>
                <a:gd name="T6" fmla="*/ 0 w 12"/>
                <a:gd name="T7" fmla="*/ 130 h 130"/>
                <a:gd name="T8" fmla="*/ 0 w 12"/>
                <a:gd name="T9" fmla="*/ 39 h 130"/>
                <a:gd name="T10" fmla="*/ 0 w 12"/>
                <a:gd name="T11" fmla="*/ 0 h 130"/>
                <a:gd name="T12" fmla="*/ 12 w 12"/>
                <a:gd name="T13" fmla="*/ 0 h 130"/>
                <a:gd name="T14" fmla="*/ 12 w 12"/>
                <a:gd name="T15" fmla="*/ 15 h 130"/>
                <a:gd name="T16" fmla="*/ 0 w 12"/>
                <a:gd name="T17" fmla="*/ 15 h 130"/>
                <a:gd name="T18" fmla="*/ 0 w 12"/>
                <a:gd name="T1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30">
                  <a:moveTo>
                    <a:pt x="0" y="39"/>
                  </a:moveTo>
                  <a:lnTo>
                    <a:pt x="12" y="39"/>
                  </a:lnTo>
                  <a:lnTo>
                    <a:pt x="12" y="130"/>
                  </a:lnTo>
                  <a:lnTo>
                    <a:pt x="0" y="130"/>
                  </a:lnTo>
                  <a:lnTo>
                    <a:pt x="0" y="39"/>
                  </a:lnTo>
                  <a:close/>
                  <a:moveTo>
                    <a:pt x="0" y="0"/>
                  </a:moveTo>
                  <a:lnTo>
                    <a:pt x="12" y="0"/>
                  </a:lnTo>
                  <a:lnTo>
                    <a:pt x="12" y="15"/>
                  </a:lnTo>
                  <a:lnTo>
                    <a:pt x="0" y="15"/>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8" name="Freeform 53"/>
            <p:cNvSpPr>
              <a:spLocks/>
            </p:cNvSpPr>
            <p:nvPr userDrawn="1"/>
          </p:nvSpPr>
          <p:spPr bwMode="auto">
            <a:xfrm>
              <a:off x="1348" y="350"/>
              <a:ext cx="19" cy="32"/>
            </a:xfrm>
            <a:custGeom>
              <a:avLst/>
              <a:gdLst>
                <a:gd name="T0" fmla="*/ 30 w 57"/>
                <a:gd name="T1" fmla="*/ 0 h 95"/>
                <a:gd name="T2" fmla="*/ 40 w 57"/>
                <a:gd name="T3" fmla="*/ 1 h 95"/>
                <a:gd name="T4" fmla="*/ 53 w 57"/>
                <a:gd name="T5" fmla="*/ 5 h 95"/>
                <a:gd name="T6" fmla="*/ 52 w 57"/>
                <a:gd name="T7" fmla="*/ 14 h 95"/>
                <a:gd name="T8" fmla="*/ 42 w 57"/>
                <a:gd name="T9" fmla="*/ 10 h 95"/>
                <a:gd name="T10" fmla="*/ 32 w 57"/>
                <a:gd name="T11" fmla="*/ 9 h 95"/>
                <a:gd name="T12" fmla="*/ 24 w 57"/>
                <a:gd name="T13" fmla="*/ 10 h 95"/>
                <a:gd name="T14" fmla="*/ 18 w 57"/>
                <a:gd name="T15" fmla="*/ 12 h 95"/>
                <a:gd name="T16" fmla="*/ 14 w 57"/>
                <a:gd name="T17" fmla="*/ 17 h 95"/>
                <a:gd name="T18" fmla="*/ 13 w 57"/>
                <a:gd name="T19" fmla="*/ 25 h 95"/>
                <a:gd name="T20" fmla="*/ 14 w 57"/>
                <a:gd name="T21" fmla="*/ 30 h 95"/>
                <a:gd name="T22" fmla="*/ 19 w 57"/>
                <a:gd name="T23" fmla="*/ 35 h 95"/>
                <a:gd name="T24" fmla="*/ 26 w 57"/>
                <a:gd name="T25" fmla="*/ 38 h 95"/>
                <a:gd name="T26" fmla="*/ 35 w 57"/>
                <a:gd name="T27" fmla="*/ 41 h 95"/>
                <a:gd name="T28" fmla="*/ 43 w 57"/>
                <a:gd name="T29" fmla="*/ 46 h 95"/>
                <a:gd name="T30" fmla="*/ 49 w 57"/>
                <a:gd name="T31" fmla="*/ 51 h 95"/>
                <a:gd name="T32" fmla="*/ 55 w 57"/>
                <a:gd name="T33" fmla="*/ 59 h 95"/>
                <a:gd name="T34" fmla="*/ 57 w 57"/>
                <a:gd name="T35" fmla="*/ 69 h 95"/>
                <a:gd name="T36" fmla="*/ 55 w 57"/>
                <a:gd name="T37" fmla="*/ 79 h 95"/>
                <a:gd name="T38" fmla="*/ 49 w 57"/>
                <a:gd name="T39" fmla="*/ 86 h 95"/>
                <a:gd name="T40" fmla="*/ 43 w 57"/>
                <a:gd name="T41" fmla="*/ 91 h 95"/>
                <a:gd name="T42" fmla="*/ 34 w 57"/>
                <a:gd name="T43" fmla="*/ 94 h 95"/>
                <a:gd name="T44" fmla="*/ 25 w 57"/>
                <a:gd name="T45" fmla="*/ 95 h 95"/>
                <a:gd name="T46" fmla="*/ 13 w 57"/>
                <a:gd name="T47" fmla="*/ 94 h 95"/>
                <a:gd name="T48" fmla="*/ 0 w 57"/>
                <a:gd name="T49" fmla="*/ 91 h 95"/>
                <a:gd name="T50" fmla="*/ 1 w 57"/>
                <a:gd name="T51" fmla="*/ 79 h 95"/>
                <a:gd name="T52" fmla="*/ 11 w 57"/>
                <a:gd name="T53" fmla="*/ 84 h 95"/>
                <a:gd name="T54" fmla="*/ 25 w 57"/>
                <a:gd name="T55" fmla="*/ 85 h 95"/>
                <a:gd name="T56" fmla="*/ 33 w 57"/>
                <a:gd name="T57" fmla="*/ 84 h 95"/>
                <a:gd name="T58" fmla="*/ 38 w 57"/>
                <a:gd name="T59" fmla="*/ 81 h 95"/>
                <a:gd name="T60" fmla="*/ 43 w 57"/>
                <a:gd name="T61" fmla="*/ 76 h 95"/>
                <a:gd name="T62" fmla="*/ 45 w 57"/>
                <a:gd name="T63" fmla="*/ 69 h 95"/>
                <a:gd name="T64" fmla="*/ 43 w 57"/>
                <a:gd name="T65" fmla="*/ 62 h 95"/>
                <a:gd name="T66" fmla="*/ 38 w 57"/>
                <a:gd name="T67" fmla="*/ 57 h 95"/>
                <a:gd name="T68" fmla="*/ 30 w 57"/>
                <a:gd name="T69" fmla="*/ 53 h 95"/>
                <a:gd name="T70" fmla="*/ 23 w 57"/>
                <a:gd name="T71" fmla="*/ 48 h 95"/>
                <a:gd name="T72" fmla="*/ 15 w 57"/>
                <a:gd name="T73" fmla="*/ 45 h 95"/>
                <a:gd name="T74" fmla="*/ 8 w 57"/>
                <a:gd name="T75" fmla="*/ 39 h 95"/>
                <a:gd name="T76" fmla="*/ 2 w 57"/>
                <a:gd name="T77" fmla="*/ 34 h 95"/>
                <a:gd name="T78" fmla="*/ 1 w 57"/>
                <a:gd name="T79" fmla="*/ 25 h 95"/>
                <a:gd name="T80" fmla="*/ 2 w 57"/>
                <a:gd name="T81" fmla="*/ 15 h 95"/>
                <a:gd name="T82" fmla="*/ 7 w 57"/>
                <a:gd name="T83" fmla="*/ 8 h 95"/>
                <a:gd name="T84" fmla="*/ 14 w 57"/>
                <a:gd name="T85" fmla="*/ 3 h 95"/>
                <a:gd name="T86" fmla="*/ 21 w 57"/>
                <a:gd name="T87" fmla="*/ 1 h 95"/>
                <a:gd name="T88" fmla="*/ 30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0" y="0"/>
                  </a:moveTo>
                  <a:lnTo>
                    <a:pt x="40" y="1"/>
                  </a:lnTo>
                  <a:lnTo>
                    <a:pt x="53" y="5"/>
                  </a:lnTo>
                  <a:lnTo>
                    <a:pt x="52" y="14"/>
                  </a:lnTo>
                  <a:lnTo>
                    <a:pt x="42" y="10"/>
                  </a:lnTo>
                  <a:lnTo>
                    <a:pt x="32" y="9"/>
                  </a:lnTo>
                  <a:lnTo>
                    <a:pt x="24" y="10"/>
                  </a:lnTo>
                  <a:lnTo>
                    <a:pt x="18" y="12"/>
                  </a:lnTo>
                  <a:lnTo>
                    <a:pt x="14" y="17"/>
                  </a:lnTo>
                  <a:lnTo>
                    <a:pt x="13" y="25"/>
                  </a:lnTo>
                  <a:lnTo>
                    <a:pt x="14" y="30"/>
                  </a:lnTo>
                  <a:lnTo>
                    <a:pt x="19" y="35"/>
                  </a:lnTo>
                  <a:lnTo>
                    <a:pt x="26" y="38"/>
                  </a:lnTo>
                  <a:lnTo>
                    <a:pt x="35" y="41"/>
                  </a:lnTo>
                  <a:lnTo>
                    <a:pt x="43" y="46"/>
                  </a:lnTo>
                  <a:lnTo>
                    <a:pt x="49" y="51"/>
                  </a:lnTo>
                  <a:lnTo>
                    <a:pt x="55" y="59"/>
                  </a:lnTo>
                  <a:lnTo>
                    <a:pt x="57" y="69"/>
                  </a:lnTo>
                  <a:lnTo>
                    <a:pt x="55" y="79"/>
                  </a:lnTo>
                  <a:lnTo>
                    <a:pt x="49" y="86"/>
                  </a:lnTo>
                  <a:lnTo>
                    <a:pt x="43" y="91"/>
                  </a:lnTo>
                  <a:lnTo>
                    <a:pt x="34" y="94"/>
                  </a:lnTo>
                  <a:lnTo>
                    <a:pt x="25" y="95"/>
                  </a:lnTo>
                  <a:lnTo>
                    <a:pt x="13" y="94"/>
                  </a:lnTo>
                  <a:lnTo>
                    <a:pt x="0" y="91"/>
                  </a:lnTo>
                  <a:lnTo>
                    <a:pt x="1" y="79"/>
                  </a:lnTo>
                  <a:lnTo>
                    <a:pt x="11" y="84"/>
                  </a:lnTo>
                  <a:lnTo>
                    <a:pt x="25" y="85"/>
                  </a:lnTo>
                  <a:lnTo>
                    <a:pt x="33" y="84"/>
                  </a:lnTo>
                  <a:lnTo>
                    <a:pt x="38" y="81"/>
                  </a:lnTo>
                  <a:lnTo>
                    <a:pt x="43" y="76"/>
                  </a:lnTo>
                  <a:lnTo>
                    <a:pt x="45" y="69"/>
                  </a:lnTo>
                  <a:lnTo>
                    <a:pt x="43" y="62"/>
                  </a:lnTo>
                  <a:lnTo>
                    <a:pt x="38" y="57"/>
                  </a:lnTo>
                  <a:lnTo>
                    <a:pt x="30" y="53"/>
                  </a:lnTo>
                  <a:lnTo>
                    <a:pt x="23" y="48"/>
                  </a:lnTo>
                  <a:lnTo>
                    <a:pt x="15" y="45"/>
                  </a:lnTo>
                  <a:lnTo>
                    <a:pt x="8" y="39"/>
                  </a:lnTo>
                  <a:lnTo>
                    <a:pt x="2" y="34"/>
                  </a:lnTo>
                  <a:lnTo>
                    <a:pt x="1" y="25"/>
                  </a:lnTo>
                  <a:lnTo>
                    <a:pt x="2" y="15"/>
                  </a:lnTo>
                  <a:lnTo>
                    <a:pt x="7" y="8"/>
                  </a:lnTo>
                  <a:lnTo>
                    <a:pt x="14" y="3"/>
                  </a:lnTo>
                  <a:lnTo>
                    <a:pt x="21" y="1"/>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59" name="Freeform 54"/>
            <p:cNvSpPr>
              <a:spLocks/>
            </p:cNvSpPr>
            <p:nvPr userDrawn="1"/>
          </p:nvSpPr>
          <p:spPr bwMode="auto">
            <a:xfrm>
              <a:off x="1375" y="350"/>
              <a:ext cx="19" cy="32"/>
            </a:xfrm>
            <a:custGeom>
              <a:avLst/>
              <a:gdLst>
                <a:gd name="T0" fmla="*/ 30 w 57"/>
                <a:gd name="T1" fmla="*/ 0 h 95"/>
                <a:gd name="T2" fmla="*/ 40 w 57"/>
                <a:gd name="T3" fmla="*/ 1 h 95"/>
                <a:gd name="T4" fmla="*/ 52 w 57"/>
                <a:gd name="T5" fmla="*/ 5 h 95"/>
                <a:gd name="T6" fmla="*/ 51 w 57"/>
                <a:gd name="T7" fmla="*/ 14 h 95"/>
                <a:gd name="T8" fmla="*/ 41 w 57"/>
                <a:gd name="T9" fmla="*/ 10 h 95"/>
                <a:gd name="T10" fmla="*/ 31 w 57"/>
                <a:gd name="T11" fmla="*/ 9 h 95"/>
                <a:gd name="T12" fmla="*/ 23 w 57"/>
                <a:gd name="T13" fmla="*/ 10 h 95"/>
                <a:gd name="T14" fmla="*/ 18 w 57"/>
                <a:gd name="T15" fmla="*/ 12 h 95"/>
                <a:gd name="T16" fmla="*/ 13 w 57"/>
                <a:gd name="T17" fmla="*/ 17 h 95"/>
                <a:gd name="T18" fmla="*/ 12 w 57"/>
                <a:gd name="T19" fmla="*/ 25 h 95"/>
                <a:gd name="T20" fmla="*/ 14 w 57"/>
                <a:gd name="T21" fmla="*/ 30 h 95"/>
                <a:gd name="T22" fmla="*/ 19 w 57"/>
                <a:gd name="T23" fmla="*/ 35 h 95"/>
                <a:gd name="T24" fmla="*/ 26 w 57"/>
                <a:gd name="T25" fmla="*/ 38 h 95"/>
                <a:gd name="T26" fmla="*/ 35 w 57"/>
                <a:gd name="T27" fmla="*/ 41 h 95"/>
                <a:gd name="T28" fmla="*/ 42 w 57"/>
                <a:gd name="T29" fmla="*/ 46 h 95"/>
                <a:gd name="T30" fmla="*/ 49 w 57"/>
                <a:gd name="T31" fmla="*/ 51 h 95"/>
                <a:gd name="T32" fmla="*/ 55 w 57"/>
                <a:gd name="T33" fmla="*/ 59 h 95"/>
                <a:gd name="T34" fmla="*/ 57 w 57"/>
                <a:gd name="T35" fmla="*/ 69 h 95"/>
                <a:gd name="T36" fmla="*/ 55 w 57"/>
                <a:gd name="T37" fmla="*/ 79 h 95"/>
                <a:gd name="T38" fmla="*/ 49 w 57"/>
                <a:gd name="T39" fmla="*/ 86 h 95"/>
                <a:gd name="T40" fmla="*/ 42 w 57"/>
                <a:gd name="T41" fmla="*/ 91 h 95"/>
                <a:gd name="T42" fmla="*/ 33 w 57"/>
                <a:gd name="T43" fmla="*/ 94 h 95"/>
                <a:gd name="T44" fmla="*/ 24 w 57"/>
                <a:gd name="T45" fmla="*/ 95 h 95"/>
                <a:gd name="T46" fmla="*/ 12 w 57"/>
                <a:gd name="T47" fmla="*/ 94 h 95"/>
                <a:gd name="T48" fmla="*/ 0 w 57"/>
                <a:gd name="T49" fmla="*/ 91 h 95"/>
                <a:gd name="T50" fmla="*/ 1 w 57"/>
                <a:gd name="T51" fmla="*/ 79 h 95"/>
                <a:gd name="T52" fmla="*/ 12 w 57"/>
                <a:gd name="T53" fmla="*/ 84 h 95"/>
                <a:gd name="T54" fmla="*/ 24 w 57"/>
                <a:gd name="T55" fmla="*/ 85 h 95"/>
                <a:gd name="T56" fmla="*/ 32 w 57"/>
                <a:gd name="T57" fmla="*/ 84 h 95"/>
                <a:gd name="T58" fmla="*/ 38 w 57"/>
                <a:gd name="T59" fmla="*/ 81 h 95"/>
                <a:gd name="T60" fmla="*/ 42 w 57"/>
                <a:gd name="T61" fmla="*/ 76 h 95"/>
                <a:gd name="T62" fmla="*/ 45 w 57"/>
                <a:gd name="T63" fmla="*/ 69 h 95"/>
                <a:gd name="T64" fmla="*/ 42 w 57"/>
                <a:gd name="T65" fmla="*/ 62 h 95"/>
                <a:gd name="T66" fmla="*/ 38 w 57"/>
                <a:gd name="T67" fmla="*/ 57 h 95"/>
                <a:gd name="T68" fmla="*/ 30 w 57"/>
                <a:gd name="T69" fmla="*/ 53 h 95"/>
                <a:gd name="T70" fmla="*/ 22 w 57"/>
                <a:gd name="T71" fmla="*/ 48 h 95"/>
                <a:gd name="T72" fmla="*/ 14 w 57"/>
                <a:gd name="T73" fmla="*/ 45 h 95"/>
                <a:gd name="T74" fmla="*/ 8 w 57"/>
                <a:gd name="T75" fmla="*/ 39 h 95"/>
                <a:gd name="T76" fmla="*/ 3 w 57"/>
                <a:gd name="T77" fmla="*/ 34 h 95"/>
                <a:gd name="T78" fmla="*/ 1 w 57"/>
                <a:gd name="T79" fmla="*/ 25 h 95"/>
                <a:gd name="T80" fmla="*/ 2 w 57"/>
                <a:gd name="T81" fmla="*/ 15 h 95"/>
                <a:gd name="T82" fmla="*/ 7 w 57"/>
                <a:gd name="T83" fmla="*/ 8 h 95"/>
                <a:gd name="T84" fmla="*/ 13 w 57"/>
                <a:gd name="T85" fmla="*/ 3 h 95"/>
                <a:gd name="T86" fmla="*/ 21 w 57"/>
                <a:gd name="T87" fmla="*/ 1 h 95"/>
                <a:gd name="T88" fmla="*/ 30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0" y="0"/>
                  </a:moveTo>
                  <a:lnTo>
                    <a:pt x="40" y="1"/>
                  </a:lnTo>
                  <a:lnTo>
                    <a:pt x="52" y="5"/>
                  </a:lnTo>
                  <a:lnTo>
                    <a:pt x="51" y="14"/>
                  </a:lnTo>
                  <a:lnTo>
                    <a:pt x="41" y="10"/>
                  </a:lnTo>
                  <a:lnTo>
                    <a:pt x="31" y="9"/>
                  </a:lnTo>
                  <a:lnTo>
                    <a:pt x="23" y="10"/>
                  </a:lnTo>
                  <a:lnTo>
                    <a:pt x="18" y="12"/>
                  </a:lnTo>
                  <a:lnTo>
                    <a:pt x="13" y="17"/>
                  </a:lnTo>
                  <a:lnTo>
                    <a:pt x="12" y="25"/>
                  </a:lnTo>
                  <a:lnTo>
                    <a:pt x="14" y="30"/>
                  </a:lnTo>
                  <a:lnTo>
                    <a:pt x="19" y="35"/>
                  </a:lnTo>
                  <a:lnTo>
                    <a:pt x="26" y="38"/>
                  </a:lnTo>
                  <a:lnTo>
                    <a:pt x="35" y="41"/>
                  </a:lnTo>
                  <a:lnTo>
                    <a:pt x="42" y="46"/>
                  </a:lnTo>
                  <a:lnTo>
                    <a:pt x="49" y="51"/>
                  </a:lnTo>
                  <a:lnTo>
                    <a:pt x="55" y="59"/>
                  </a:lnTo>
                  <a:lnTo>
                    <a:pt x="57" y="69"/>
                  </a:lnTo>
                  <a:lnTo>
                    <a:pt x="55" y="79"/>
                  </a:lnTo>
                  <a:lnTo>
                    <a:pt x="49" y="86"/>
                  </a:lnTo>
                  <a:lnTo>
                    <a:pt x="42" y="91"/>
                  </a:lnTo>
                  <a:lnTo>
                    <a:pt x="33" y="94"/>
                  </a:lnTo>
                  <a:lnTo>
                    <a:pt x="24" y="95"/>
                  </a:lnTo>
                  <a:lnTo>
                    <a:pt x="12" y="94"/>
                  </a:lnTo>
                  <a:lnTo>
                    <a:pt x="0" y="91"/>
                  </a:lnTo>
                  <a:lnTo>
                    <a:pt x="1" y="79"/>
                  </a:lnTo>
                  <a:lnTo>
                    <a:pt x="12" y="84"/>
                  </a:lnTo>
                  <a:lnTo>
                    <a:pt x="24" y="85"/>
                  </a:lnTo>
                  <a:lnTo>
                    <a:pt x="32" y="84"/>
                  </a:lnTo>
                  <a:lnTo>
                    <a:pt x="38" y="81"/>
                  </a:lnTo>
                  <a:lnTo>
                    <a:pt x="42" y="76"/>
                  </a:lnTo>
                  <a:lnTo>
                    <a:pt x="45" y="69"/>
                  </a:lnTo>
                  <a:lnTo>
                    <a:pt x="42" y="62"/>
                  </a:lnTo>
                  <a:lnTo>
                    <a:pt x="38" y="57"/>
                  </a:lnTo>
                  <a:lnTo>
                    <a:pt x="30" y="53"/>
                  </a:lnTo>
                  <a:lnTo>
                    <a:pt x="22" y="48"/>
                  </a:lnTo>
                  <a:lnTo>
                    <a:pt x="14" y="45"/>
                  </a:lnTo>
                  <a:lnTo>
                    <a:pt x="8" y="39"/>
                  </a:lnTo>
                  <a:lnTo>
                    <a:pt x="3" y="34"/>
                  </a:lnTo>
                  <a:lnTo>
                    <a:pt x="1" y="25"/>
                  </a:lnTo>
                  <a:lnTo>
                    <a:pt x="2" y="15"/>
                  </a:lnTo>
                  <a:lnTo>
                    <a:pt x="7" y="8"/>
                  </a:lnTo>
                  <a:lnTo>
                    <a:pt x="13" y="3"/>
                  </a:lnTo>
                  <a:lnTo>
                    <a:pt x="21" y="1"/>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0" name="Freeform 55"/>
            <p:cNvSpPr>
              <a:spLocks noEditPoints="1"/>
            </p:cNvSpPr>
            <p:nvPr userDrawn="1"/>
          </p:nvSpPr>
          <p:spPr bwMode="auto">
            <a:xfrm>
              <a:off x="1403" y="350"/>
              <a:ext cx="25" cy="32"/>
            </a:xfrm>
            <a:custGeom>
              <a:avLst/>
              <a:gdLst>
                <a:gd name="T0" fmla="*/ 39 w 73"/>
                <a:gd name="T1" fmla="*/ 9 h 95"/>
                <a:gd name="T2" fmla="*/ 28 w 73"/>
                <a:gd name="T3" fmla="*/ 12 h 95"/>
                <a:gd name="T4" fmla="*/ 19 w 73"/>
                <a:gd name="T5" fmla="*/ 19 h 95"/>
                <a:gd name="T6" fmla="*/ 14 w 73"/>
                <a:gd name="T7" fmla="*/ 30 h 95"/>
                <a:gd name="T8" fmla="*/ 12 w 73"/>
                <a:gd name="T9" fmla="*/ 41 h 95"/>
                <a:gd name="T10" fmla="*/ 61 w 73"/>
                <a:gd name="T11" fmla="*/ 41 h 95"/>
                <a:gd name="T12" fmla="*/ 61 w 73"/>
                <a:gd name="T13" fmla="*/ 31 h 95"/>
                <a:gd name="T14" fmla="*/ 58 w 73"/>
                <a:gd name="T15" fmla="*/ 24 h 95"/>
                <a:gd name="T16" fmla="*/ 53 w 73"/>
                <a:gd name="T17" fmla="*/ 16 h 95"/>
                <a:gd name="T18" fmla="*/ 48 w 73"/>
                <a:gd name="T19" fmla="*/ 11 h 95"/>
                <a:gd name="T20" fmla="*/ 39 w 73"/>
                <a:gd name="T21" fmla="*/ 9 h 95"/>
                <a:gd name="T22" fmla="*/ 38 w 73"/>
                <a:gd name="T23" fmla="*/ 0 h 95"/>
                <a:gd name="T24" fmla="*/ 51 w 73"/>
                <a:gd name="T25" fmla="*/ 2 h 95"/>
                <a:gd name="T26" fmla="*/ 61 w 73"/>
                <a:gd name="T27" fmla="*/ 9 h 95"/>
                <a:gd name="T28" fmla="*/ 69 w 73"/>
                <a:gd name="T29" fmla="*/ 18 h 95"/>
                <a:gd name="T30" fmla="*/ 72 w 73"/>
                <a:gd name="T31" fmla="*/ 30 h 95"/>
                <a:gd name="T32" fmla="*/ 73 w 73"/>
                <a:gd name="T33" fmla="*/ 45 h 95"/>
                <a:gd name="T34" fmla="*/ 73 w 73"/>
                <a:gd name="T35" fmla="*/ 50 h 95"/>
                <a:gd name="T36" fmla="*/ 12 w 73"/>
                <a:gd name="T37" fmla="*/ 50 h 95"/>
                <a:gd name="T38" fmla="*/ 13 w 73"/>
                <a:gd name="T39" fmla="*/ 62 h 95"/>
                <a:gd name="T40" fmla="*/ 16 w 73"/>
                <a:gd name="T41" fmla="*/ 70 h 95"/>
                <a:gd name="T42" fmla="*/ 23 w 73"/>
                <a:gd name="T43" fmla="*/ 78 h 95"/>
                <a:gd name="T44" fmla="*/ 31 w 73"/>
                <a:gd name="T45" fmla="*/ 83 h 95"/>
                <a:gd name="T46" fmla="*/ 42 w 73"/>
                <a:gd name="T47" fmla="*/ 85 h 95"/>
                <a:gd name="T48" fmla="*/ 51 w 73"/>
                <a:gd name="T49" fmla="*/ 84 h 95"/>
                <a:gd name="T50" fmla="*/ 60 w 73"/>
                <a:gd name="T51" fmla="*/ 82 h 95"/>
                <a:gd name="T52" fmla="*/ 67 w 73"/>
                <a:gd name="T53" fmla="*/ 78 h 95"/>
                <a:gd name="T54" fmla="*/ 67 w 73"/>
                <a:gd name="T55" fmla="*/ 89 h 95"/>
                <a:gd name="T56" fmla="*/ 54 w 73"/>
                <a:gd name="T57" fmla="*/ 93 h 95"/>
                <a:gd name="T58" fmla="*/ 41 w 73"/>
                <a:gd name="T59" fmla="*/ 95 h 95"/>
                <a:gd name="T60" fmla="*/ 28 w 73"/>
                <a:gd name="T61" fmla="*/ 93 h 95"/>
                <a:gd name="T62" fmla="*/ 16 w 73"/>
                <a:gd name="T63" fmla="*/ 88 h 95"/>
                <a:gd name="T64" fmla="*/ 9 w 73"/>
                <a:gd name="T65" fmla="*/ 82 h 95"/>
                <a:gd name="T66" fmla="*/ 4 w 73"/>
                <a:gd name="T67" fmla="*/ 72 h 95"/>
                <a:gd name="T68" fmla="*/ 1 w 73"/>
                <a:gd name="T69" fmla="*/ 60 h 95"/>
                <a:gd name="T70" fmla="*/ 0 w 73"/>
                <a:gd name="T71" fmla="*/ 47 h 95"/>
                <a:gd name="T72" fmla="*/ 2 w 73"/>
                <a:gd name="T73" fmla="*/ 31 h 95"/>
                <a:gd name="T74" fmla="*/ 6 w 73"/>
                <a:gd name="T75" fmla="*/ 19 h 95"/>
                <a:gd name="T76" fmla="*/ 14 w 73"/>
                <a:gd name="T77" fmla="*/ 9 h 95"/>
                <a:gd name="T78" fmla="*/ 25 w 73"/>
                <a:gd name="T79" fmla="*/ 2 h 95"/>
                <a:gd name="T80" fmla="*/ 38 w 73"/>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3" h="95">
                  <a:moveTo>
                    <a:pt x="39" y="9"/>
                  </a:moveTo>
                  <a:lnTo>
                    <a:pt x="28" y="12"/>
                  </a:lnTo>
                  <a:lnTo>
                    <a:pt x="19" y="19"/>
                  </a:lnTo>
                  <a:lnTo>
                    <a:pt x="14" y="30"/>
                  </a:lnTo>
                  <a:lnTo>
                    <a:pt x="12" y="41"/>
                  </a:lnTo>
                  <a:lnTo>
                    <a:pt x="61" y="41"/>
                  </a:lnTo>
                  <a:lnTo>
                    <a:pt x="61" y="31"/>
                  </a:lnTo>
                  <a:lnTo>
                    <a:pt x="58" y="24"/>
                  </a:lnTo>
                  <a:lnTo>
                    <a:pt x="53" y="16"/>
                  </a:lnTo>
                  <a:lnTo>
                    <a:pt x="48" y="11"/>
                  </a:lnTo>
                  <a:lnTo>
                    <a:pt x="39" y="9"/>
                  </a:lnTo>
                  <a:close/>
                  <a:moveTo>
                    <a:pt x="38" y="0"/>
                  </a:moveTo>
                  <a:lnTo>
                    <a:pt x="51" y="2"/>
                  </a:lnTo>
                  <a:lnTo>
                    <a:pt x="61" y="9"/>
                  </a:lnTo>
                  <a:lnTo>
                    <a:pt x="69" y="18"/>
                  </a:lnTo>
                  <a:lnTo>
                    <a:pt x="72" y="30"/>
                  </a:lnTo>
                  <a:lnTo>
                    <a:pt x="73" y="45"/>
                  </a:lnTo>
                  <a:lnTo>
                    <a:pt x="73" y="50"/>
                  </a:lnTo>
                  <a:lnTo>
                    <a:pt x="12" y="50"/>
                  </a:lnTo>
                  <a:lnTo>
                    <a:pt x="13" y="62"/>
                  </a:lnTo>
                  <a:lnTo>
                    <a:pt x="16" y="70"/>
                  </a:lnTo>
                  <a:lnTo>
                    <a:pt x="23" y="78"/>
                  </a:lnTo>
                  <a:lnTo>
                    <a:pt x="31" y="83"/>
                  </a:lnTo>
                  <a:lnTo>
                    <a:pt x="42" y="85"/>
                  </a:lnTo>
                  <a:lnTo>
                    <a:pt x="51" y="84"/>
                  </a:lnTo>
                  <a:lnTo>
                    <a:pt x="60" y="82"/>
                  </a:lnTo>
                  <a:lnTo>
                    <a:pt x="67" y="78"/>
                  </a:lnTo>
                  <a:lnTo>
                    <a:pt x="67" y="89"/>
                  </a:lnTo>
                  <a:lnTo>
                    <a:pt x="54" y="93"/>
                  </a:lnTo>
                  <a:lnTo>
                    <a:pt x="41" y="95"/>
                  </a:lnTo>
                  <a:lnTo>
                    <a:pt x="28" y="93"/>
                  </a:lnTo>
                  <a:lnTo>
                    <a:pt x="16" y="88"/>
                  </a:lnTo>
                  <a:lnTo>
                    <a:pt x="9" y="82"/>
                  </a:lnTo>
                  <a:lnTo>
                    <a:pt x="4" y="72"/>
                  </a:lnTo>
                  <a:lnTo>
                    <a:pt x="1" y="60"/>
                  </a:lnTo>
                  <a:lnTo>
                    <a:pt x="0" y="47"/>
                  </a:lnTo>
                  <a:lnTo>
                    <a:pt x="2" y="31"/>
                  </a:lnTo>
                  <a:lnTo>
                    <a:pt x="6" y="19"/>
                  </a:lnTo>
                  <a:lnTo>
                    <a:pt x="14" y="9"/>
                  </a:lnTo>
                  <a:lnTo>
                    <a:pt x="25"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1" name="Freeform 56"/>
            <p:cNvSpPr>
              <a:spLocks/>
            </p:cNvSpPr>
            <p:nvPr userDrawn="1"/>
          </p:nvSpPr>
          <p:spPr bwMode="auto">
            <a:xfrm>
              <a:off x="823" y="421"/>
              <a:ext cx="30" cy="43"/>
            </a:xfrm>
            <a:custGeom>
              <a:avLst/>
              <a:gdLst>
                <a:gd name="T0" fmla="*/ 62 w 90"/>
                <a:gd name="T1" fmla="*/ 0 h 129"/>
                <a:gd name="T2" fmla="*/ 71 w 90"/>
                <a:gd name="T3" fmla="*/ 0 h 129"/>
                <a:gd name="T4" fmla="*/ 83 w 90"/>
                <a:gd name="T5" fmla="*/ 2 h 129"/>
                <a:gd name="T6" fmla="*/ 90 w 90"/>
                <a:gd name="T7" fmla="*/ 5 h 129"/>
                <a:gd name="T8" fmla="*/ 90 w 90"/>
                <a:gd name="T9" fmla="*/ 16 h 129"/>
                <a:gd name="T10" fmla="*/ 81 w 90"/>
                <a:gd name="T11" fmla="*/ 12 h 129"/>
                <a:gd name="T12" fmla="*/ 71 w 90"/>
                <a:gd name="T13" fmla="*/ 11 h 129"/>
                <a:gd name="T14" fmla="*/ 62 w 90"/>
                <a:gd name="T15" fmla="*/ 10 h 129"/>
                <a:gd name="T16" fmla="*/ 45 w 90"/>
                <a:gd name="T17" fmla="*/ 14 h 129"/>
                <a:gd name="T18" fmla="*/ 31 w 90"/>
                <a:gd name="T19" fmla="*/ 20 h 129"/>
                <a:gd name="T20" fmla="*/ 20 w 90"/>
                <a:gd name="T21" fmla="*/ 33 h 129"/>
                <a:gd name="T22" fmla="*/ 14 w 90"/>
                <a:gd name="T23" fmla="*/ 47 h 129"/>
                <a:gd name="T24" fmla="*/ 12 w 90"/>
                <a:gd name="T25" fmla="*/ 64 h 129"/>
                <a:gd name="T26" fmla="*/ 14 w 90"/>
                <a:gd name="T27" fmla="*/ 82 h 129"/>
                <a:gd name="T28" fmla="*/ 20 w 90"/>
                <a:gd name="T29" fmla="*/ 96 h 129"/>
                <a:gd name="T30" fmla="*/ 30 w 90"/>
                <a:gd name="T31" fmla="*/ 107 h 129"/>
                <a:gd name="T32" fmla="*/ 45 w 90"/>
                <a:gd name="T33" fmla="*/ 115 h 129"/>
                <a:gd name="T34" fmla="*/ 62 w 90"/>
                <a:gd name="T35" fmla="*/ 117 h 129"/>
                <a:gd name="T36" fmla="*/ 71 w 90"/>
                <a:gd name="T37" fmla="*/ 117 h 129"/>
                <a:gd name="T38" fmla="*/ 81 w 90"/>
                <a:gd name="T39" fmla="*/ 115 h 129"/>
                <a:gd name="T40" fmla="*/ 90 w 90"/>
                <a:gd name="T41" fmla="*/ 112 h 129"/>
                <a:gd name="T42" fmla="*/ 90 w 90"/>
                <a:gd name="T43" fmla="*/ 123 h 129"/>
                <a:gd name="T44" fmla="*/ 83 w 90"/>
                <a:gd name="T45" fmla="*/ 126 h 129"/>
                <a:gd name="T46" fmla="*/ 71 w 90"/>
                <a:gd name="T47" fmla="*/ 127 h 129"/>
                <a:gd name="T48" fmla="*/ 62 w 90"/>
                <a:gd name="T49" fmla="*/ 129 h 129"/>
                <a:gd name="T50" fmla="*/ 45 w 90"/>
                <a:gd name="T51" fmla="*/ 126 h 129"/>
                <a:gd name="T52" fmla="*/ 29 w 90"/>
                <a:gd name="T53" fmla="*/ 120 h 129"/>
                <a:gd name="T54" fmla="*/ 17 w 90"/>
                <a:gd name="T55" fmla="*/ 111 h 129"/>
                <a:gd name="T56" fmla="*/ 8 w 90"/>
                <a:gd name="T57" fmla="*/ 97 h 129"/>
                <a:gd name="T58" fmla="*/ 2 w 90"/>
                <a:gd name="T59" fmla="*/ 82 h 129"/>
                <a:gd name="T60" fmla="*/ 0 w 90"/>
                <a:gd name="T61" fmla="*/ 64 h 129"/>
                <a:gd name="T62" fmla="*/ 2 w 90"/>
                <a:gd name="T63" fmla="*/ 46 h 129"/>
                <a:gd name="T64" fmla="*/ 8 w 90"/>
                <a:gd name="T65" fmla="*/ 30 h 129"/>
                <a:gd name="T66" fmla="*/ 17 w 90"/>
                <a:gd name="T67" fmla="*/ 18 h 129"/>
                <a:gd name="T68" fmla="*/ 29 w 90"/>
                <a:gd name="T69" fmla="*/ 8 h 129"/>
                <a:gd name="T70" fmla="*/ 45 w 90"/>
                <a:gd name="T71" fmla="*/ 2 h 129"/>
                <a:gd name="T72" fmla="*/ 62 w 90"/>
                <a:gd name="T73"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129">
                  <a:moveTo>
                    <a:pt x="62" y="0"/>
                  </a:moveTo>
                  <a:lnTo>
                    <a:pt x="71" y="0"/>
                  </a:lnTo>
                  <a:lnTo>
                    <a:pt x="83" y="2"/>
                  </a:lnTo>
                  <a:lnTo>
                    <a:pt x="90" y="5"/>
                  </a:lnTo>
                  <a:lnTo>
                    <a:pt x="90" y="16"/>
                  </a:lnTo>
                  <a:lnTo>
                    <a:pt x="81" y="12"/>
                  </a:lnTo>
                  <a:lnTo>
                    <a:pt x="71" y="11"/>
                  </a:lnTo>
                  <a:lnTo>
                    <a:pt x="62" y="10"/>
                  </a:lnTo>
                  <a:lnTo>
                    <a:pt x="45" y="14"/>
                  </a:lnTo>
                  <a:lnTo>
                    <a:pt x="31" y="20"/>
                  </a:lnTo>
                  <a:lnTo>
                    <a:pt x="20" y="33"/>
                  </a:lnTo>
                  <a:lnTo>
                    <a:pt x="14" y="47"/>
                  </a:lnTo>
                  <a:lnTo>
                    <a:pt x="12" y="64"/>
                  </a:lnTo>
                  <a:lnTo>
                    <a:pt x="14" y="82"/>
                  </a:lnTo>
                  <a:lnTo>
                    <a:pt x="20" y="96"/>
                  </a:lnTo>
                  <a:lnTo>
                    <a:pt x="30" y="107"/>
                  </a:lnTo>
                  <a:lnTo>
                    <a:pt x="45" y="115"/>
                  </a:lnTo>
                  <a:lnTo>
                    <a:pt x="62" y="117"/>
                  </a:lnTo>
                  <a:lnTo>
                    <a:pt x="71" y="117"/>
                  </a:lnTo>
                  <a:lnTo>
                    <a:pt x="81" y="115"/>
                  </a:lnTo>
                  <a:lnTo>
                    <a:pt x="90" y="112"/>
                  </a:lnTo>
                  <a:lnTo>
                    <a:pt x="90" y="123"/>
                  </a:lnTo>
                  <a:lnTo>
                    <a:pt x="83" y="126"/>
                  </a:lnTo>
                  <a:lnTo>
                    <a:pt x="71" y="127"/>
                  </a:lnTo>
                  <a:lnTo>
                    <a:pt x="62" y="129"/>
                  </a:lnTo>
                  <a:lnTo>
                    <a:pt x="45" y="126"/>
                  </a:lnTo>
                  <a:lnTo>
                    <a:pt x="29" y="120"/>
                  </a:lnTo>
                  <a:lnTo>
                    <a:pt x="17" y="111"/>
                  </a:lnTo>
                  <a:lnTo>
                    <a:pt x="8" y="97"/>
                  </a:lnTo>
                  <a:lnTo>
                    <a:pt x="2" y="82"/>
                  </a:lnTo>
                  <a:lnTo>
                    <a:pt x="0" y="64"/>
                  </a:lnTo>
                  <a:lnTo>
                    <a:pt x="2" y="46"/>
                  </a:lnTo>
                  <a:lnTo>
                    <a:pt x="8" y="30"/>
                  </a:lnTo>
                  <a:lnTo>
                    <a:pt x="17" y="18"/>
                  </a:lnTo>
                  <a:lnTo>
                    <a:pt x="29" y="8"/>
                  </a:lnTo>
                  <a:lnTo>
                    <a:pt x="45" y="2"/>
                  </a:lnTo>
                  <a:lnTo>
                    <a:pt x="6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2" name="Freeform 57"/>
            <p:cNvSpPr>
              <a:spLocks noEditPoints="1"/>
            </p:cNvSpPr>
            <p:nvPr userDrawn="1"/>
          </p:nvSpPr>
          <p:spPr bwMode="auto">
            <a:xfrm>
              <a:off x="864" y="432"/>
              <a:ext cx="28" cy="32"/>
            </a:xfrm>
            <a:custGeom>
              <a:avLst/>
              <a:gdLst>
                <a:gd name="T0" fmla="*/ 41 w 84"/>
                <a:gd name="T1" fmla="*/ 9 h 95"/>
                <a:gd name="T2" fmla="*/ 31 w 84"/>
                <a:gd name="T3" fmla="*/ 11 h 95"/>
                <a:gd name="T4" fmla="*/ 22 w 84"/>
                <a:gd name="T5" fmla="*/ 16 h 95"/>
                <a:gd name="T6" fmla="*/ 17 w 84"/>
                <a:gd name="T7" fmla="*/ 24 h 95"/>
                <a:gd name="T8" fmla="*/ 13 w 84"/>
                <a:gd name="T9" fmla="*/ 34 h 95"/>
                <a:gd name="T10" fmla="*/ 11 w 84"/>
                <a:gd name="T11" fmla="*/ 47 h 95"/>
                <a:gd name="T12" fmla="*/ 13 w 84"/>
                <a:gd name="T13" fmla="*/ 59 h 95"/>
                <a:gd name="T14" fmla="*/ 17 w 84"/>
                <a:gd name="T15" fmla="*/ 69 h 95"/>
                <a:gd name="T16" fmla="*/ 22 w 84"/>
                <a:gd name="T17" fmla="*/ 77 h 95"/>
                <a:gd name="T18" fmla="*/ 31 w 84"/>
                <a:gd name="T19" fmla="*/ 82 h 95"/>
                <a:gd name="T20" fmla="*/ 41 w 84"/>
                <a:gd name="T21" fmla="*/ 84 h 95"/>
                <a:gd name="T22" fmla="*/ 53 w 84"/>
                <a:gd name="T23" fmla="*/ 82 h 95"/>
                <a:gd name="T24" fmla="*/ 60 w 84"/>
                <a:gd name="T25" fmla="*/ 77 h 95"/>
                <a:gd name="T26" fmla="*/ 67 w 84"/>
                <a:gd name="T27" fmla="*/ 69 h 95"/>
                <a:gd name="T28" fmla="*/ 70 w 84"/>
                <a:gd name="T29" fmla="*/ 59 h 95"/>
                <a:gd name="T30" fmla="*/ 72 w 84"/>
                <a:gd name="T31" fmla="*/ 47 h 95"/>
                <a:gd name="T32" fmla="*/ 70 w 84"/>
                <a:gd name="T33" fmla="*/ 34 h 95"/>
                <a:gd name="T34" fmla="*/ 67 w 84"/>
                <a:gd name="T35" fmla="*/ 24 h 95"/>
                <a:gd name="T36" fmla="*/ 60 w 84"/>
                <a:gd name="T37" fmla="*/ 16 h 95"/>
                <a:gd name="T38" fmla="*/ 53 w 84"/>
                <a:gd name="T39" fmla="*/ 11 h 95"/>
                <a:gd name="T40" fmla="*/ 41 w 84"/>
                <a:gd name="T41" fmla="*/ 9 h 95"/>
                <a:gd name="T42" fmla="*/ 41 w 84"/>
                <a:gd name="T43" fmla="*/ 0 h 95"/>
                <a:gd name="T44" fmla="*/ 55 w 84"/>
                <a:gd name="T45" fmla="*/ 1 h 95"/>
                <a:gd name="T46" fmla="*/ 66 w 84"/>
                <a:gd name="T47" fmla="*/ 6 h 95"/>
                <a:gd name="T48" fmla="*/ 74 w 84"/>
                <a:gd name="T49" fmla="*/ 14 h 95"/>
                <a:gd name="T50" fmla="*/ 79 w 84"/>
                <a:gd name="T51" fmla="*/ 23 h 95"/>
                <a:gd name="T52" fmla="*/ 83 w 84"/>
                <a:gd name="T53" fmla="*/ 34 h 95"/>
                <a:gd name="T54" fmla="*/ 84 w 84"/>
                <a:gd name="T55" fmla="*/ 47 h 95"/>
                <a:gd name="T56" fmla="*/ 83 w 84"/>
                <a:gd name="T57" fmla="*/ 59 h 95"/>
                <a:gd name="T58" fmla="*/ 79 w 84"/>
                <a:gd name="T59" fmla="*/ 70 h 95"/>
                <a:gd name="T60" fmla="*/ 74 w 84"/>
                <a:gd name="T61" fmla="*/ 80 h 95"/>
                <a:gd name="T62" fmla="*/ 66 w 84"/>
                <a:gd name="T63" fmla="*/ 87 h 95"/>
                <a:gd name="T64" fmla="*/ 55 w 84"/>
                <a:gd name="T65" fmla="*/ 92 h 95"/>
                <a:gd name="T66" fmla="*/ 41 w 84"/>
                <a:gd name="T67" fmla="*/ 95 h 95"/>
                <a:gd name="T68" fmla="*/ 28 w 84"/>
                <a:gd name="T69" fmla="*/ 92 h 95"/>
                <a:gd name="T70" fmla="*/ 18 w 84"/>
                <a:gd name="T71" fmla="*/ 87 h 95"/>
                <a:gd name="T72" fmla="*/ 10 w 84"/>
                <a:gd name="T73" fmla="*/ 80 h 95"/>
                <a:gd name="T74" fmla="*/ 4 w 84"/>
                <a:gd name="T75" fmla="*/ 70 h 95"/>
                <a:gd name="T76" fmla="*/ 1 w 84"/>
                <a:gd name="T77" fmla="*/ 59 h 95"/>
                <a:gd name="T78" fmla="*/ 0 w 84"/>
                <a:gd name="T79" fmla="*/ 47 h 95"/>
                <a:gd name="T80" fmla="*/ 1 w 84"/>
                <a:gd name="T81" fmla="*/ 34 h 95"/>
                <a:gd name="T82" fmla="*/ 4 w 84"/>
                <a:gd name="T83" fmla="*/ 23 h 95"/>
                <a:gd name="T84" fmla="*/ 10 w 84"/>
                <a:gd name="T85" fmla="*/ 14 h 95"/>
                <a:gd name="T86" fmla="*/ 18 w 84"/>
                <a:gd name="T87" fmla="*/ 6 h 95"/>
                <a:gd name="T88" fmla="*/ 28 w 84"/>
                <a:gd name="T89" fmla="*/ 1 h 95"/>
                <a:gd name="T90" fmla="*/ 41 w 84"/>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 h="95">
                  <a:moveTo>
                    <a:pt x="41" y="9"/>
                  </a:moveTo>
                  <a:lnTo>
                    <a:pt x="31" y="11"/>
                  </a:lnTo>
                  <a:lnTo>
                    <a:pt x="22" y="16"/>
                  </a:lnTo>
                  <a:lnTo>
                    <a:pt x="17" y="24"/>
                  </a:lnTo>
                  <a:lnTo>
                    <a:pt x="13" y="34"/>
                  </a:lnTo>
                  <a:lnTo>
                    <a:pt x="11" y="47"/>
                  </a:lnTo>
                  <a:lnTo>
                    <a:pt x="13" y="59"/>
                  </a:lnTo>
                  <a:lnTo>
                    <a:pt x="17" y="69"/>
                  </a:lnTo>
                  <a:lnTo>
                    <a:pt x="22" y="77"/>
                  </a:lnTo>
                  <a:lnTo>
                    <a:pt x="31" y="82"/>
                  </a:lnTo>
                  <a:lnTo>
                    <a:pt x="41" y="84"/>
                  </a:lnTo>
                  <a:lnTo>
                    <a:pt x="53" y="82"/>
                  </a:lnTo>
                  <a:lnTo>
                    <a:pt x="60" y="77"/>
                  </a:lnTo>
                  <a:lnTo>
                    <a:pt x="67" y="69"/>
                  </a:lnTo>
                  <a:lnTo>
                    <a:pt x="70" y="59"/>
                  </a:lnTo>
                  <a:lnTo>
                    <a:pt x="72" y="47"/>
                  </a:lnTo>
                  <a:lnTo>
                    <a:pt x="70" y="34"/>
                  </a:lnTo>
                  <a:lnTo>
                    <a:pt x="67" y="24"/>
                  </a:lnTo>
                  <a:lnTo>
                    <a:pt x="60" y="16"/>
                  </a:lnTo>
                  <a:lnTo>
                    <a:pt x="53" y="11"/>
                  </a:lnTo>
                  <a:lnTo>
                    <a:pt x="41" y="9"/>
                  </a:lnTo>
                  <a:close/>
                  <a:moveTo>
                    <a:pt x="41" y="0"/>
                  </a:moveTo>
                  <a:lnTo>
                    <a:pt x="55" y="1"/>
                  </a:lnTo>
                  <a:lnTo>
                    <a:pt x="66" y="6"/>
                  </a:lnTo>
                  <a:lnTo>
                    <a:pt x="74" y="14"/>
                  </a:lnTo>
                  <a:lnTo>
                    <a:pt x="79" y="23"/>
                  </a:lnTo>
                  <a:lnTo>
                    <a:pt x="83" y="34"/>
                  </a:lnTo>
                  <a:lnTo>
                    <a:pt x="84" y="47"/>
                  </a:lnTo>
                  <a:lnTo>
                    <a:pt x="83" y="59"/>
                  </a:lnTo>
                  <a:lnTo>
                    <a:pt x="79" y="70"/>
                  </a:lnTo>
                  <a:lnTo>
                    <a:pt x="74" y="80"/>
                  </a:lnTo>
                  <a:lnTo>
                    <a:pt x="66" y="87"/>
                  </a:lnTo>
                  <a:lnTo>
                    <a:pt x="55" y="92"/>
                  </a:lnTo>
                  <a:lnTo>
                    <a:pt x="41" y="95"/>
                  </a:lnTo>
                  <a:lnTo>
                    <a:pt x="28" y="92"/>
                  </a:lnTo>
                  <a:lnTo>
                    <a:pt x="18" y="87"/>
                  </a:lnTo>
                  <a:lnTo>
                    <a:pt x="10" y="80"/>
                  </a:lnTo>
                  <a:lnTo>
                    <a:pt x="4" y="70"/>
                  </a:lnTo>
                  <a:lnTo>
                    <a:pt x="1" y="59"/>
                  </a:lnTo>
                  <a:lnTo>
                    <a:pt x="0" y="47"/>
                  </a:lnTo>
                  <a:lnTo>
                    <a:pt x="1" y="34"/>
                  </a:lnTo>
                  <a:lnTo>
                    <a:pt x="4" y="23"/>
                  </a:lnTo>
                  <a:lnTo>
                    <a:pt x="10" y="14"/>
                  </a:lnTo>
                  <a:lnTo>
                    <a:pt x="18" y="6"/>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3" name="Freeform 58"/>
            <p:cNvSpPr>
              <a:spLocks/>
            </p:cNvSpPr>
            <p:nvPr userDrawn="1"/>
          </p:nvSpPr>
          <p:spPr bwMode="auto">
            <a:xfrm>
              <a:off x="904" y="432"/>
              <a:ext cx="24" cy="31"/>
            </a:xfrm>
            <a:custGeom>
              <a:avLst/>
              <a:gdLst>
                <a:gd name="T0" fmla="*/ 41 w 72"/>
                <a:gd name="T1" fmla="*/ 0 h 92"/>
                <a:gd name="T2" fmla="*/ 52 w 72"/>
                <a:gd name="T3" fmla="*/ 1 h 92"/>
                <a:gd name="T4" fmla="*/ 61 w 72"/>
                <a:gd name="T5" fmla="*/ 6 h 92"/>
                <a:gd name="T6" fmla="*/ 67 w 72"/>
                <a:gd name="T7" fmla="*/ 13 h 92"/>
                <a:gd name="T8" fmla="*/ 71 w 72"/>
                <a:gd name="T9" fmla="*/ 23 h 92"/>
                <a:gd name="T10" fmla="*/ 72 w 72"/>
                <a:gd name="T11" fmla="*/ 34 h 92"/>
                <a:gd name="T12" fmla="*/ 72 w 72"/>
                <a:gd name="T13" fmla="*/ 92 h 92"/>
                <a:gd name="T14" fmla="*/ 61 w 72"/>
                <a:gd name="T15" fmla="*/ 92 h 92"/>
                <a:gd name="T16" fmla="*/ 61 w 72"/>
                <a:gd name="T17" fmla="*/ 36 h 92"/>
                <a:gd name="T18" fmla="*/ 59 w 72"/>
                <a:gd name="T19" fmla="*/ 25 h 92"/>
                <a:gd name="T20" fmla="*/ 55 w 72"/>
                <a:gd name="T21" fmla="*/ 16 h 92"/>
                <a:gd name="T22" fmla="*/ 48 w 72"/>
                <a:gd name="T23" fmla="*/ 11 h 92"/>
                <a:gd name="T24" fmla="*/ 38 w 72"/>
                <a:gd name="T25" fmla="*/ 9 h 92"/>
                <a:gd name="T26" fmla="*/ 28 w 72"/>
                <a:gd name="T27" fmla="*/ 11 h 92"/>
                <a:gd name="T28" fmla="*/ 21 w 72"/>
                <a:gd name="T29" fmla="*/ 16 h 92"/>
                <a:gd name="T30" fmla="*/ 16 w 72"/>
                <a:gd name="T31" fmla="*/ 24 h 92"/>
                <a:gd name="T32" fmla="*/ 13 w 72"/>
                <a:gd name="T33" fmla="*/ 33 h 92"/>
                <a:gd name="T34" fmla="*/ 12 w 72"/>
                <a:gd name="T35" fmla="*/ 42 h 92"/>
                <a:gd name="T36" fmla="*/ 12 w 72"/>
                <a:gd name="T37" fmla="*/ 92 h 92"/>
                <a:gd name="T38" fmla="*/ 0 w 72"/>
                <a:gd name="T39" fmla="*/ 92 h 92"/>
                <a:gd name="T40" fmla="*/ 0 w 72"/>
                <a:gd name="T41" fmla="*/ 23 h 92"/>
                <a:gd name="T42" fmla="*/ 0 w 72"/>
                <a:gd name="T43" fmla="*/ 2 h 92"/>
                <a:gd name="T44" fmla="*/ 11 w 72"/>
                <a:gd name="T45" fmla="*/ 2 h 92"/>
                <a:gd name="T46" fmla="*/ 11 w 72"/>
                <a:gd name="T47" fmla="*/ 17 h 92"/>
                <a:gd name="T48" fmla="*/ 12 w 72"/>
                <a:gd name="T49" fmla="*/ 17 h 92"/>
                <a:gd name="T50" fmla="*/ 15 w 72"/>
                <a:gd name="T51" fmla="*/ 12 h 92"/>
                <a:gd name="T52" fmla="*/ 21 w 72"/>
                <a:gd name="T53" fmla="*/ 5 h 92"/>
                <a:gd name="T54" fmla="*/ 28 w 72"/>
                <a:gd name="T55" fmla="*/ 1 h 92"/>
                <a:gd name="T56" fmla="*/ 41 w 72"/>
                <a:gd name="T5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2" h="92">
                  <a:moveTo>
                    <a:pt x="41" y="0"/>
                  </a:moveTo>
                  <a:lnTo>
                    <a:pt x="52" y="1"/>
                  </a:lnTo>
                  <a:lnTo>
                    <a:pt x="61" y="6"/>
                  </a:lnTo>
                  <a:lnTo>
                    <a:pt x="67" y="13"/>
                  </a:lnTo>
                  <a:lnTo>
                    <a:pt x="71" y="23"/>
                  </a:lnTo>
                  <a:lnTo>
                    <a:pt x="72" y="34"/>
                  </a:lnTo>
                  <a:lnTo>
                    <a:pt x="72" y="92"/>
                  </a:lnTo>
                  <a:lnTo>
                    <a:pt x="61" y="92"/>
                  </a:lnTo>
                  <a:lnTo>
                    <a:pt x="61" y="36"/>
                  </a:lnTo>
                  <a:lnTo>
                    <a:pt x="59" y="25"/>
                  </a:lnTo>
                  <a:lnTo>
                    <a:pt x="55" y="16"/>
                  </a:lnTo>
                  <a:lnTo>
                    <a:pt x="48" y="11"/>
                  </a:lnTo>
                  <a:lnTo>
                    <a:pt x="38" y="9"/>
                  </a:lnTo>
                  <a:lnTo>
                    <a:pt x="28" y="11"/>
                  </a:lnTo>
                  <a:lnTo>
                    <a:pt x="21" y="16"/>
                  </a:lnTo>
                  <a:lnTo>
                    <a:pt x="16" y="24"/>
                  </a:lnTo>
                  <a:lnTo>
                    <a:pt x="13" y="33"/>
                  </a:lnTo>
                  <a:lnTo>
                    <a:pt x="12" y="42"/>
                  </a:lnTo>
                  <a:lnTo>
                    <a:pt x="12" y="92"/>
                  </a:lnTo>
                  <a:lnTo>
                    <a:pt x="0" y="92"/>
                  </a:lnTo>
                  <a:lnTo>
                    <a:pt x="0" y="23"/>
                  </a:lnTo>
                  <a:lnTo>
                    <a:pt x="0" y="2"/>
                  </a:lnTo>
                  <a:lnTo>
                    <a:pt x="11" y="2"/>
                  </a:lnTo>
                  <a:lnTo>
                    <a:pt x="11" y="17"/>
                  </a:lnTo>
                  <a:lnTo>
                    <a:pt x="12" y="17"/>
                  </a:lnTo>
                  <a:lnTo>
                    <a:pt x="15" y="12"/>
                  </a:lnTo>
                  <a:lnTo>
                    <a:pt x="21" y="5"/>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4" name="Freeform 59"/>
            <p:cNvSpPr>
              <a:spLocks/>
            </p:cNvSpPr>
            <p:nvPr userDrawn="1"/>
          </p:nvSpPr>
          <p:spPr bwMode="auto">
            <a:xfrm>
              <a:off x="938" y="418"/>
              <a:ext cx="18" cy="45"/>
            </a:xfrm>
            <a:custGeom>
              <a:avLst/>
              <a:gdLst>
                <a:gd name="T0" fmla="*/ 43 w 54"/>
                <a:gd name="T1" fmla="*/ 0 h 135"/>
                <a:gd name="T2" fmla="*/ 46 w 54"/>
                <a:gd name="T3" fmla="*/ 0 h 135"/>
                <a:gd name="T4" fmla="*/ 48 w 54"/>
                <a:gd name="T5" fmla="*/ 0 h 135"/>
                <a:gd name="T6" fmla="*/ 52 w 54"/>
                <a:gd name="T7" fmla="*/ 1 h 135"/>
                <a:gd name="T8" fmla="*/ 54 w 54"/>
                <a:gd name="T9" fmla="*/ 1 h 135"/>
                <a:gd name="T10" fmla="*/ 53 w 54"/>
                <a:gd name="T11" fmla="*/ 11 h 135"/>
                <a:gd name="T12" fmla="*/ 50 w 54"/>
                <a:gd name="T13" fmla="*/ 10 h 135"/>
                <a:gd name="T14" fmla="*/ 47 w 54"/>
                <a:gd name="T15" fmla="*/ 9 h 135"/>
                <a:gd name="T16" fmla="*/ 44 w 54"/>
                <a:gd name="T17" fmla="*/ 9 h 135"/>
                <a:gd name="T18" fmla="*/ 37 w 54"/>
                <a:gd name="T19" fmla="*/ 11 h 135"/>
                <a:gd name="T20" fmla="*/ 33 w 54"/>
                <a:gd name="T21" fmla="*/ 16 h 135"/>
                <a:gd name="T22" fmla="*/ 30 w 54"/>
                <a:gd name="T23" fmla="*/ 23 h 135"/>
                <a:gd name="T24" fmla="*/ 30 w 54"/>
                <a:gd name="T25" fmla="*/ 29 h 135"/>
                <a:gd name="T26" fmla="*/ 30 w 54"/>
                <a:gd name="T27" fmla="*/ 37 h 135"/>
                <a:gd name="T28" fmla="*/ 30 w 54"/>
                <a:gd name="T29" fmla="*/ 45 h 135"/>
                <a:gd name="T30" fmla="*/ 50 w 54"/>
                <a:gd name="T31" fmla="*/ 45 h 135"/>
                <a:gd name="T32" fmla="*/ 50 w 54"/>
                <a:gd name="T33" fmla="*/ 54 h 135"/>
                <a:gd name="T34" fmla="*/ 30 w 54"/>
                <a:gd name="T35" fmla="*/ 54 h 135"/>
                <a:gd name="T36" fmla="*/ 30 w 54"/>
                <a:gd name="T37" fmla="*/ 135 h 135"/>
                <a:gd name="T38" fmla="*/ 19 w 54"/>
                <a:gd name="T39" fmla="*/ 135 h 135"/>
                <a:gd name="T40" fmla="*/ 19 w 54"/>
                <a:gd name="T41" fmla="*/ 54 h 135"/>
                <a:gd name="T42" fmla="*/ 0 w 54"/>
                <a:gd name="T43" fmla="*/ 54 h 135"/>
                <a:gd name="T44" fmla="*/ 0 w 54"/>
                <a:gd name="T45" fmla="*/ 45 h 135"/>
                <a:gd name="T46" fmla="*/ 19 w 54"/>
                <a:gd name="T47" fmla="*/ 45 h 135"/>
                <a:gd name="T48" fmla="*/ 19 w 54"/>
                <a:gd name="T49" fmla="*/ 38 h 135"/>
                <a:gd name="T50" fmla="*/ 19 w 54"/>
                <a:gd name="T51" fmla="*/ 28 h 135"/>
                <a:gd name="T52" fmla="*/ 20 w 54"/>
                <a:gd name="T53" fmla="*/ 19 h 135"/>
                <a:gd name="T54" fmla="*/ 22 w 54"/>
                <a:gd name="T55" fmla="*/ 11 h 135"/>
                <a:gd name="T56" fmla="*/ 26 w 54"/>
                <a:gd name="T57" fmla="*/ 6 h 135"/>
                <a:gd name="T58" fmla="*/ 33 w 54"/>
                <a:gd name="T59" fmla="*/ 1 h 135"/>
                <a:gd name="T60" fmla="*/ 43 w 54"/>
                <a:gd name="T6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4" h="135">
                  <a:moveTo>
                    <a:pt x="43" y="0"/>
                  </a:moveTo>
                  <a:lnTo>
                    <a:pt x="46" y="0"/>
                  </a:lnTo>
                  <a:lnTo>
                    <a:pt x="48" y="0"/>
                  </a:lnTo>
                  <a:lnTo>
                    <a:pt x="52" y="1"/>
                  </a:lnTo>
                  <a:lnTo>
                    <a:pt x="54" y="1"/>
                  </a:lnTo>
                  <a:lnTo>
                    <a:pt x="53" y="11"/>
                  </a:lnTo>
                  <a:lnTo>
                    <a:pt x="50" y="10"/>
                  </a:lnTo>
                  <a:lnTo>
                    <a:pt x="47" y="9"/>
                  </a:lnTo>
                  <a:lnTo>
                    <a:pt x="44" y="9"/>
                  </a:lnTo>
                  <a:lnTo>
                    <a:pt x="37" y="11"/>
                  </a:lnTo>
                  <a:lnTo>
                    <a:pt x="33" y="16"/>
                  </a:lnTo>
                  <a:lnTo>
                    <a:pt x="30" y="23"/>
                  </a:lnTo>
                  <a:lnTo>
                    <a:pt x="30" y="29"/>
                  </a:lnTo>
                  <a:lnTo>
                    <a:pt x="30" y="37"/>
                  </a:lnTo>
                  <a:lnTo>
                    <a:pt x="30" y="45"/>
                  </a:lnTo>
                  <a:lnTo>
                    <a:pt x="50" y="45"/>
                  </a:lnTo>
                  <a:lnTo>
                    <a:pt x="50" y="54"/>
                  </a:lnTo>
                  <a:lnTo>
                    <a:pt x="30" y="54"/>
                  </a:lnTo>
                  <a:lnTo>
                    <a:pt x="30" y="135"/>
                  </a:lnTo>
                  <a:lnTo>
                    <a:pt x="19" y="135"/>
                  </a:lnTo>
                  <a:lnTo>
                    <a:pt x="19" y="54"/>
                  </a:lnTo>
                  <a:lnTo>
                    <a:pt x="0" y="54"/>
                  </a:lnTo>
                  <a:lnTo>
                    <a:pt x="0" y="45"/>
                  </a:lnTo>
                  <a:lnTo>
                    <a:pt x="19" y="45"/>
                  </a:lnTo>
                  <a:lnTo>
                    <a:pt x="19" y="38"/>
                  </a:lnTo>
                  <a:lnTo>
                    <a:pt x="19" y="28"/>
                  </a:lnTo>
                  <a:lnTo>
                    <a:pt x="20" y="19"/>
                  </a:lnTo>
                  <a:lnTo>
                    <a:pt x="22" y="11"/>
                  </a:lnTo>
                  <a:lnTo>
                    <a:pt x="26" y="6"/>
                  </a:lnTo>
                  <a:lnTo>
                    <a:pt x="33" y="1"/>
                  </a:lnTo>
                  <a:lnTo>
                    <a:pt x="43"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5" name="Freeform 60"/>
            <p:cNvSpPr>
              <a:spLocks noEditPoints="1"/>
            </p:cNvSpPr>
            <p:nvPr userDrawn="1"/>
          </p:nvSpPr>
          <p:spPr bwMode="auto">
            <a:xfrm>
              <a:off x="963" y="432"/>
              <a:ext cx="25" cy="32"/>
            </a:xfrm>
            <a:custGeom>
              <a:avLst/>
              <a:gdLst>
                <a:gd name="T0" fmla="*/ 39 w 75"/>
                <a:gd name="T1" fmla="*/ 9 h 95"/>
                <a:gd name="T2" fmla="*/ 28 w 75"/>
                <a:gd name="T3" fmla="*/ 12 h 95"/>
                <a:gd name="T4" fmla="*/ 20 w 75"/>
                <a:gd name="T5" fmla="*/ 19 h 95"/>
                <a:gd name="T6" fmla="*/ 15 w 75"/>
                <a:gd name="T7" fmla="*/ 29 h 95"/>
                <a:gd name="T8" fmla="*/ 13 w 75"/>
                <a:gd name="T9" fmla="*/ 40 h 95"/>
                <a:gd name="T10" fmla="*/ 63 w 75"/>
                <a:gd name="T11" fmla="*/ 40 h 95"/>
                <a:gd name="T12" fmla="*/ 62 w 75"/>
                <a:gd name="T13" fmla="*/ 31 h 95"/>
                <a:gd name="T14" fmla="*/ 59 w 75"/>
                <a:gd name="T15" fmla="*/ 22 h 95"/>
                <a:gd name="T16" fmla="*/ 55 w 75"/>
                <a:gd name="T17" fmla="*/ 15 h 95"/>
                <a:gd name="T18" fmla="*/ 48 w 75"/>
                <a:gd name="T19" fmla="*/ 11 h 95"/>
                <a:gd name="T20" fmla="*/ 39 w 75"/>
                <a:gd name="T21" fmla="*/ 9 h 95"/>
                <a:gd name="T22" fmla="*/ 38 w 75"/>
                <a:gd name="T23" fmla="*/ 0 h 95"/>
                <a:gd name="T24" fmla="*/ 52 w 75"/>
                <a:gd name="T25" fmla="*/ 2 h 95"/>
                <a:gd name="T26" fmla="*/ 63 w 75"/>
                <a:gd name="T27" fmla="*/ 9 h 95"/>
                <a:gd name="T28" fmla="*/ 69 w 75"/>
                <a:gd name="T29" fmla="*/ 17 h 95"/>
                <a:gd name="T30" fmla="*/ 73 w 75"/>
                <a:gd name="T31" fmla="*/ 30 h 95"/>
                <a:gd name="T32" fmla="*/ 75 w 75"/>
                <a:gd name="T33" fmla="*/ 44 h 95"/>
                <a:gd name="T34" fmla="*/ 75 w 75"/>
                <a:gd name="T35" fmla="*/ 50 h 95"/>
                <a:gd name="T36" fmla="*/ 13 w 75"/>
                <a:gd name="T37" fmla="*/ 50 h 95"/>
                <a:gd name="T38" fmla="*/ 14 w 75"/>
                <a:gd name="T39" fmla="*/ 61 h 95"/>
                <a:gd name="T40" fmla="*/ 18 w 75"/>
                <a:gd name="T41" fmla="*/ 70 h 95"/>
                <a:gd name="T42" fmla="*/ 24 w 75"/>
                <a:gd name="T43" fmla="*/ 78 h 95"/>
                <a:gd name="T44" fmla="*/ 31 w 75"/>
                <a:gd name="T45" fmla="*/ 82 h 95"/>
                <a:gd name="T46" fmla="*/ 43 w 75"/>
                <a:gd name="T47" fmla="*/ 84 h 95"/>
                <a:gd name="T48" fmla="*/ 52 w 75"/>
                <a:gd name="T49" fmla="*/ 83 h 95"/>
                <a:gd name="T50" fmla="*/ 61 w 75"/>
                <a:gd name="T51" fmla="*/ 81 h 95"/>
                <a:gd name="T52" fmla="*/ 68 w 75"/>
                <a:gd name="T53" fmla="*/ 78 h 95"/>
                <a:gd name="T54" fmla="*/ 68 w 75"/>
                <a:gd name="T55" fmla="*/ 89 h 95"/>
                <a:gd name="T56" fmla="*/ 55 w 75"/>
                <a:gd name="T57" fmla="*/ 92 h 95"/>
                <a:gd name="T58" fmla="*/ 42 w 75"/>
                <a:gd name="T59" fmla="*/ 95 h 95"/>
                <a:gd name="T60" fmla="*/ 28 w 75"/>
                <a:gd name="T61" fmla="*/ 92 h 95"/>
                <a:gd name="T62" fmla="*/ 18 w 75"/>
                <a:gd name="T63" fmla="*/ 88 h 95"/>
                <a:gd name="T64" fmla="*/ 10 w 75"/>
                <a:gd name="T65" fmla="*/ 80 h 95"/>
                <a:gd name="T66" fmla="*/ 5 w 75"/>
                <a:gd name="T67" fmla="*/ 71 h 95"/>
                <a:gd name="T68" fmla="*/ 1 w 75"/>
                <a:gd name="T69" fmla="*/ 60 h 95"/>
                <a:gd name="T70" fmla="*/ 0 w 75"/>
                <a:gd name="T71" fmla="*/ 47 h 95"/>
                <a:gd name="T72" fmla="*/ 2 w 75"/>
                <a:gd name="T73" fmla="*/ 31 h 95"/>
                <a:gd name="T74" fmla="*/ 7 w 75"/>
                <a:gd name="T75" fmla="*/ 19 h 95"/>
                <a:gd name="T76" fmla="*/ 15 w 75"/>
                <a:gd name="T77" fmla="*/ 9 h 95"/>
                <a:gd name="T78" fmla="*/ 26 w 75"/>
                <a:gd name="T79" fmla="*/ 2 h 95"/>
                <a:gd name="T80" fmla="*/ 38 w 75"/>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 h="95">
                  <a:moveTo>
                    <a:pt x="39" y="9"/>
                  </a:moveTo>
                  <a:lnTo>
                    <a:pt x="28" y="12"/>
                  </a:lnTo>
                  <a:lnTo>
                    <a:pt x="20" y="19"/>
                  </a:lnTo>
                  <a:lnTo>
                    <a:pt x="15" y="29"/>
                  </a:lnTo>
                  <a:lnTo>
                    <a:pt x="13" y="40"/>
                  </a:lnTo>
                  <a:lnTo>
                    <a:pt x="63" y="40"/>
                  </a:lnTo>
                  <a:lnTo>
                    <a:pt x="62" y="31"/>
                  </a:lnTo>
                  <a:lnTo>
                    <a:pt x="59" y="22"/>
                  </a:lnTo>
                  <a:lnTo>
                    <a:pt x="55" y="15"/>
                  </a:lnTo>
                  <a:lnTo>
                    <a:pt x="48" y="11"/>
                  </a:lnTo>
                  <a:lnTo>
                    <a:pt x="39" y="9"/>
                  </a:lnTo>
                  <a:close/>
                  <a:moveTo>
                    <a:pt x="38" y="0"/>
                  </a:moveTo>
                  <a:lnTo>
                    <a:pt x="52" y="2"/>
                  </a:lnTo>
                  <a:lnTo>
                    <a:pt x="63" y="9"/>
                  </a:lnTo>
                  <a:lnTo>
                    <a:pt x="69" y="17"/>
                  </a:lnTo>
                  <a:lnTo>
                    <a:pt x="73" y="30"/>
                  </a:lnTo>
                  <a:lnTo>
                    <a:pt x="75" y="44"/>
                  </a:lnTo>
                  <a:lnTo>
                    <a:pt x="75" y="50"/>
                  </a:lnTo>
                  <a:lnTo>
                    <a:pt x="13" y="50"/>
                  </a:lnTo>
                  <a:lnTo>
                    <a:pt x="14" y="61"/>
                  </a:lnTo>
                  <a:lnTo>
                    <a:pt x="18" y="70"/>
                  </a:lnTo>
                  <a:lnTo>
                    <a:pt x="24" y="78"/>
                  </a:lnTo>
                  <a:lnTo>
                    <a:pt x="31" y="82"/>
                  </a:lnTo>
                  <a:lnTo>
                    <a:pt x="43" y="84"/>
                  </a:lnTo>
                  <a:lnTo>
                    <a:pt x="52" y="83"/>
                  </a:lnTo>
                  <a:lnTo>
                    <a:pt x="61" y="81"/>
                  </a:lnTo>
                  <a:lnTo>
                    <a:pt x="68" y="78"/>
                  </a:lnTo>
                  <a:lnTo>
                    <a:pt x="68" y="89"/>
                  </a:lnTo>
                  <a:lnTo>
                    <a:pt x="55" y="92"/>
                  </a:lnTo>
                  <a:lnTo>
                    <a:pt x="42" y="95"/>
                  </a:lnTo>
                  <a:lnTo>
                    <a:pt x="28" y="92"/>
                  </a:lnTo>
                  <a:lnTo>
                    <a:pt x="18" y="88"/>
                  </a:lnTo>
                  <a:lnTo>
                    <a:pt x="10" y="80"/>
                  </a:lnTo>
                  <a:lnTo>
                    <a:pt x="5" y="71"/>
                  </a:lnTo>
                  <a:lnTo>
                    <a:pt x="1" y="60"/>
                  </a:lnTo>
                  <a:lnTo>
                    <a:pt x="0" y="47"/>
                  </a:lnTo>
                  <a:lnTo>
                    <a:pt x="2" y="31"/>
                  </a:lnTo>
                  <a:lnTo>
                    <a:pt x="7" y="19"/>
                  </a:lnTo>
                  <a:lnTo>
                    <a:pt x="15"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6" name="Freeform 61"/>
            <p:cNvSpPr>
              <a:spLocks noEditPoints="1"/>
            </p:cNvSpPr>
            <p:nvPr userDrawn="1"/>
          </p:nvSpPr>
          <p:spPr bwMode="auto">
            <a:xfrm>
              <a:off x="998" y="418"/>
              <a:ext cx="26" cy="46"/>
            </a:xfrm>
            <a:custGeom>
              <a:avLst/>
              <a:gdLst>
                <a:gd name="T0" fmla="*/ 39 w 77"/>
                <a:gd name="T1" fmla="*/ 50 h 136"/>
                <a:gd name="T2" fmla="*/ 28 w 77"/>
                <a:gd name="T3" fmla="*/ 52 h 136"/>
                <a:gd name="T4" fmla="*/ 20 w 77"/>
                <a:gd name="T5" fmla="*/ 58 h 136"/>
                <a:gd name="T6" fmla="*/ 16 w 77"/>
                <a:gd name="T7" fmla="*/ 66 h 136"/>
                <a:gd name="T8" fmla="*/ 14 w 77"/>
                <a:gd name="T9" fmla="*/ 77 h 136"/>
                <a:gd name="T10" fmla="*/ 12 w 77"/>
                <a:gd name="T11" fmla="*/ 88 h 136"/>
                <a:gd name="T12" fmla="*/ 14 w 77"/>
                <a:gd name="T13" fmla="*/ 99 h 136"/>
                <a:gd name="T14" fmla="*/ 16 w 77"/>
                <a:gd name="T15" fmla="*/ 109 h 136"/>
                <a:gd name="T16" fmla="*/ 20 w 77"/>
                <a:gd name="T17" fmla="*/ 118 h 136"/>
                <a:gd name="T18" fmla="*/ 28 w 77"/>
                <a:gd name="T19" fmla="*/ 123 h 136"/>
                <a:gd name="T20" fmla="*/ 39 w 77"/>
                <a:gd name="T21" fmla="*/ 125 h 136"/>
                <a:gd name="T22" fmla="*/ 49 w 77"/>
                <a:gd name="T23" fmla="*/ 123 h 136"/>
                <a:gd name="T24" fmla="*/ 57 w 77"/>
                <a:gd name="T25" fmla="*/ 117 h 136"/>
                <a:gd name="T26" fmla="*/ 63 w 77"/>
                <a:gd name="T27" fmla="*/ 108 h 136"/>
                <a:gd name="T28" fmla="*/ 65 w 77"/>
                <a:gd name="T29" fmla="*/ 98 h 136"/>
                <a:gd name="T30" fmla="*/ 66 w 77"/>
                <a:gd name="T31" fmla="*/ 88 h 136"/>
                <a:gd name="T32" fmla="*/ 65 w 77"/>
                <a:gd name="T33" fmla="*/ 77 h 136"/>
                <a:gd name="T34" fmla="*/ 63 w 77"/>
                <a:gd name="T35" fmla="*/ 67 h 136"/>
                <a:gd name="T36" fmla="*/ 57 w 77"/>
                <a:gd name="T37" fmla="*/ 58 h 136"/>
                <a:gd name="T38" fmla="*/ 49 w 77"/>
                <a:gd name="T39" fmla="*/ 52 h 136"/>
                <a:gd name="T40" fmla="*/ 39 w 77"/>
                <a:gd name="T41" fmla="*/ 50 h 136"/>
                <a:gd name="T42" fmla="*/ 66 w 77"/>
                <a:gd name="T43" fmla="*/ 0 h 136"/>
                <a:gd name="T44" fmla="*/ 77 w 77"/>
                <a:gd name="T45" fmla="*/ 0 h 136"/>
                <a:gd name="T46" fmla="*/ 77 w 77"/>
                <a:gd name="T47" fmla="*/ 133 h 136"/>
                <a:gd name="T48" fmla="*/ 66 w 77"/>
                <a:gd name="T49" fmla="*/ 133 h 136"/>
                <a:gd name="T50" fmla="*/ 66 w 77"/>
                <a:gd name="T51" fmla="*/ 119 h 136"/>
                <a:gd name="T52" fmla="*/ 66 w 77"/>
                <a:gd name="T53" fmla="*/ 119 h 136"/>
                <a:gd name="T54" fmla="*/ 58 w 77"/>
                <a:gd name="T55" fmla="*/ 128 h 136"/>
                <a:gd name="T56" fmla="*/ 49 w 77"/>
                <a:gd name="T57" fmla="*/ 133 h 136"/>
                <a:gd name="T58" fmla="*/ 38 w 77"/>
                <a:gd name="T59" fmla="*/ 136 h 136"/>
                <a:gd name="T60" fmla="*/ 25 w 77"/>
                <a:gd name="T61" fmla="*/ 132 h 136"/>
                <a:gd name="T62" fmla="*/ 14 w 77"/>
                <a:gd name="T63" fmla="*/ 127 h 136"/>
                <a:gd name="T64" fmla="*/ 7 w 77"/>
                <a:gd name="T65" fmla="*/ 115 h 136"/>
                <a:gd name="T66" fmla="*/ 2 w 77"/>
                <a:gd name="T67" fmla="*/ 103 h 136"/>
                <a:gd name="T68" fmla="*/ 0 w 77"/>
                <a:gd name="T69" fmla="*/ 88 h 136"/>
                <a:gd name="T70" fmla="*/ 1 w 77"/>
                <a:gd name="T71" fmla="*/ 72 h 136"/>
                <a:gd name="T72" fmla="*/ 6 w 77"/>
                <a:gd name="T73" fmla="*/ 60 h 136"/>
                <a:gd name="T74" fmla="*/ 14 w 77"/>
                <a:gd name="T75" fmla="*/ 50 h 136"/>
                <a:gd name="T76" fmla="*/ 24 w 77"/>
                <a:gd name="T77" fmla="*/ 43 h 136"/>
                <a:gd name="T78" fmla="*/ 38 w 77"/>
                <a:gd name="T79" fmla="*/ 41 h 136"/>
                <a:gd name="T80" fmla="*/ 49 w 77"/>
                <a:gd name="T81" fmla="*/ 43 h 136"/>
                <a:gd name="T82" fmla="*/ 58 w 77"/>
                <a:gd name="T83" fmla="*/ 47 h 136"/>
                <a:gd name="T84" fmla="*/ 63 w 77"/>
                <a:gd name="T85" fmla="*/ 53 h 136"/>
                <a:gd name="T86" fmla="*/ 66 w 77"/>
                <a:gd name="T87" fmla="*/ 57 h 136"/>
                <a:gd name="T88" fmla="*/ 66 w 77"/>
                <a:gd name="T89" fmla="*/ 57 h 136"/>
                <a:gd name="T90" fmla="*/ 66 w 77"/>
                <a:gd name="T91" fmla="*/ 0 h 1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7" h="136">
                  <a:moveTo>
                    <a:pt x="39" y="50"/>
                  </a:moveTo>
                  <a:lnTo>
                    <a:pt x="28" y="52"/>
                  </a:lnTo>
                  <a:lnTo>
                    <a:pt x="20" y="58"/>
                  </a:lnTo>
                  <a:lnTo>
                    <a:pt x="16" y="66"/>
                  </a:lnTo>
                  <a:lnTo>
                    <a:pt x="14" y="77"/>
                  </a:lnTo>
                  <a:lnTo>
                    <a:pt x="12" y="88"/>
                  </a:lnTo>
                  <a:lnTo>
                    <a:pt x="14" y="99"/>
                  </a:lnTo>
                  <a:lnTo>
                    <a:pt x="16" y="109"/>
                  </a:lnTo>
                  <a:lnTo>
                    <a:pt x="20" y="118"/>
                  </a:lnTo>
                  <a:lnTo>
                    <a:pt x="28" y="123"/>
                  </a:lnTo>
                  <a:lnTo>
                    <a:pt x="39" y="125"/>
                  </a:lnTo>
                  <a:lnTo>
                    <a:pt x="49" y="123"/>
                  </a:lnTo>
                  <a:lnTo>
                    <a:pt x="57" y="117"/>
                  </a:lnTo>
                  <a:lnTo>
                    <a:pt x="63" y="108"/>
                  </a:lnTo>
                  <a:lnTo>
                    <a:pt x="65" y="98"/>
                  </a:lnTo>
                  <a:lnTo>
                    <a:pt x="66" y="88"/>
                  </a:lnTo>
                  <a:lnTo>
                    <a:pt x="65" y="77"/>
                  </a:lnTo>
                  <a:lnTo>
                    <a:pt x="63" y="67"/>
                  </a:lnTo>
                  <a:lnTo>
                    <a:pt x="57" y="58"/>
                  </a:lnTo>
                  <a:lnTo>
                    <a:pt x="49" y="52"/>
                  </a:lnTo>
                  <a:lnTo>
                    <a:pt x="39" y="50"/>
                  </a:lnTo>
                  <a:close/>
                  <a:moveTo>
                    <a:pt x="66" y="0"/>
                  </a:moveTo>
                  <a:lnTo>
                    <a:pt x="77" y="0"/>
                  </a:lnTo>
                  <a:lnTo>
                    <a:pt x="77" y="133"/>
                  </a:lnTo>
                  <a:lnTo>
                    <a:pt x="66" y="133"/>
                  </a:lnTo>
                  <a:lnTo>
                    <a:pt x="66" y="119"/>
                  </a:lnTo>
                  <a:lnTo>
                    <a:pt x="66" y="119"/>
                  </a:lnTo>
                  <a:lnTo>
                    <a:pt x="58" y="128"/>
                  </a:lnTo>
                  <a:lnTo>
                    <a:pt x="49" y="133"/>
                  </a:lnTo>
                  <a:lnTo>
                    <a:pt x="38" y="136"/>
                  </a:lnTo>
                  <a:lnTo>
                    <a:pt x="25" y="132"/>
                  </a:lnTo>
                  <a:lnTo>
                    <a:pt x="14" y="127"/>
                  </a:lnTo>
                  <a:lnTo>
                    <a:pt x="7" y="115"/>
                  </a:lnTo>
                  <a:lnTo>
                    <a:pt x="2" y="103"/>
                  </a:lnTo>
                  <a:lnTo>
                    <a:pt x="0" y="88"/>
                  </a:lnTo>
                  <a:lnTo>
                    <a:pt x="1" y="72"/>
                  </a:lnTo>
                  <a:lnTo>
                    <a:pt x="6" y="60"/>
                  </a:lnTo>
                  <a:lnTo>
                    <a:pt x="14" y="50"/>
                  </a:lnTo>
                  <a:lnTo>
                    <a:pt x="24" y="43"/>
                  </a:lnTo>
                  <a:lnTo>
                    <a:pt x="38" y="41"/>
                  </a:lnTo>
                  <a:lnTo>
                    <a:pt x="49" y="43"/>
                  </a:lnTo>
                  <a:lnTo>
                    <a:pt x="58" y="47"/>
                  </a:lnTo>
                  <a:lnTo>
                    <a:pt x="63" y="53"/>
                  </a:lnTo>
                  <a:lnTo>
                    <a:pt x="66" y="57"/>
                  </a:lnTo>
                  <a:lnTo>
                    <a:pt x="66" y="57"/>
                  </a:lnTo>
                  <a:lnTo>
                    <a:pt x="66"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7" name="Freeform 62"/>
            <p:cNvSpPr>
              <a:spLocks noEditPoints="1"/>
            </p:cNvSpPr>
            <p:nvPr userDrawn="1"/>
          </p:nvSpPr>
          <p:spPr bwMode="auto">
            <a:xfrm>
              <a:off x="1035" y="432"/>
              <a:ext cx="25" cy="32"/>
            </a:xfrm>
            <a:custGeom>
              <a:avLst/>
              <a:gdLst>
                <a:gd name="T0" fmla="*/ 38 w 74"/>
                <a:gd name="T1" fmla="*/ 9 h 95"/>
                <a:gd name="T2" fmla="*/ 27 w 74"/>
                <a:gd name="T3" fmla="*/ 12 h 95"/>
                <a:gd name="T4" fmla="*/ 19 w 74"/>
                <a:gd name="T5" fmla="*/ 19 h 95"/>
                <a:gd name="T6" fmla="*/ 13 w 74"/>
                <a:gd name="T7" fmla="*/ 29 h 95"/>
                <a:gd name="T8" fmla="*/ 12 w 74"/>
                <a:gd name="T9" fmla="*/ 40 h 95"/>
                <a:gd name="T10" fmla="*/ 61 w 74"/>
                <a:gd name="T11" fmla="*/ 40 h 95"/>
                <a:gd name="T12" fmla="*/ 60 w 74"/>
                <a:gd name="T13" fmla="*/ 31 h 95"/>
                <a:gd name="T14" fmla="*/ 58 w 74"/>
                <a:gd name="T15" fmla="*/ 22 h 95"/>
                <a:gd name="T16" fmla="*/ 53 w 74"/>
                <a:gd name="T17" fmla="*/ 15 h 95"/>
                <a:gd name="T18" fmla="*/ 47 w 74"/>
                <a:gd name="T19" fmla="*/ 11 h 95"/>
                <a:gd name="T20" fmla="*/ 38 w 74"/>
                <a:gd name="T21" fmla="*/ 9 h 95"/>
                <a:gd name="T22" fmla="*/ 38 w 74"/>
                <a:gd name="T23" fmla="*/ 0 h 95"/>
                <a:gd name="T24" fmla="*/ 51 w 74"/>
                <a:gd name="T25" fmla="*/ 2 h 95"/>
                <a:gd name="T26" fmla="*/ 61 w 74"/>
                <a:gd name="T27" fmla="*/ 9 h 95"/>
                <a:gd name="T28" fmla="*/ 68 w 74"/>
                <a:gd name="T29" fmla="*/ 17 h 95"/>
                <a:gd name="T30" fmla="*/ 72 w 74"/>
                <a:gd name="T31" fmla="*/ 30 h 95"/>
                <a:gd name="T32" fmla="*/ 74 w 74"/>
                <a:gd name="T33" fmla="*/ 44 h 95"/>
                <a:gd name="T34" fmla="*/ 74 w 74"/>
                <a:gd name="T35" fmla="*/ 50 h 95"/>
                <a:gd name="T36" fmla="*/ 12 w 74"/>
                <a:gd name="T37" fmla="*/ 50 h 95"/>
                <a:gd name="T38" fmla="*/ 13 w 74"/>
                <a:gd name="T39" fmla="*/ 61 h 95"/>
                <a:gd name="T40" fmla="*/ 17 w 74"/>
                <a:gd name="T41" fmla="*/ 70 h 95"/>
                <a:gd name="T42" fmla="*/ 22 w 74"/>
                <a:gd name="T43" fmla="*/ 78 h 95"/>
                <a:gd name="T44" fmla="*/ 31 w 74"/>
                <a:gd name="T45" fmla="*/ 82 h 95"/>
                <a:gd name="T46" fmla="*/ 41 w 74"/>
                <a:gd name="T47" fmla="*/ 84 h 95"/>
                <a:gd name="T48" fmla="*/ 50 w 74"/>
                <a:gd name="T49" fmla="*/ 83 h 95"/>
                <a:gd name="T50" fmla="*/ 60 w 74"/>
                <a:gd name="T51" fmla="*/ 81 h 95"/>
                <a:gd name="T52" fmla="*/ 67 w 74"/>
                <a:gd name="T53" fmla="*/ 78 h 95"/>
                <a:gd name="T54" fmla="*/ 67 w 74"/>
                <a:gd name="T55" fmla="*/ 89 h 95"/>
                <a:gd name="T56" fmla="*/ 53 w 74"/>
                <a:gd name="T57" fmla="*/ 92 h 95"/>
                <a:gd name="T58" fmla="*/ 40 w 74"/>
                <a:gd name="T59" fmla="*/ 95 h 95"/>
                <a:gd name="T60" fmla="*/ 27 w 74"/>
                <a:gd name="T61" fmla="*/ 92 h 95"/>
                <a:gd name="T62" fmla="*/ 17 w 74"/>
                <a:gd name="T63" fmla="*/ 88 h 95"/>
                <a:gd name="T64" fmla="*/ 9 w 74"/>
                <a:gd name="T65" fmla="*/ 80 h 95"/>
                <a:gd name="T66" fmla="*/ 3 w 74"/>
                <a:gd name="T67" fmla="*/ 71 h 95"/>
                <a:gd name="T68" fmla="*/ 0 w 74"/>
                <a:gd name="T69" fmla="*/ 60 h 95"/>
                <a:gd name="T70" fmla="*/ 0 w 74"/>
                <a:gd name="T71" fmla="*/ 47 h 95"/>
                <a:gd name="T72" fmla="*/ 1 w 74"/>
                <a:gd name="T73" fmla="*/ 31 h 95"/>
                <a:gd name="T74" fmla="*/ 7 w 74"/>
                <a:gd name="T75" fmla="*/ 19 h 95"/>
                <a:gd name="T76" fmla="*/ 14 w 74"/>
                <a:gd name="T77" fmla="*/ 9 h 95"/>
                <a:gd name="T78" fmla="*/ 24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8" y="9"/>
                  </a:moveTo>
                  <a:lnTo>
                    <a:pt x="27" y="12"/>
                  </a:lnTo>
                  <a:lnTo>
                    <a:pt x="19" y="19"/>
                  </a:lnTo>
                  <a:lnTo>
                    <a:pt x="13" y="29"/>
                  </a:lnTo>
                  <a:lnTo>
                    <a:pt x="12" y="40"/>
                  </a:lnTo>
                  <a:lnTo>
                    <a:pt x="61" y="40"/>
                  </a:lnTo>
                  <a:lnTo>
                    <a:pt x="60" y="31"/>
                  </a:lnTo>
                  <a:lnTo>
                    <a:pt x="58" y="22"/>
                  </a:lnTo>
                  <a:lnTo>
                    <a:pt x="53" y="15"/>
                  </a:lnTo>
                  <a:lnTo>
                    <a:pt x="47" y="11"/>
                  </a:lnTo>
                  <a:lnTo>
                    <a:pt x="38" y="9"/>
                  </a:lnTo>
                  <a:close/>
                  <a:moveTo>
                    <a:pt x="38" y="0"/>
                  </a:moveTo>
                  <a:lnTo>
                    <a:pt x="51" y="2"/>
                  </a:lnTo>
                  <a:lnTo>
                    <a:pt x="61" y="9"/>
                  </a:lnTo>
                  <a:lnTo>
                    <a:pt x="68" y="17"/>
                  </a:lnTo>
                  <a:lnTo>
                    <a:pt x="72" y="30"/>
                  </a:lnTo>
                  <a:lnTo>
                    <a:pt x="74" y="44"/>
                  </a:lnTo>
                  <a:lnTo>
                    <a:pt x="74" y="50"/>
                  </a:lnTo>
                  <a:lnTo>
                    <a:pt x="12" y="50"/>
                  </a:lnTo>
                  <a:lnTo>
                    <a:pt x="13" y="61"/>
                  </a:lnTo>
                  <a:lnTo>
                    <a:pt x="17" y="70"/>
                  </a:lnTo>
                  <a:lnTo>
                    <a:pt x="22" y="78"/>
                  </a:lnTo>
                  <a:lnTo>
                    <a:pt x="31" y="82"/>
                  </a:lnTo>
                  <a:lnTo>
                    <a:pt x="41" y="84"/>
                  </a:lnTo>
                  <a:lnTo>
                    <a:pt x="50" y="83"/>
                  </a:lnTo>
                  <a:lnTo>
                    <a:pt x="60" y="81"/>
                  </a:lnTo>
                  <a:lnTo>
                    <a:pt x="67" y="78"/>
                  </a:lnTo>
                  <a:lnTo>
                    <a:pt x="67" y="89"/>
                  </a:lnTo>
                  <a:lnTo>
                    <a:pt x="53" y="92"/>
                  </a:lnTo>
                  <a:lnTo>
                    <a:pt x="40" y="95"/>
                  </a:lnTo>
                  <a:lnTo>
                    <a:pt x="27" y="92"/>
                  </a:lnTo>
                  <a:lnTo>
                    <a:pt x="17" y="88"/>
                  </a:lnTo>
                  <a:lnTo>
                    <a:pt x="9" y="80"/>
                  </a:lnTo>
                  <a:lnTo>
                    <a:pt x="3" y="71"/>
                  </a:lnTo>
                  <a:lnTo>
                    <a:pt x="0" y="60"/>
                  </a:lnTo>
                  <a:lnTo>
                    <a:pt x="0" y="47"/>
                  </a:lnTo>
                  <a:lnTo>
                    <a:pt x="1" y="31"/>
                  </a:lnTo>
                  <a:lnTo>
                    <a:pt x="7" y="19"/>
                  </a:lnTo>
                  <a:lnTo>
                    <a:pt x="14" y="9"/>
                  </a:lnTo>
                  <a:lnTo>
                    <a:pt x="24"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8" name="Freeform 63"/>
            <p:cNvSpPr>
              <a:spLocks/>
            </p:cNvSpPr>
            <p:nvPr userDrawn="1"/>
          </p:nvSpPr>
          <p:spPr bwMode="auto">
            <a:xfrm>
              <a:off x="1071" y="432"/>
              <a:ext cx="15" cy="31"/>
            </a:xfrm>
            <a:custGeom>
              <a:avLst/>
              <a:gdLst>
                <a:gd name="T0" fmla="*/ 35 w 43"/>
                <a:gd name="T1" fmla="*/ 0 h 92"/>
                <a:gd name="T2" fmla="*/ 39 w 43"/>
                <a:gd name="T3" fmla="*/ 0 h 92"/>
                <a:gd name="T4" fmla="*/ 43 w 43"/>
                <a:gd name="T5" fmla="*/ 1 h 92"/>
                <a:gd name="T6" fmla="*/ 43 w 43"/>
                <a:gd name="T7" fmla="*/ 12 h 92"/>
                <a:gd name="T8" fmla="*/ 38 w 43"/>
                <a:gd name="T9" fmla="*/ 12 h 92"/>
                <a:gd name="T10" fmla="*/ 35 w 43"/>
                <a:gd name="T11" fmla="*/ 11 h 92"/>
                <a:gd name="T12" fmla="*/ 25 w 43"/>
                <a:gd name="T13" fmla="*/ 13 h 92"/>
                <a:gd name="T14" fmla="*/ 19 w 43"/>
                <a:gd name="T15" fmla="*/ 19 h 92"/>
                <a:gd name="T16" fmla="*/ 15 w 43"/>
                <a:gd name="T17" fmla="*/ 28 h 92"/>
                <a:gd name="T18" fmla="*/ 13 w 43"/>
                <a:gd name="T19" fmla="*/ 38 h 92"/>
                <a:gd name="T20" fmla="*/ 11 w 43"/>
                <a:gd name="T21" fmla="*/ 48 h 92"/>
                <a:gd name="T22" fmla="*/ 11 w 43"/>
                <a:gd name="T23" fmla="*/ 92 h 92"/>
                <a:gd name="T24" fmla="*/ 0 w 43"/>
                <a:gd name="T25" fmla="*/ 92 h 92"/>
                <a:gd name="T26" fmla="*/ 0 w 43"/>
                <a:gd name="T27" fmla="*/ 22 h 92"/>
                <a:gd name="T28" fmla="*/ 0 w 43"/>
                <a:gd name="T29" fmla="*/ 13 h 92"/>
                <a:gd name="T30" fmla="*/ 0 w 43"/>
                <a:gd name="T31" fmla="*/ 7 h 92"/>
                <a:gd name="T32" fmla="*/ 0 w 43"/>
                <a:gd name="T33" fmla="*/ 2 h 92"/>
                <a:gd name="T34" fmla="*/ 11 w 43"/>
                <a:gd name="T35" fmla="*/ 2 h 92"/>
                <a:gd name="T36" fmla="*/ 11 w 43"/>
                <a:gd name="T37" fmla="*/ 19 h 92"/>
                <a:gd name="T38" fmla="*/ 11 w 43"/>
                <a:gd name="T39" fmla="*/ 19 h 92"/>
                <a:gd name="T40" fmla="*/ 17 w 43"/>
                <a:gd name="T41" fmla="*/ 10 h 92"/>
                <a:gd name="T42" fmla="*/ 25 w 43"/>
                <a:gd name="T43" fmla="*/ 2 h 92"/>
                <a:gd name="T44" fmla="*/ 35 w 43"/>
                <a:gd name="T4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 h="92">
                  <a:moveTo>
                    <a:pt x="35" y="0"/>
                  </a:moveTo>
                  <a:lnTo>
                    <a:pt x="39" y="0"/>
                  </a:lnTo>
                  <a:lnTo>
                    <a:pt x="43" y="1"/>
                  </a:lnTo>
                  <a:lnTo>
                    <a:pt x="43" y="12"/>
                  </a:lnTo>
                  <a:lnTo>
                    <a:pt x="38" y="12"/>
                  </a:lnTo>
                  <a:lnTo>
                    <a:pt x="35" y="11"/>
                  </a:lnTo>
                  <a:lnTo>
                    <a:pt x="25" y="13"/>
                  </a:lnTo>
                  <a:lnTo>
                    <a:pt x="19" y="19"/>
                  </a:lnTo>
                  <a:lnTo>
                    <a:pt x="15" y="28"/>
                  </a:lnTo>
                  <a:lnTo>
                    <a:pt x="13" y="38"/>
                  </a:lnTo>
                  <a:lnTo>
                    <a:pt x="11" y="48"/>
                  </a:lnTo>
                  <a:lnTo>
                    <a:pt x="11" y="92"/>
                  </a:lnTo>
                  <a:lnTo>
                    <a:pt x="0" y="92"/>
                  </a:lnTo>
                  <a:lnTo>
                    <a:pt x="0" y="22"/>
                  </a:lnTo>
                  <a:lnTo>
                    <a:pt x="0" y="13"/>
                  </a:lnTo>
                  <a:lnTo>
                    <a:pt x="0" y="7"/>
                  </a:lnTo>
                  <a:lnTo>
                    <a:pt x="0" y="2"/>
                  </a:lnTo>
                  <a:lnTo>
                    <a:pt x="11" y="2"/>
                  </a:lnTo>
                  <a:lnTo>
                    <a:pt x="11" y="19"/>
                  </a:lnTo>
                  <a:lnTo>
                    <a:pt x="11"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69" name="Freeform 64"/>
            <p:cNvSpPr>
              <a:spLocks noEditPoints="1"/>
            </p:cNvSpPr>
            <p:nvPr userDrawn="1"/>
          </p:nvSpPr>
          <p:spPr bwMode="auto">
            <a:xfrm>
              <a:off x="1093" y="432"/>
              <a:ext cx="24" cy="32"/>
            </a:xfrm>
            <a:custGeom>
              <a:avLst/>
              <a:gdLst>
                <a:gd name="T0" fmla="*/ 55 w 71"/>
                <a:gd name="T1" fmla="*/ 47 h 95"/>
                <a:gd name="T2" fmla="*/ 45 w 71"/>
                <a:gd name="T3" fmla="*/ 47 h 95"/>
                <a:gd name="T4" fmla="*/ 36 w 71"/>
                <a:gd name="T5" fmla="*/ 48 h 95"/>
                <a:gd name="T6" fmla="*/ 27 w 71"/>
                <a:gd name="T7" fmla="*/ 50 h 95"/>
                <a:gd name="T8" fmla="*/ 19 w 71"/>
                <a:gd name="T9" fmla="*/ 53 h 95"/>
                <a:gd name="T10" fmla="*/ 15 w 71"/>
                <a:gd name="T11" fmla="*/ 60 h 95"/>
                <a:gd name="T12" fmla="*/ 12 w 71"/>
                <a:gd name="T13" fmla="*/ 68 h 95"/>
                <a:gd name="T14" fmla="*/ 15 w 71"/>
                <a:gd name="T15" fmla="*/ 76 h 95"/>
                <a:gd name="T16" fmla="*/ 18 w 71"/>
                <a:gd name="T17" fmla="*/ 81 h 95"/>
                <a:gd name="T18" fmla="*/ 25 w 71"/>
                <a:gd name="T19" fmla="*/ 83 h 95"/>
                <a:gd name="T20" fmla="*/ 31 w 71"/>
                <a:gd name="T21" fmla="*/ 84 h 95"/>
                <a:gd name="T22" fmla="*/ 43 w 71"/>
                <a:gd name="T23" fmla="*/ 82 h 95"/>
                <a:gd name="T24" fmla="*/ 50 w 71"/>
                <a:gd name="T25" fmla="*/ 78 h 95"/>
                <a:gd name="T26" fmla="*/ 55 w 71"/>
                <a:gd name="T27" fmla="*/ 72 h 95"/>
                <a:gd name="T28" fmla="*/ 57 w 71"/>
                <a:gd name="T29" fmla="*/ 64 h 95"/>
                <a:gd name="T30" fmla="*/ 58 w 71"/>
                <a:gd name="T31" fmla="*/ 58 h 95"/>
                <a:gd name="T32" fmla="*/ 58 w 71"/>
                <a:gd name="T33" fmla="*/ 52 h 95"/>
                <a:gd name="T34" fmla="*/ 58 w 71"/>
                <a:gd name="T35" fmla="*/ 47 h 95"/>
                <a:gd name="T36" fmla="*/ 55 w 71"/>
                <a:gd name="T37" fmla="*/ 47 h 95"/>
                <a:gd name="T38" fmla="*/ 38 w 71"/>
                <a:gd name="T39" fmla="*/ 0 h 95"/>
                <a:gd name="T40" fmla="*/ 53 w 71"/>
                <a:gd name="T41" fmla="*/ 2 h 95"/>
                <a:gd name="T42" fmla="*/ 62 w 71"/>
                <a:gd name="T43" fmla="*/ 7 h 95"/>
                <a:gd name="T44" fmla="*/ 68 w 71"/>
                <a:gd name="T45" fmla="*/ 17 h 95"/>
                <a:gd name="T46" fmla="*/ 69 w 71"/>
                <a:gd name="T47" fmla="*/ 33 h 95"/>
                <a:gd name="T48" fmla="*/ 69 w 71"/>
                <a:gd name="T49" fmla="*/ 73 h 95"/>
                <a:gd name="T50" fmla="*/ 69 w 71"/>
                <a:gd name="T51" fmla="*/ 83 h 95"/>
                <a:gd name="T52" fmla="*/ 71 w 71"/>
                <a:gd name="T53" fmla="*/ 92 h 95"/>
                <a:gd name="T54" fmla="*/ 59 w 71"/>
                <a:gd name="T55" fmla="*/ 92 h 95"/>
                <a:gd name="T56" fmla="*/ 59 w 71"/>
                <a:gd name="T57" fmla="*/ 78 h 95"/>
                <a:gd name="T58" fmla="*/ 59 w 71"/>
                <a:gd name="T59" fmla="*/ 78 h 95"/>
                <a:gd name="T60" fmla="*/ 52 w 71"/>
                <a:gd name="T61" fmla="*/ 87 h 95"/>
                <a:gd name="T62" fmla="*/ 41 w 71"/>
                <a:gd name="T63" fmla="*/ 92 h 95"/>
                <a:gd name="T64" fmla="*/ 30 w 71"/>
                <a:gd name="T65" fmla="*/ 95 h 95"/>
                <a:gd name="T66" fmla="*/ 19 w 71"/>
                <a:gd name="T67" fmla="*/ 92 h 95"/>
                <a:gd name="T68" fmla="*/ 11 w 71"/>
                <a:gd name="T69" fmla="*/ 89 h 95"/>
                <a:gd name="T70" fmla="*/ 6 w 71"/>
                <a:gd name="T71" fmla="*/ 84 h 95"/>
                <a:gd name="T72" fmla="*/ 2 w 71"/>
                <a:gd name="T73" fmla="*/ 79 h 95"/>
                <a:gd name="T74" fmla="*/ 1 w 71"/>
                <a:gd name="T75" fmla="*/ 73 h 95"/>
                <a:gd name="T76" fmla="*/ 0 w 71"/>
                <a:gd name="T77" fmla="*/ 69 h 95"/>
                <a:gd name="T78" fmla="*/ 2 w 71"/>
                <a:gd name="T79" fmla="*/ 58 h 95"/>
                <a:gd name="T80" fmla="*/ 8 w 71"/>
                <a:gd name="T81" fmla="*/ 49 h 95"/>
                <a:gd name="T82" fmla="*/ 15 w 71"/>
                <a:gd name="T83" fmla="*/ 43 h 95"/>
                <a:gd name="T84" fmla="*/ 25 w 71"/>
                <a:gd name="T85" fmla="*/ 40 h 95"/>
                <a:gd name="T86" fmla="*/ 35 w 71"/>
                <a:gd name="T87" fmla="*/ 38 h 95"/>
                <a:gd name="T88" fmla="*/ 46 w 71"/>
                <a:gd name="T89" fmla="*/ 36 h 95"/>
                <a:gd name="T90" fmla="*/ 56 w 71"/>
                <a:gd name="T91" fmla="*/ 36 h 95"/>
                <a:gd name="T92" fmla="*/ 58 w 71"/>
                <a:gd name="T93" fmla="*/ 36 h 95"/>
                <a:gd name="T94" fmla="*/ 58 w 71"/>
                <a:gd name="T95" fmla="*/ 32 h 95"/>
                <a:gd name="T96" fmla="*/ 57 w 71"/>
                <a:gd name="T97" fmla="*/ 22 h 95"/>
                <a:gd name="T98" fmla="*/ 54 w 71"/>
                <a:gd name="T99" fmla="*/ 15 h 95"/>
                <a:gd name="T100" fmla="*/ 47 w 71"/>
                <a:gd name="T101" fmla="*/ 11 h 95"/>
                <a:gd name="T102" fmla="*/ 38 w 71"/>
                <a:gd name="T103" fmla="*/ 9 h 95"/>
                <a:gd name="T104" fmla="*/ 24 w 71"/>
                <a:gd name="T105" fmla="*/ 11 h 95"/>
                <a:gd name="T106" fmla="*/ 11 w 71"/>
                <a:gd name="T107" fmla="*/ 16 h 95"/>
                <a:gd name="T108" fmla="*/ 11 w 71"/>
                <a:gd name="T109" fmla="*/ 5 h 95"/>
                <a:gd name="T110" fmla="*/ 19 w 71"/>
                <a:gd name="T111" fmla="*/ 3 h 95"/>
                <a:gd name="T112" fmla="*/ 29 w 71"/>
                <a:gd name="T113" fmla="*/ 1 h 95"/>
                <a:gd name="T114" fmla="*/ 38 w 71"/>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1" h="95">
                  <a:moveTo>
                    <a:pt x="55" y="47"/>
                  </a:moveTo>
                  <a:lnTo>
                    <a:pt x="45" y="47"/>
                  </a:lnTo>
                  <a:lnTo>
                    <a:pt x="36" y="48"/>
                  </a:lnTo>
                  <a:lnTo>
                    <a:pt x="27" y="50"/>
                  </a:lnTo>
                  <a:lnTo>
                    <a:pt x="19" y="53"/>
                  </a:lnTo>
                  <a:lnTo>
                    <a:pt x="15" y="60"/>
                  </a:lnTo>
                  <a:lnTo>
                    <a:pt x="12" y="68"/>
                  </a:lnTo>
                  <a:lnTo>
                    <a:pt x="15" y="76"/>
                  </a:lnTo>
                  <a:lnTo>
                    <a:pt x="18" y="81"/>
                  </a:lnTo>
                  <a:lnTo>
                    <a:pt x="25" y="83"/>
                  </a:lnTo>
                  <a:lnTo>
                    <a:pt x="31" y="84"/>
                  </a:lnTo>
                  <a:lnTo>
                    <a:pt x="43" y="82"/>
                  </a:lnTo>
                  <a:lnTo>
                    <a:pt x="50" y="78"/>
                  </a:lnTo>
                  <a:lnTo>
                    <a:pt x="55" y="72"/>
                  </a:lnTo>
                  <a:lnTo>
                    <a:pt x="57" y="64"/>
                  </a:lnTo>
                  <a:lnTo>
                    <a:pt x="58" y="58"/>
                  </a:lnTo>
                  <a:lnTo>
                    <a:pt x="58" y="52"/>
                  </a:lnTo>
                  <a:lnTo>
                    <a:pt x="58" y="47"/>
                  </a:lnTo>
                  <a:lnTo>
                    <a:pt x="55" y="47"/>
                  </a:lnTo>
                  <a:close/>
                  <a:moveTo>
                    <a:pt x="38" y="0"/>
                  </a:moveTo>
                  <a:lnTo>
                    <a:pt x="53" y="2"/>
                  </a:lnTo>
                  <a:lnTo>
                    <a:pt x="62" y="7"/>
                  </a:lnTo>
                  <a:lnTo>
                    <a:pt x="68" y="17"/>
                  </a:lnTo>
                  <a:lnTo>
                    <a:pt x="69" y="33"/>
                  </a:lnTo>
                  <a:lnTo>
                    <a:pt x="69" y="73"/>
                  </a:lnTo>
                  <a:lnTo>
                    <a:pt x="69" y="83"/>
                  </a:lnTo>
                  <a:lnTo>
                    <a:pt x="71" y="92"/>
                  </a:lnTo>
                  <a:lnTo>
                    <a:pt x="59" y="92"/>
                  </a:lnTo>
                  <a:lnTo>
                    <a:pt x="59" y="78"/>
                  </a:lnTo>
                  <a:lnTo>
                    <a:pt x="59" y="78"/>
                  </a:lnTo>
                  <a:lnTo>
                    <a:pt x="52" y="87"/>
                  </a:lnTo>
                  <a:lnTo>
                    <a:pt x="41" y="92"/>
                  </a:lnTo>
                  <a:lnTo>
                    <a:pt x="30" y="95"/>
                  </a:lnTo>
                  <a:lnTo>
                    <a:pt x="19" y="92"/>
                  </a:lnTo>
                  <a:lnTo>
                    <a:pt x="11" y="89"/>
                  </a:lnTo>
                  <a:lnTo>
                    <a:pt x="6" y="84"/>
                  </a:lnTo>
                  <a:lnTo>
                    <a:pt x="2" y="79"/>
                  </a:lnTo>
                  <a:lnTo>
                    <a:pt x="1" y="73"/>
                  </a:lnTo>
                  <a:lnTo>
                    <a:pt x="0" y="69"/>
                  </a:lnTo>
                  <a:lnTo>
                    <a:pt x="2" y="58"/>
                  </a:lnTo>
                  <a:lnTo>
                    <a:pt x="8" y="49"/>
                  </a:lnTo>
                  <a:lnTo>
                    <a:pt x="15" y="43"/>
                  </a:lnTo>
                  <a:lnTo>
                    <a:pt x="25" y="40"/>
                  </a:lnTo>
                  <a:lnTo>
                    <a:pt x="35" y="38"/>
                  </a:lnTo>
                  <a:lnTo>
                    <a:pt x="46" y="36"/>
                  </a:lnTo>
                  <a:lnTo>
                    <a:pt x="56" y="36"/>
                  </a:lnTo>
                  <a:lnTo>
                    <a:pt x="58" y="36"/>
                  </a:lnTo>
                  <a:lnTo>
                    <a:pt x="58" y="32"/>
                  </a:lnTo>
                  <a:lnTo>
                    <a:pt x="57" y="22"/>
                  </a:lnTo>
                  <a:lnTo>
                    <a:pt x="54" y="15"/>
                  </a:lnTo>
                  <a:lnTo>
                    <a:pt x="47" y="11"/>
                  </a:lnTo>
                  <a:lnTo>
                    <a:pt x="38" y="9"/>
                  </a:lnTo>
                  <a:lnTo>
                    <a:pt x="24" y="11"/>
                  </a:lnTo>
                  <a:lnTo>
                    <a:pt x="11" y="16"/>
                  </a:lnTo>
                  <a:lnTo>
                    <a:pt x="11" y="5"/>
                  </a:lnTo>
                  <a:lnTo>
                    <a:pt x="19" y="3"/>
                  </a:lnTo>
                  <a:lnTo>
                    <a:pt x="29" y="1"/>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0" name="Freeform 65"/>
            <p:cNvSpPr>
              <a:spLocks/>
            </p:cNvSpPr>
            <p:nvPr userDrawn="1"/>
          </p:nvSpPr>
          <p:spPr bwMode="auto">
            <a:xfrm>
              <a:off x="1127" y="433"/>
              <a:ext cx="23" cy="30"/>
            </a:xfrm>
            <a:custGeom>
              <a:avLst/>
              <a:gdLst>
                <a:gd name="T0" fmla="*/ 2 w 67"/>
                <a:gd name="T1" fmla="*/ 0 h 90"/>
                <a:gd name="T2" fmla="*/ 67 w 67"/>
                <a:gd name="T3" fmla="*/ 0 h 90"/>
                <a:gd name="T4" fmla="*/ 67 w 67"/>
                <a:gd name="T5" fmla="*/ 9 h 90"/>
                <a:gd name="T6" fmla="*/ 12 w 67"/>
                <a:gd name="T7" fmla="*/ 80 h 90"/>
                <a:gd name="T8" fmla="*/ 67 w 67"/>
                <a:gd name="T9" fmla="*/ 80 h 90"/>
                <a:gd name="T10" fmla="*/ 67 w 67"/>
                <a:gd name="T11" fmla="*/ 90 h 90"/>
                <a:gd name="T12" fmla="*/ 0 w 67"/>
                <a:gd name="T13" fmla="*/ 90 h 90"/>
                <a:gd name="T14" fmla="*/ 0 w 67"/>
                <a:gd name="T15" fmla="*/ 80 h 90"/>
                <a:gd name="T16" fmla="*/ 55 w 67"/>
                <a:gd name="T17" fmla="*/ 9 h 90"/>
                <a:gd name="T18" fmla="*/ 2 w 67"/>
                <a:gd name="T19" fmla="*/ 9 h 90"/>
                <a:gd name="T20" fmla="*/ 2 w 67"/>
                <a:gd name="T2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0">
                  <a:moveTo>
                    <a:pt x="2" y="0"/>
                  </a:moveTo>
                  <a:lnTo>
                    <a:pt x="67" y="0"/>
                  </a:lnTo>
                  <a:lnTo>
                    <a:pt x="67" y="9"/>
                  </a:lnTo>
                  <a:lnTo>
                    <a:pt x="12" y="80"/>
                  </a:lnTo>
                  <a:lnTo>
                    <a:pt x="67" y="80"/>
                  </a:lnTo>
                  <a:lnTo>
                    <a:pt x="67" y="90"/>
                  </a:lnTo>
                  <a:lnTo>
                    <a:pt x="0" y="90"/>
                  </a:lnTo>
                  <a:lnTo>
                    <a:pt x="0" y="80"/>
                  </a:lnTo>
                  <a:lnTo>
                    <a:pt x="55"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1" name="Freeform 66"/>
            <p:cNvSpPr>
              <a:spLocks noEditPoints="1"/>
            </p:cNvSpPr>
            <p:nvPr userDrawn="1"/>
          </p:nvSpPr>
          <p:spPr bwMode="auto">
            <a:xfrm>
              <a:off x="1161" y="420"/>
              <a:ext cx="4" cy="43"/>
            </a:xfrm>
            <a:custGeom>
              <a:avLst/>
              <a:gdLst>
                <a:gd name="T0" fmla="*/ 0 w 12"/>
                <a:gd name="T1" fmla="*/ 39 h 129"/>
                <a:gd name="T2" fmla="*/ 12 w 12"/>
                <a:gd name="T3" fmla="*/ 39 h 129"/>
                <a:gd name="T4" fmla="*/ 12 w 12"/>
                <a:gd name="T5" fmla="*/ 129 h 129"/>
                <a:gd name="T6" fmla="*/ 0 w 12"/>
                <a:gd name="T7" fmla="*/ 129 h 129"/>
                <a:gd name="T8" fmla="*/ 0 w 12"/>
                <a:gd name="T9" fmla="*/ 39 h 129"/>
                <a:gd name="T10" fmla="*/ 0 w 12"/>
                <a:gd name="T11" fmla="*/ 0 h 129"/>
                <a:gd name="T12" fmla="*/ 12 w 12"/>
                <a:gd name="T13" fmla="*/ 0 h 129"/>
                <a:gd name="T14" fmla="*/ 12 w 12"/>
                <a:gd name="T15" fmla="*/ 14 h 129"/>
                <a:gd name="T16" fmla="*/ 0 w 12"/>
                <a:gd name="T17" fmla="*/ 14 h 129"/>
                <a:gd name="T18" fmla="*/ 0 w 12"/>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29">
                  <a:moveTo>
                    <a:pt x="0" y="39"/>
                  </a:moveTo>
                  <a:lnTo>
                    <a:pt x="12" y="39"/>
                  </a:lnTo>
                  <a:lnTo>
                    <a:pt x="12" y="129"/>
                  </a:lnTo>
                  <a:lnTo>
                    <a:pt x="0" y="129"/>
                  </a:lnTo>
                  <a:lnTo>
                    <a:pt x="0" y="39"/>
                  </a:lnTo>
                  <a:close/>
                  <a:moveTo>
                    <a:pt x="0" y="0"/>
                  </a:moveTo>
                  <a:lnTo>
                    <a:pt x="12" y="0"/>
                  </a:lnTo>
                  <a:lnTo>
                    <a:pt x="12"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2" name="Freeform 67"/>
            <p:cNvSpPr>
              <a:spLocks noEditPoints="1"/>
            </p:cNvSpPr>
            <p:nvPr userDrawn="1"/>
          </p:nvSpPr>
          <p:spPr bwMode="auto">
            <a:xfrm>
              <a:off x="1176" y="432"/>
              <a:ext cx="28" cy="32"/>
            </a:xfrm>
            <a:custGeom>
              <a:avLst/>
              <a:gdLst>
                <a:gd name="T0" fmla="*/ 42 w 84"/>
                <a:gd name="T1" fmla="*/ 9 h 95"/>
                <a:gd name="T2" fmla="*/ 32 w 84"/>
                <a:gd name="T3" fmla="*/ 11 h 95"/>
                <a:gd name="T4" fmla="*/ 23 w 84"/>
                <a:gd name="T5" fmla="*/ 16 h 95"/>
                <a:gd name="T6" fmla="*/ 17 w 84"/>
                <a:gd name="T7" fmla="*/ 24 h 95"/>
                <a:gd name="T8" fmla="*/ 14 w 84"/>
                <a:gd name="T9" fmla="*/ 34 h 95"/>
                <a:gd name="T10" fmla="*/ 13 w 84"/>
                <a:gd name="T11" fmla="*/ 47 h 95"/>
                <a:gd name="T12" fmla="*/ 14 w 84"/>
                <a:gd name="T13" fmla="*/ 59 h 95"/>
                <a:gd name="T14" fmla="*/ 17 w 84"/>
                <a:gd name="T15" fmla="*/ 69 h 95"/>
                <a:gd name="T16" fmla="*/ 23 w 84"/>
                <a:gd name="T17" fmla="*/ 77 h 95"/>
                <a:gd name="T18" fmla="*/ 32 w 84"/>
                <a:gd name="T19" fmla="*/ 82 h 95"/>
                <a:gd name="T20" fmla="*/ 42 w 84"/>
                <a:gd name="T21" fmla="*/ 84 h 95"/>
                <a:gd name="T22" fmla="*/ 53 w 84"/>
                <a:gd name="T23" fmla="*/ 82 h 95"/>
                <a:gd name="T24" fmla="*/ 61 w 84"/>
                <a:gd name="T25" fmla="*/ 77 h 95"/>
                <a:gd name="T26" fmla="*/ 67 w 84"/>
                <a:gd name="T27" fmla="*/ 69 h 95"/>
                <a:gd name="T28" fmla="*/ 71 w 84"/>
                <a:gd name="T29" fmla="*/ 59 h 95"/>
                <a:gd name="T30" fmla="*/ 72 w 84"/>
                <a:gd name="T31" fmla="*/ 47 h 95"/>
                <a:gd name="T32" fmla="*/ 71 w 84"/>
                <a:gd name="T33" fmla="*/ 34 h 95"/>
                <a:gd name="T34" fmla="*/ 67 w 84"/>
                <a:gd name="T35" fmla="*/ 24 h 95"/>
                <a:gd name="T36" fmla="*/ 61 w 84"/>
                <a:gd name="T37" fmla="*/ 16 h 95"/>
                <a:gd name="T38" fmla="*/ 53 w 84"/>
                <a:gd name="T39" fmla="*/ 11 h 95"/>
                <a:gd name="T40" fmla="*/ 42 w 84"/>
                <a:gd name="T41" fmla="*/ 9 h 95"/>
                <a:gd name="T42" fmla="*/ 42 w 84"/>
                <a:gd name="T43" fmla="*/ 0 h 95"/>
                <a:gd name="T44" fmla="*/ 55 w 84"/>
                <a:gd name="T45" fmla="*/ 1 h 95"/>
                <a:gd name="T46" fmla="*/ 66 w 84"/>
                <a:gd name="T47" fmla="*/ 6 h 95"/>
                <a:gd name="T48" fmla="*/ 74 w 84"/>
                <a:gd name="T49" fmla="*/ 14 h 95"/>
                <a:gd name="T50" fmla="*/ 80 w 84"/>
                <a:gd name="T51" fmla="*/ 23 h 95"/>
                <a:gd name="T52" fmla="*/ 83 w 84"/>
                <a:gd name="T53" fmla="*/ 34 h 95"/>
                <a:gd name="T54" fmla="*/ 84 w 84"/>
                <a:gd name="T55" fmla="*/ 47 h 95"/>
                <a:gd name="T56" fmla="*/ 83 w 84"/>
                <a:gd name="T57" fmla="*/ 59 h 95"/>
                <a:gd name="T58" fmla="*/ 80 w 84"/>
                <a:gd name="T59" fmla="*/ 70 h 95"/>
                <a:gd name="T60" fmla="*/ 74 w 84"/>
                <a:gd name="T61" fmla="*/ 80 h 95"/>
                <a:gd name="T62" fmla="*/ 66 w 84"/>
                <a:gd name="T63" fmla="*/ 87 h 95"/>
                <a:gd name="T64" fmla="*/ 55 w 84"/>
                <a:gd name="T65" fmla="*/ 92 h 95"/>
                <a:gd name="T66" fmla="*/ 42 w 84"/>
                <a:gd name="T67" fmla="*/ 95 h 95"/>
                <a:gd name="T68" fmla="*/ 29 w 84"/>
                <a:gd name="T69" fmla="*/ 92 h 95"/>
                <a:gd name="T70" fmla="*/ 18 w 84"/>
                <a:gd name="T71" fmla="*/ 87 h 95"/>
                <a:gd name="T72" fmla="*/ 10 w 84"/>
                <a:gd name="T73" fmla="*/ 80 h 95"/>
                <a:gd name="T74" fmla="*/ 5 w 84"/>
                <a:gd name="T75" fmla="*/ 70 h 95"/>
                <a:gd name="T76" fmla="*/ 1 w 84"/>
                <a:gd name="T77" fmla="*/ 59 h 95"/>
                <a:gd name="T78" fmla="*/ 0 w 84"/>
                <a:gd name="T79" fmla="*/ 47 h 95"/>
                <a:gd name="T80" fmla="*/ 1 w 84"/>
                <a:gd name="T81" fmla="*/ 34 h 95"/>
                <a:gd name="T82" fmla="*/ 5 w 84"/>
                <a:gd name="T83" fmla="*/ 23 h 95"/>
                <a:gd name="T84" fmla="*/ 10 w 84"/>
                <a:gd name="T85" fmla="*/ 14 h 95"/>
                <a:gd name="T86" fmla="*/ 18 w 84"/>
                <a:gd name="T87" fmla="*/ 6 h 95"/>
                <a:gd name="T88" fmla="*/ 29 w 84"/>
                <a:gd name="T89" fmla="*/ 1 h 95"/>
                <a:gd name="T90" fmla="*/ 42 w 84"/>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 h="95">
                  <a:moveTo>
                    <a:pt x="42" y="9"/>
                  </a:moveTo>
                  <a:lnTo>
                    <a:pt x="32" y="11"/>
                  </a:lnTo>
                  <a:lnTo>
                    <a:pt x="23" y="16"/>
                  </a:lnTo>
                  <a:lnTo>
                    <a:pt x="17" y="24"/>
                  </a:lnTo>
                  <a:lnTo>
                    <a:pt x="14" y="34"/>
                  </a:lnTo>
                  <a:lnTo>
                    <a:pt x="13" y="47"/>
                  </a:lnTo>
                  <a:lnTo>
                    <a:pt x="14" y="59"/>
                  </a:lnTo>
                  <a:lnTo>
                    <a:pt x="17" y="69"/>
                  </a:lnTo>
                  <a:lnTo>
                    <a:pt x="23" y="77"/>
                  </a:lnTo>
                  <a:lnTo>
                    <a:pt x="32" y="82"/>
                  </a:lnTo>
                  <a:lnTo>
                    <a:pt x="42" y="84"/>
                  </a:lnTo>
                  <a:lnTo>
                    <a:pt x="53" y="82"/>
                  </a:lnTo>
                  <a:lnTo>
                    <a:pt x="61" y="77"/>
                  </a:lnTo>
                  <a:lnTo>
                    <a:pt x="67" y="69"/>
                  </a:lnTo>
                  <a:lnTo>
                    <a:pt x="71" y="59"/>
                  </a:lnTo>
                  <a:lnTo>
                    <a:pt x="72" y="47"/>
                  </a:lnTo>
                  <a:lnTo>
                    <a:pt x="71" y="34"/>
                  </a:lnTo>
                  <a:lnTo>
                    <a:pt x="67" y="24"/>
                  </a:lnTo>
                  <a:lnTo>
                    <a:pt x="61" y="16"/>
                  </a:lnTo>
                  <a:lnTo>
                    <a:pt x="53" y="11"/>
                  </a:lnTo>
                  <a:lnTo>
                    <a:pt x="42" y="9"/>
                  </a:lnTo>
                  <a:close/>
                  <a:moveTo>
                    <a:pt x="42" y="0"/>
                  </a:moveTo>
                  <a:lnTo>
                    <a:pt x="55" y="1"/>
                  </a:lnTo>
                  <a:lnTo>
                    <a:pt x="66" y="6"/>
                  </a:lnTo>
                  <a:lnTo>
                    <a:pt x="74" y="14"/>
                  </a:lnTo>
                  <a:lnTo>
                    <a:pt x="80" y="23"/>
                  </a:lnTo>
                  <a:lnTo>
                    <a:pt x="83" y="34"/>
                  </a:lnTo>
                  <a:lnTo>
                    <a:pt x="84" y="47"/>
                  </a:lnTo>
                  <a:lnTo>
                    <a:pt x="83" y="59"/>
                  </a:lnTo>
                  <a:lnTo>
                    <a:pt x="80" y="70"/>
                  </a:lnTo>
                  <a:lnTo>
                    <a:pt x="74" y="80"/>
                  </a:lnTo>
                  <a:lnTo>
                    <a:pt x="66" y="87"/>
                  </a:lnTo>
                  <a:lnTo>
                    <a:pt x="55" y="92"/>
                  </a:lnTo>
                  <a:lnTo>
                    <a:pt x="42" y="95"/>
                  </a:lnTo>
                  <a:lnTo>
                    <a:pt x="29" y="92"/>
                  </a:lnTo>
                  <a:lnTo>
                    <a:pt x="18" y="87"/>
                  </a:lnTo>
                  <a:lnTo>
                    <a:pt x="10" y="80"/>
                  </a:lnTo>
                  <a:lnTo>
                    <a:pt x="5" y="70"/>
                  </a:lnTo>
                  <a:lnTo>
                    <a:pt x="1" y="59"/>
                  </a:lnTo>
                  <a:lnTo>
                    <a:pt x="0" y="47"/>
                  </a:lnTo>
                  <a:lnTo>
                    <a:pt x="1" y="34"/>
                  </a:lnTo>
                  <a:lnTo>
                    <a:pt x="5" y="23"/>
                  </a:lnTo>
                  <a:lnTo>
                    <a:pt x="10" y="14"/>
                  </a:lnTo>
                  <a:lnTo>
                    <a:pt x="18" y="6"/>
                  </a:lnTo>
                  <a:lnTo>
                    <a:pt x="29" y="1"/>
                  </a:lnTo>
                  <a:lnTo>
                    <a:pt x="4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3" name="Freeform 68"/>
            <p:cNvSpPr>
              <a:spLocks/>
            </p:cNvSpPr>
            <p:nvPr userDrawn="1"/>
          </p:nvSpPr>
          <p:spPr bwMode="auto">
            <a:xfrm>
              <a:off x="1216" y="432"/>
              <a:ext cx="24" cy="31"/>
            </a:xfrm>
            <a:custGeom>
              <a:avLst/>
              <a:gdLst>
                <a:gd name="T0" fmla="*/ 40 w 71"/>
                <a:gd name="T1" fmla="*/ 0 h 92"/>
                <a:gd name="T2" fmla="*/ 52 w 71"/>
                <a:gd name="T3" fmla="*/ 1 h 92"/>
                <a:gd name="T4" fmla="*/ 60 w 71"/>
                <a:gd name="T5" fmla="*/ 6 h 92"/>
                <a:gd name="T6" fmla="*/ 67 w 71"/>
                <a:gd name="T7" fmla="*/ 13 h 92"/>
                <a:gd name="T8" fmla="*/ 70 w 71"/>
                <a:gd name="T9" fmla="*/ 23 h 92"/>
                <a:gd name="T10" fmla="*/ 71 w 71"/>
                <a:gd name="T11" fmla="*/ 34 h 92"/>
                <a:gd name="T12" fmla="*/ 71 w 71"/>
                <a:gd name="T13" fmla="*/ 92 h 92"/>
                <a:gd name="T14" fmla="*/ 60 w 71"/>
                <a:gd name="T15" fmla="*/ 92 h 92"/>
                <a:gd name="T16" fmla="*/ 60 w 71"/>
                <a:gd name="T17" fmla="*/ 36 h 92"/>
                <a:gd name="T18" fmla="*/ 59 w 71"/>
                <a:gd name="T19" fmla="*/ 25 h 92"/>
                <a:gd name="T20" fmla="*/ 54 w 71"/>
                <a:gd name="T21" fmla="*/ 16 h 92"/>
                <a:gd name="T22" fmla="*/ 48 w 71"/>
                <a:gd name="T23" fmla="*/ 11 h 92"/>
                <a:gd name="T24" fmla="*/ 38 w 71"/>
                <a:gd name="T25" fmla="*/ 9 h 92"/>
                <a:gd name="T26" fmla="*/ 28 w 71"/>
                <a:gd name="T27" fmla="*/ 11 h 92"/>
                <a:gd name="T28" fmla="*/ 20 w 71"/>
                <a:gd name="T29" fmla="*/ 16 h 92"/>
                <a:gd name="T30" fmla="*/ 15 w 71"/>
                <a:gd name="T31" fmla="*/ 24 h 92"/>
                <a:gd name="T32" fmla="*/ 12 w 71"/>
                <a:gd name="T33" fmla="*/ 33 h 92"/>
                <a:gd name="T34" fmla="*/ 11 w 71"/>
                <a:gd name="T35" fmla="*/ 42 h 92"/>
                <a:gd name="T36" fmla="*/ 11 w 71"/>
                <a:gd name="T37" fmla="*/ 92 h 92"/>
                <a:gd name="T38" fmla="*/ 0 w 71"/>
                <a:gd name="T39" fmla="*/ 92 h 92"/>
                <a:gd name="T40" fmla="*/ 0 w 71"/>
                <a:gd name="T41" fmla="*/ 23 h 92"/>
                <a:gd name="T42" fmla="*/ 0 w 71"/>
                <a:gd name="T43" fmla="*/ 2 h 92"/>
                <a:gd name="T44" fmla="*/ 11 w 71"/>
                <a:gd name="T45" fmla="*/ 2 h 92"/>
                <a:gd name="T46" fmla="*/ 11 w 71"/>
                <a:gd name="T47" fmla="*/ 17 h 92"/>
                <a:gd name="T48" fmla="*/ 11 w 71"/>
                <a:gd name="T49" fmla="*/ 17 h 92"/>
                <a:gd name="T50" fmla="*/ 14 w 71"/>
                <a:gd name="T51" fmla="*/ 12 h 92"/>
                <a:gd name="T52" fmla="*/ 20 w 71"/>
                <a:gd name="T53" fmla="*/ 5 h 92"/>
                <a:gd name="T54" fmla="*/ 28 w 71"/>
                <a:gd name="T55" fmla="*/ 1 h 92"/>
                <a:gd name="T56" fmla="*/ 40 w 71"/>
                <a:gd name="T5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92">
                  <a:moveTo>
                    <a:pt x="40" y="0"/>
                  </a:moveTo>
                  <a:lnTo>
                    <a:pt x="52" y="1"/>
                  </a:lnTo>
                  <a:lnTo>
                    <a:pt x="60" y="6"/>
                  </a:lnTo>
                  <a:lnTo>
                    <a:pt x="67" y="13"/>
                  </a:lnTo>
                  <a:lnTo>
                    <a:pt x="70" y="23"/>
                  </a:lnTo>
                  <a:lnTo>
                    <a:pt x="71" y="34"/>
                  </a:lnTo>
                  <a:lnTo>
                    <a:pt x="71" y="92"/>
                  </a:lnTo>
                  <a:lnTo>
                    <a:pt x="60" y="92"/>
                  </a:lnTo>
                  <a:lnTo>
                    <a:pt x="60" y="36"/>
                  </a:lnTo>
                  <a:lnTo>
                    <a:pt x="59" y="25"/>
                  </a:lnTo>
                  <a:lnTo>
                    <a:pt x="54" y="16"/>
                  </a:lnTo>
                  <a:lnTo>
                    <a:pt x="48" y="11"/>
                  </a:lnTo>
                  <a:lnTo>
                    <a:pt x="38" y="9"/>
                  </a:lnTo>
                  <a:lnTo>
                    <a:pt x="28" y="11"/>
                  </a:lnTo>
                  <a:lnTo>
                    <a:pt x="20" y="16"/>
                  </a:lnTo>
                  <a:lnTo>
                    <a:pt x="15" y="24"/>
                  </a:lnTo>
                  <a:lnTo>
                    <a:pt x="12" y="33"/>
                  </a:lnTo>
                  <a:lnTo>
                    <a:pt x="11" y="42"/>
                  </a:lnTo>
                  <a:lnTo>
                    <a:pt x="11" y="92"/>
                  </a:lnTo>
                  <a:lnTo>
                    <a:pt x="0" y="92"/>
                  </a:lnTo>
                  <a:lnTo>
                    <a:pt x="0" y="23"/>
                  </a:lnTo>
                  <a:lnTo>
                    <a:pt x="0" y="2"/>
                  </a:lnTo>
                  <a:lnTo>
                    <a:pt x="11" y="2"/>
                  </a:lnTo>
                  <a:lnTo>
                    <a:pt x="11" y="17"/>
                  </a:lnTo>
                  <a:lnTo>
                    <a:pt x="11" y="17"/>
                  </a:lnTo>
                  <a:lnTo>
                    <a:pt x="14" y="12"/>
                  </a:lnTo>
                  <a:lnTo>
                    <a:pt x="20" y="5"/>
                  </a:lnTo>
                  <a:lnTo>
                    <a:pt x="28" y="1"/>
                  </a:lnTo>
                  <a:lnTo>
                    <a:pt x="4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4" name="Freeform 69"/>
            <p:cNvSpPr>
              <a:spLocks noEditPoints="1"/>
            </p:cNvSpPr>
            <p:nvPr userDrawn="1"/>
          </p:nvSpPr>
          <p:spPr bwMode="auto">
            <a:xfrm>
              <a:off x="1251" y="432"/>
              <a:ext cx="25" cy="32"/>
            </a:xfrm>
            <a:custGeom>
              <a:avLst/>
              <a:gdLst>
                <a:gd name="T0" fmla="*/ 39 w 74"/>
                <a:gd name="T1" fmla="*/ 9 h 95"/>
                <a:gd name="T2" fmla="*/ 28 w 74"/>
                <a:gd name="T3" fmla="*/ 12 h 95"/>
                <a:gd name="T4" fmla="*/ 19 w 74"/>
                <a:gd name="T5" fmla="*/ 19 h 95"/>
                <a:gd name="T6" fmla="*/ 14 w 74"/>
                <a:gd name="T7" fmla="*/ 29 h 95"/>
                <a:gd name="T8" fmla="*/ 12 w 74"/>
                <a:gd name="T9" fmla="*/ 40 h 95"/>
                <a:gd name="T10" fmla="*/ 61 w 74"/>
                <a:gd name="T11" fmla="*/ 40 h 95"/>
                <a:gd name="T12" fmla="*/ 61 w 74"/>
                <a:gd name="T13" fmla="*/ 31 h 95"/>
                <a:gd name="T14" fmla="*/ 58 w 74"/>
                <a:gd name="T15" fmla="*/ 22 h 95"/>
                <a:gd name="T16" fmla="*/ 55 w 74"/>
                <a:gd name="T17" fmla="*/ 15 h 95"/>
                <a:gd name="T18" fmla="*/ 48 w 74"/>
                <a:gd name="T19" fmla="*/ 11 h 95"/>
                <a:gd name="T20" fmla="*/ 39 w 74"/>
                <a:gd name="T21" fmla="*/ 9 h 95"/>
                <a:gd name="T22" fmla="*/ 38 w 74"/>
                <a:gd name="T23" fmla="*/ 0 h 95"/>
                <a:gd name="T24" fmla="*/ 51 w 74"/>
                <a:gd name="T25" fmla="*/ 2 h 95"/>
                <a:gd name="T26" fmla="*/ 61 w 74"/>
                <a:gd name="T27" fmla="*/ 9 h 95"/>
                <a:gd name="T28" fmla="*/ 69 w 74"/>
                <a:gd name="T29" fmla="*/ 17 h 95"/>
                <a:gd name="T30" fmla="*/ 72 w 74"/>
                <a:gd name="T31" fmla="*/ 30 h 95"/>
                <a:gd name="T32" fmla="*/ 74 w 74"/>
                <a:gd name="T33" fmla="*/ 44 h 95"/>
                <a:gd name="T34" fmla="*/ 74 w 74"/>
                <a:gd name="T35" fmla="*/ 50 h 95"/>
                <a:gd name="T36" fmla="*/ 12 w 74"/>
                <a:gd name="T37" fmla="*/ 50 h 95"/>
                <a:gd name="T38" fmla="*/ 13 w 74"/>
                <a:gd name="T39" fmla="*/ 61 h 95"/>
                <a:gd name="T40" fmla="*/ 17 w 74"/>
                <a:gd name="T41" fmla="*/ 70 h 95"/>
                <a:gd name="T42" fmla="*/ 23 w 74"/>
                <a:gd name="T43" fmla="*/ 78 h 95"/>
                <a:gd name="T44" fmla="*/ 31 w 74"/>
                <a:gd name="T45" fmla="*/ 82 h 95"/>
                <a:gd name="T46" fmla="*/ 42 w 74"/>
                <a:gd name="T47" fmla="*/ 84 h 95"/>
                <a:gd name="T48" fmla="*/ 51 w 74"/>
                <a:gd name="T49" fmla="*/ 83 h 95"/>
                <a:gd name="T50" fmla="*/ 60 w 74"/>
                <a:gd name="T51" fmla="*/ 81 h 95"/>
                <a:gd name="T52" fmla="*/ 67 w 74"/>
                <a:gd name="T53" fmla="*/ 78 h 95"/>
                <a:gd name="T54" fmla="*/ 67 w 74"/>
                <a:gd name="T55" fmla="*/ 89 h 95"/>
                <a:gd name="T56" fmla="*/ 55 w 74"/>
                <a:gd name="T57" fmla="*/ 92 h 95"/>
                <a:gd name="T58" fmla="*/ 41 w 74"/>
                <a:gd name="T59" fmla="*/ 95 h 95"/>
                <a:gd name="T60" fmla="*/ 28 w 74"/>
                <a:gd name="T61" fmla="*/ 92 h 95"/>
                <a:gd name="T62" fmla="*/ 17 w 74"/>
                <a:gd name="T63" fmla="*/ 88 h 95"/>
                <a:gd name="T64" fmla="*/ 9 w 74"/>
                <a:gd name="T65" fmla="*/ 80 h 95"/>
                <a:gd name="T66" fmla="*/ 4 w 74"/>
                <a:gd name="T67" fmla="*/ 71 h 95"/>
                <a:gd name="T68" fmla="*/ 1 w 74"/>
                <a:gd name="T69" fmla="*/ 60 h 95"/>
                <a:gd name="T70" fmla="*/ 0 w 74"/>
                <a:gd name="T71" fmla="*/ 47 h 95"/>
                <a:gd name="T72" fmla="*/ 2 w 74"/>
                <a:gd name="T73" fmla="*/ 31 h 95"/>
                <a:gd name="T74" fmla="*/ 7 w 74"/>
                <a:gd name="T75" fmla="*/ 19 h 95"/>
                <a:gd name="T76" fmla="*/ 14 w 74"/>
                <a:gd name="T77" fmla="*/ 9 h 95"/>
                <a:gd name="T78" fmla="*/ 26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9" y="9"/>
                  </a:moveTo>
                  <a:lnTo>
                    <a:pt x="28" y="12"/>
                  </a:lnTo>
                  <a:lnTo>
                    <a:pt x="19" y="19"/>
                  </a:lnTo>
                  <a:lnTo>
                    <a:pt x="14" y="29"/>
                  </a:lnTo>
                  <a:lnTo>
                    <a:pt x="12" y="40"/>
                  </a:lnTo>
                  <a:lnTo>
                    <a:pt x="61" y="40"/>
                  </a:lnTo>
                  <a:lnTo>
                    <a:pt x="61" y="31"/>
                  </a:lnTo>
                  <a:lnTo>
                    <a:pt x="58" y="22"/>
                  </a:lnTo>
                  <a:lnTo>
                    <a:pt x="55" y="15"/>
                  </a:lnTo>
                  <a:lnTo>
                    <a:pt x="48" y="11"/>
                  </a:lnTo>
                  <a:lnTo>
                    <a:pt x="39" y="9"/>
                  </a:lnTo>
                  <a:close/>
                  <a:moveTo>
                    <a:pt x="38" y="0"/>
                  </a:moveTo>
                  <a:lnTo>
                    <a:pt x="51" y="2"/>
                  </a:lnTo>
                  <a:lnTo>
                    <a:pt x="61" y="9"/>
                  </a:lnTo>
                  <a:lnTo>
                    <a:pt x="69" y="17"/>
                  </a:lnTo>
                  <a:lnTo>
                    <a:pt x="72" y="30"/>
                  </a:lnTo>
                  <a:lnTo>
                    <a:pt x="74" y="44"/>
                  </a:lnTo>
                  <a:lnTo>
                    <a:pt x="74" y="50"/>
                  </a:lnTo>
                  <a:lnTo>
                    <a:pt x="12" y="50"/>
                  </a:lnTo>
                  <a:lnTo>
                    <a:pt x="13" y="61"/>
                  </a:lnTo>
                  <a:lnTo>
                    <a:pt x="17" y="70"/>
                  </a:lnTo>
                  <a:lnTo>
                    <a:pt x="23" y="78"/>
                  </a:lnTo>
                  <a:lnTo>
                    <a:pt x="31" y="82"/>
                  </a:lnTo>
                  <a:lnTo>
                    <a:pt x="42" y="84"/>
                  </a:lnTo>
                  <a:lnTo>
                    <a:pt x="51" y="83"/>
                  </a:lnTo>
                  <a:lnTo>
                    <a:pt x="60" y="81"/>
                  </a:lnTo>
                  <a:lnTo>
                    <a:pt x="67" y="78"/>
                  </a:lnTo>
                  <a:lnTo>
                    <a:pt x="67" y="89"/>
                  </a:lnTo>
                  <a:lnTo>
                    <a:pt x="55" y="92"/>
                  </a:lnTo>
                  <a:lnTo>
                    <a:pt x="41" y="95"/>
                  </a:lnTo>
                  <a:lnTo>
                    <a:pt x="28" y="92"/>
                  </a:lnTo>
                  <a:lnTo>
                    <a:pt x="17" y="88"/>
                  </a:lnTo>
                  <a:lnTo>
                    <a:pt x="9" y="80"/>
                  </a:lnTo>
                  <a:lnTo>
                    <a:pt x="4" y="71"/>
                  </a:lnTo>
                  <a:lnTo>
                    <a:pt x="1" y="60"/>
                  </a:lnTo>
                  <a:lnTo>
                    <a:pt x="0" y="47"/>
                  </a:lnTo>
                  <a:lnTo>
                    <a:pt x="2" y="31"/>
                  </a:lnTo>
                  <a:lnTo>
                    <a:pt x="7" y="19"/>
                  </a:lnTo>
                  <a:lnTo>
                    <a:pt x="14"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5" name="Freeform 70"/>
            <p:cNvSpPr>
              <a:spLocks/>
            </p:cNvSpPr>
            <p:nvPr userDrawn="1"/>
          </p:nvSpPr>
          <p:spPr bwMode="auto">
            <a:xfrm>
              <a:off x="1307" y="421"/>
              <a:ext cx="23" cy="43"/>
            </a:xfrm>
            <a:custGeom>
              <a:avLst/>
              <a:gdLst>
                <a:gd name="T0" fmla="*/ 41 w 70"/>
                <a:gd name="T1" fmla="*/ 0 h 129"/>
                <a:gd name="T2" fmla="*/ 52 w 70"/>
                <a:gd name="T3" fmla="*/ 1 h 129"/>
                <a:gd name="T4" fmla="*/ 64 w 70"/>
                <a:gd name="T5" fmla="*/ 5 h 129"/>
                <a:gd name="T6" fmla="*/ 63 w 70"/>
                <a:gd name="T7" fmla="*/ 16 h 129"/>
                <a:gd name="T8" fmla="*/ 52 w 70"/>
                <a:gd name="T9" fmla="*/ 12 h 129"/>
                <a:gd name="T10" fmla="*/ 39 w 70"/>
                <a:gd name="T11" fmla="*/ 10 h 129"/>
                <a:gd name="T12" fmla="*/ 32 w 70"/>
                <a:gd name="T13" fmla="*/ 11 h 129"/>
                <a:gd name="T14" fmla="*/ 25 w 70"/>
                <a:gd name="T15" fmla="*/ 14 h 129"/>
                <a:gd name="T16" fmla="*/ 19 w 70"/>
                <a:gd name="T17" fmla="*/ 18 h 129"/>
                <a:gd name="T18" fmla="*/ 15 w 70"/>
                <a:gd name="T19" fmla="*/ 24 h 129"/>
                <a:gd name="T20" fmla="*/ 13 w 70"/>
                <a:gd name="T21" fmla="*/ 33 h 129"/>
                <a:gd name="T22" fmla="*/ 16 w 70"/>
                <a:gd name="T23" fmla="*/ 40 h 129"/>
                <a:gd name="T24" fmla="*/ 22 w 70"/>
                <a:gd name="T25" fmla="*/ 47 h 129"/>
                <a:gd name="T26" fmla="*/ 31 w 70"/>
                <a:gd name="T27" fmla="*/ 53 h 129"/>
                <a:gd name="T28" fmla="*/ 42 w 70"/>
                <a:gd name="T29" fmla="*/ 58 h 129"/>
                <a:gd name="T30" fmla="*/ 52 w 70"/>
                <a:gd name="T31" fmla="*/ 65 h 129"/>
                <a:gd name="T32" fmla="*/ 61 w 70"/>
                <a:gd name="T33" fmla="*/ 72 h 129"/>
                <a:gd name="T34" fmla="*/ 67 w 70"/>
                <a:gd name="T35" fmla="*/ 82 h 129"/>
                <a:gd name="T36" fmla="*/ 70 w 70"/>
                <a:gd name="T37" fmla="*/ 93 h 129"/>
                <a:gd name="T38" fmla="*/ 67 w 70"/>
                <a:gd name="T39" fmla="*/ 106 h 129"/>
                <a:gd name="T40" fmla="*/ 61 w 70"/>
                <a:gd name="T41" fmla="*/ 116 h 129"/>
                <a:gd name="T42" fmla="*/ 52 w 70"/>
                <a:gd name="T43" fmla="*/ 123 h 129"/>
                <a:gd name="T44" fmla="*/ 41 w 70"/>
                <a:gd name="T45" fmla="*/ 126 h 129"/>
                <a:gd name="T46" fmla="*/ 29 w 70"/>
                <a:gd name="T47" fmla="*/ 129 h 129"/>
                <a:gd name="T48" fmla="*/ 13 w 70"/>
                <a:gd name="T49" fmla="*/ 126 h 129"/>
                <a:gd name="T50" fmla="*/ 1 w 70"/>
                <a:gd name="T51" fmla="*/ 123 h 129"/>
                <a:gd name="T52" fmla="*/ 3 w 70"/>
                <a:gd name="T53" fmla="*/ 111 h 129"/>
                <a:gd name="T54" fmla="*/ 15 w 70"/>
                <a:gd name="T55" fmla="*/ 115 h 129"/>
                <a:gd name="T56" fmla="*/ 29 w 70"/>
                <a:gd name="T57" fmla="*/ 117 h 129"/>
                <a:gd name="T58" fmla="*/ 41 w 70"/>
                <a:gd name="T59" fmla="*/ 116 h 129"/>
                <a:gd name="T60" fmla="*/ 49 w 70"/>
                <a:gd name="T61" fmla="*/ 112 h 129"/>
                <a:gd name="T62" fmla="*/ 55 w 70"/>
                <a:gd name="T63" fmla="*/ 104 h 129"/>
                <a:gd name="T64" fmla="*/ 57 w 70"/>
                <a:gd name="T65" fmla="*/ 92 h 129"/>
                <a:gd name="T66" fmla="*/ 55 w 70"/>
                <a:gd name="T67" fmla="*/ 84 h 129"/>
                <a:gd name="T68" fmla="*/ 48 w 70"/>
                <a:gd name="T69" fmla="*/ 77 h 129"/>
                <a:gd name="T70" fmla="*/ 39 w 70"/>
                <a:gd name="T71" fmla="*/ 72 h 129"/>
                <a:gd name="T72" fmla="*/ 29 w 70"/>
                <a:gd name="T73" fmla="*/ 65 h 129"/>
                <a:gd name="T74" fmla="*/ 19 w 70"/>
                <a:gd name="T75" fmla="*/ 59 h 129"/>
                <a:gd name="T76" fmla="*/ 9 w 70"/>
                <a:gd name="T77" fmla="*/ 51 h 129"/>
                <a:gd name="T78" fmla="*/ 4 w 70"/>
                <a:gd name="T79" fmla="*/ 44 h 129"/>
                <a:gd name="T80" fmla="*/ 0 w 70"/>
                <a:gd name="T81" fmla="*/ 33 h 129"/>
                <a:gd name="T82" fmla="*/ 3 w 70"/>
                <a:gd name="T83" fmla="*/ 21 h 129"/>
                <a:gd name="T84" fmla="*/ 8 w 70"/>
                <a:gd name="T85" fmla="*/ 12 h 129"/>
                <a:gd name="T86" fmla="*/ 17 w 70"/>
                <a:gd name="T87" fmla="*/ 6 h 129"/>
                <a:gd name="T88" fmla="*/ 27 w 70"/>
                <a:gd name="T89" fmla="*/ 1 h 129"/>
                <a:gd name="T90" fmla="*/ 41 w 70"/>
                <a:gd name="T91"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0" h="129">
                  <a:moveTo>
                    <a:pt x="41" y="0"/>
                  </a:moveTo>
                  <a:lnTo>
                    <a:pt x="52" y="1"/>
                  </a:lnTo>
                  <a:lnTo>
                    <a:pt x="64" y="5"/>
                  </a:lnTo>
                  <a:lnTo>
                    <a:pt x="63" y="16"/>
                  </a:lnTo>
                  <a:lnTo>
                    <a:pt x="52" y="12"/>
                  </a:lnTo>
                  <a:lnTo>
                    <a:pt x="39" y="10"/>
                  </a:lnTo>
                  <a:lnTo>
                    <a:pt x="32" y="11"/>
                  </a:lnTo>
                  <a:lnTo>
                    <a:pt x="25" y="14"/>
                  </a:lnTo>
                  <a:lnTo>
                    <a:pt x="19" y="18"/>
                  </a:lnTo>
                  <a:lnTo>
                    <a:pt x="15" y="24"/>
                  </a:lnTo>
                  <a:lnTo>
                    <a:pt x="13" y="33"/>
                  </a:lnTo>
                  <a:lnTo>
                    <a:pt x="16" y="40"/>
                  </a:lnTo>
                  <a:lnTo>
                    <a:pt x="22" y="47"/>
                  </a:lnTo>
                  <a:lnTo>
                    <a:pt x="31" y="53"/>
                  </a:lnTo>
                  <a:lnTo>
                    <a:pt x="42" y="58"/>
                  </a:lnTo>
                  <a:lnTo>
                    <a:pt x="52" y="65"/>
                  </a:lnTo>
                  <a:lnTo>
                    <a:pt x="61" y="72"/>
                  </a:lnTo>
                  <a:lnTo>
                    <a:pt x="67" y="82"/>
                  </a:lnTo>
                  <a:lnTo>
                    <a:pt x="70" y="93"/>
                  </a:lnTo>
                  <a:lnTo>
                    <a:pt x="67" y="106"/>
                  </a:lnTo>
                  <a:lnTo>
                    <a:pt x="61" y="116"/>
                  </a:lnTo>
                  <a:lnTo>
                    <a:pt x="52" y="123"/>
                  </a:lnTo>
                  <a:lnTo>
                    <a:pt x="41" y="126"/>
                  </a:lnTo>
                  <a:lnTo>
                    <a:pt x="29" y="129"/>
                  </a:lnTo>
                  <a:lnTo>
                    <a:pt x="13" y="126"/>
                  </a:lnTo>
                  <a:lnTo>
                    <a:pt x="1" y="123"/>
                  </a:lnTo>
                  <a:lnTo>
                    <a:pt x="3" y="111"/>
                  </a:lnTo>
                  <a:lnTo>
                    <a:pt x="15" y="115"/>
                  </a:lnTo>
                  <a:lnTo>
                    <a:pt x="29" y="117"/>
                  </a:lnTo>
                  <a:lnTo>
                    <a:pt x="41" y="116"/>
                  </a:lnTo>
                  <a:lnTo>
                    <a:pt x="49" y="112"/>
                  </a:lnTo>
                  <a:lnTo>
                    <a:pt x="55" y="104"/>
                  </a:lnTo>
                  <a:lnTo>
                    <a:pt x="57" y="92"/>
                  </a:lnTo>
                  <a:lnTo>
                    <a:pt x="55" y="84"/>
                  </a:lnTo>
                  <a:lnTo>
                    <a:pt x="48" y="77"/>
                  </a:lnTo>
                  <a:lnTo>
                    <a:pt x="39" y="72"/>
                  </a:lnTo>
                  <a:lnTo>
                    <a:pt x="29" y="65"/>
                  </a:lnTo>
                  <a:lnTo>
                    <a:pt x="19" y="59"/>
                  </a:lnTo>
                  <a:lnTo>
                    <a:pt x="9" y="51"/>
                  </a:lnTo>
                  <a:lnTo>
                    <a:pt x="4" y="44"/>
                  </a:lnTo>
                  <a:lnTo>
                    <a:pt x="0" y="33"/>
                  </a:lnTo>
                  <a:lnTo>
                    <a:pt x="3" y="21"/>
                  </a:lnTo>
                  <a:lnTo>
                    <a:pt x="8" y="12"/>
                  </a:lnTo>
                  <a:lnTo>
                    <a:pt x="17" y="6"/>
                  </a:lnTo>
                  <a:lnTo>
                    <a:pt x="27"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6" name="Freeform 71"/>
            <p:cNvSpPr>
              <a:spLocks/>
            </p:cNvSpPr>
            <p:nvPr userDrawn="1"/>
          </p:nvSpPr>
          <p:spPr bwMode="auto">
            <a:xfrm>
              <a:off x="1338" y="433"/>
              <a:ext cx="25" cy="30"/>
            </a:xfrm>
            <a:custGeom>
              <a:avLst/>
              <a:gdLst>
                <a:gd name="T0" fmla="*/ 0 w 76"/>
                <a:gd name="T1" fmla="*/ 0 h 90"/>
                <a:gd name="T2" fmla="*/ 12 w 76"/>
                <a:gd name="T3" fmla="*/ 0 h 90"/>
                <a:gd name="T4" fmla="*/ 38 w 76"/>
                <a:gd name="T5" fmla="*/ 78 h 90"/>
                <a:gd name="T6" fmla="*/ 38 w 76"/>
                <a:gd name="T7" fmla="*/ 78 h 90"/>
                <a:gd name="T8" fmla="*/ 65 w 76"/>
                <a:gd name="T9" fmla="*/ 0 h 90"/>
                <a:gd name="T10" fmla="*/ 76 w 76"/>
                <a:gd name="T11" fmla="*/ 0 h 90"/>
                <a:gd name="T12" fmla="*/ 45 w 76"/>
                <a:gd name="T13" fmla="*/ 90 h 90"/>
                <a:gd name="T14" fmla="*/ 31 w 76"/>
                <a:gd name="T15" fmla="*/ 90 h 90"/>
                <a:gd name="T16" fmla="*/ 0 w 76"/>
                <a:gd name="T17"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90">
                  <a:moveTo>
                    <a:pt x="0" y="0"/>
                  </a:moveTo>
                  <a:lnTo>
                    <a:pt x="12" y="0"/>
                  </a:lnTo>
                  <a:lnTo>
                    <a:pt x="38" y="78"/>
                  </a:lnTo>
                  <a:lnTo>
                    <a:pt x="38" y="78"/>
                  </a:lnTo>
                  <a:lnTo>
                    <a:pt x="65" y="0"/>
                  </a:lnTo>
                  <a:lnTo>
                    <a:pt x="76" y="0"/>
                  </a:lnTo>
                  <a:lnTo>
                    <a:pt x="45" y="90"/>
                  </a:lnTo>
                  <a:lnTo>
                    <a:pt x="31" y="90"/>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7" name="Freeform 72"/>
            <p:cNvSpPr>
              <a:spLocks noEditPoints="1"/>
            </p:cNvSpPr>
            <p:nvPr userDrawn="1"/>
          </p:nvSpPr>
          <p:spPr bwMode="auto">
            <a:xfrm>
              <a:off x="1373" y="420"/>
              <a:ext cx="4" cy="43"/>
            </a:xfrm>
            <a:custGeom>
              <a:avLst/>
              <a:gdLst>
                <a:gd name="T0" fmla="*/ 0 w 11"/>
                <a:gd name="T1" fmla="*/ 39 h 129"/>
                <a:gd name="T2" fmla="*/ 11 w 11"/>
                <a:gd name="T3" fmla="*/ 39 h 129"/>
                <a:gd name="T4" fmla="*/ 11 w 11"/>
                <a:gd name="T5" fmla="*/ 129 h 129"/>
                <a:gd name="T6" fmla="*/ 0 w 11"/>
                <a:gd name="T7" fmla="*/ 129 h 129"/>
                <a:gd name="T8" fmla="*/ 0 w 11"/>
                <a:gd name="T9" fmla="*/ 39 h 129"/>
                <a:gd name="T10" fmla="*/ 0 w 11"/>
                <a:gd name="T11" fmla="*/ 0 h 129"/>
                <a:gd name="T12" fmla="*/ 11 w 11"/>
                <a:gd name="T13" fmla="*/ 0 h 129"/>
                <a:gd name="T14" fmla="*/ 11 w 11"/>
                <a:gd name="T15" fmla="*/ 14 h 129"/>
                <a:gd name="T16" fmla="*/ 0 w 11"/>
                <a:gd name="T17" fmla="*/ 14 h 129"/>
                <a:gd name="T18" fmla="*/ 0 w 11"/>
                <a:gd name="T19" fmla="*/ 0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1" h="129">
                  <a:moveTo>
                    <a:pt x="0" y="39"/>
                  </a:moveTo>
                  <a:lnTo>
                    <a:pt x="11" y="39"/>
                  </a:lnTo>
                  <a:lnTo>
                    <a:pt x="11" y="129"/>
                  </a:lnTo>
                  <a:lnTo>
                    <a:pt x="0" y="129"/>
                  </a:lnTo>
                  <a:lnTo>
                    <a:pt x="0" y="39"/>
                  </a:lnTo>
                  <a:close/>
                  <a:moveTo>
                    <a:pt x="0" y="0"/>
                  </a:moveTo>
                  <a:lnTo>
                    <a:pt x="11" y="0"/>
                  </a:lnTo>
                  <a:lnTo>
                    <a:pt x="11" y="14"/>
                  </a:lnTo>
                  <a:lnTo>
                    <a:pt x="0" y="14"/>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8" name="Freeform 73"/>
            <p:cNvSpPr>
              <a:spLocks/>
            </p:cNvSpPr>
            <p:nvPr userDrawn="1"/>
          </p:nvSpPr>
          <p:spPr bwMode="auto">
            <a:xfrm>
              <a:off x="1388" y="433"/>
              <a:ext cx="23" cy="30"/>
            </a:xfrm>
            <a:custGeom>
              <a:avLst/>
              <a:gdLst>
                <a:gd name="T0" fmla="*/ 1 w 67"/>
                <a:gd name="T1" fmla="*/ 0 h 90"/>
                <a:gd name="T2" fmla="*/ 67 w 67"/>
                <a:gd name="T3" fmla="*/ 0 h 90"/>
                <a:gd name="T4" fmla="*/ 67 w 67"/>
                <a:gd name="T5" fmla="*/ 9 h 90"/>
                <a:gd name="T6" fmla="*/ 12 w 67"/>
                <a:gd name="T7" fmla="*/ 80 h 90"/>
                <a:gd name="T8" fmla="*/ 67 w 67"/>
                <a:gd name="T9" fmla="*/ 80 h 90"/>
                <a:gd name="T10" fmla="*/ 67 w 67"/>
                <a:gd name="T11" fmla="*/ 90 h 90"/>
                <a:gd name="T12" fmla="*/ 0 w 67"/>
                <a:gd name="T13" fmla="*/ 90 h 90"/>
                <a:gd name="T14" fmla="*/ 0 w 67"/>
                <a:gd name="T15" fmla="*/ 80 h 90"/>
                <a:gd name="T16" fmla="*/ 54 w 67"/>
                <a:gd name="T17" fmla="*/ 9 h 90"/>
                <a:gd name="T18" fmla="*/ 1 w 67"/>
                <a:gd name="T19" fmla="*/ 9 h 90"/>
                <a:gd name="T20" fmla="*/ 1 w 67"/>
                <a:gd name="T2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0">
                  <a:moveTo>
                    <a:pt x="1" y="0"/>
                  </a:moveTo>
                  <a:lnTo>
                    <a:pt x="67" y="0"/>
                  </a:lnTo>
                  <a:lnTo>
                    <a:pt x="67" y="9"/>
                  </a:lnTo>
                  <a:lnTo>
                    <a:pt x="12" y="80"/>
                  </a:lnTo>
                  <a:lnTo>
                    <a:pt x="67" y="80"/>
                  </a:lnTo>
                  <a:lnTo>
                    <a:pt x="67" y="90"/>
                  </a:lnTo>
                  <a:lnTo>
                    <a:pt x="0" y="90"/>
                  </a:lnTo>
                  <a:lnTo>
                    <a:pt x="0" y="80"/>
                  </a:lnTo>
                  <a:lnTo>
                    <a:pt x="54" y="9"/>
                  </a:lnTo>
                  <a:lnTo>
                    <a:pt x="1" y="9"/>
                  </a:lnTo>
                  <a:lnTo>
                    <a:pt x="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79" name="Freeform 74"/>
            <p:cNvSpPr>
              <a:spLocks/>
            </p:cNvSpPr>
            <p:nvPr userDrawn="1"/>
          </p:nvSpPr>
          <p:spPr bwMode="auto">
            <a:xfrm>
              <a:off x="1419" y="433"/>
              <a:ext cx="23" cy="30"/>
            </a:xfrm>
            <a:custGeom>
              <a:avLst/>
              <a:gdLst>
                <a:gd name="T0" fmla="*/ 2 w 68"/>
                <a:gd name="T1" fmla="*/ 0 h 90"/>
                <a:gd name="T2" fmla="*/ 68 w 68"/>
                <a:gd name="T3" fmla="*/ 0 h 90"/>
                <a:gd name="T4" fmla="*/ 68 w 68"/>
                <a:gd name="T5" fmla="*/ 9 h 90"/>
                <a:gd name="T6" fmla="*/ 13 w 68"/>
                <a:gd name="T7" fmla="*/ 80 h 90"/>
                <a:gd name="T8" fmla="*/ 68 w 68"/>
                <a:gd name="T9" fmla="*/ 80 h 90"/>
                <a:gd name="T10" fmla="*/ 68 w 68"/>
                <a:gd name="T11" fmla="*/ 90 h 90"/>
                <a:gd name="T12" fmla="*/ 0 w 68"/>
                <a:gd name="T13" fmla="*/ 90 h 90"/>
                <a:gd name="T14" fmla="*/ 0 w 68"/>
                <a:gd name="T15" fmla="*/ 80 h 90"/>
                <a:gd name="T16" fmla="*/ 54 w 68"/>
                <a:gd name="T17" fmla="*/ 9 h 90"/>
                <a:gd name="T18" fmla="*/ 2 w 68"/>
                <a:gd name="T19" fmla="*/ 9 h 90"/>
                <a:gd name="T20" fmla="*/ 2 w 68"/>
                <a:gd name="T2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8" h="90">
                  <a:moveTo>
                    <a:pt x="2" y="0"/>
                  </a:moveTo>
                  <a:lnTo>
                    <a:pt x="68" y="0"/>
                  </a:lnTo>
                  <a:lnTo>
                    <a:pt x="68" y="9"/>
                  </a:lnTo>
                  <a:lnTo>
                    <a:pt x="13" y="80"/>
                  </a:lnTo>
                  <a:lnTo>
                    <a:pt x="68" y="80"/>
                  </a:lnTo>
                  <a:lnTo>
                    <a:pt x="68" y="90"/>
                  </a:lnTo>
                  <a:lnTo>
                    <a:pt x="0" y="90"/>
                  </a:lnTo>
                  <a:lnTo>
                    <a:pt x="0" y="80"/>
                  </a:lnTo>
                  <a:lnTo>
                    <a:pt x="54"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0" name="Freeform 75"/>
            <p:cNvSpPr>
              <a:spLocks noEditPoints="1"/>
            </p:cNvSpPr>
            <p:nvPr userDrawn="1"/>
          </p:nvSpPr>
          <p:spPr bwMode="auto">
            <a:xfrm>
              <a:off x="1451" y="432"/>
              <a:ext cx="24" cy="32"/>
            </a:xfrm>
            <a:custGeom>
              <a:avLst/>
              <a:gdLst>
                <a:gd name="T0" fmla="*/ 38 w 73"/>
                <a:gd name="T1" fmla="*/ 9 h 95"/>
                <a:gd name="T2" fmla="*/ 26 w 73"/>
                <a:gd name="T3" fmla="*/ 12 h 95"/>
                <a:gd name="T4" fmla="*/ 19 w 73"/>
                <a:gd name="T5" fmla="*/ 19 h 95"/>
                <a:gd name="T6" fmla="*/ 13 w 73"/>
                <a:gd name="T7" fmla="*/ 29 h 95"/>
                <a:gd name="T8" fmla="*/ 12 w 73"/>
                <a:gd name="T9" fmla="*/ 40 h 95"/>
                <a:gd name="T10" fmla="*/ 61 w 73"/>
                <a:gd name="T11" fmla="*/ 40 h 95"/>
                <a:gd name="T12" fmla="*/ 60 w 73"/>
                <a:gd name="T13" fmla="*/ 31 h 95"/>
                <a:gd name="T14" fmla="*/ 58 w 73"/>
                <a:gd name="T15" fmla="*/ 22 h 95"/>
                <a:gd name="T16" fmla="*/ 53 w 73"/>
                <a:gd name="T17" fmla="*/ 15 h 95"/>
                <a:gd name="T18" fmla="*/ 47 w 73"/>
                <a:gd name="T19" fmla="*/ 11 h 95"/>
                <a:gd name="T20" fmla="*/ 38 w 73"/>
                <a:gd name="T21" fmla="*/ 9 h 95"/>
                <a:gd name="T22" fmla="*/ 38 w 73"/>
                <a:gd name="T23" fmla="*/ 0 h 95"/>
                <a:gd name="T24" fmla="*/ 51 w 73"/>
                <a:gd name="T25" fmla="*/ 2 h 95"/>
                <a:gd name="T26" fmla="*/ 61 w 73"/>
                <a:gd name="T27" fmla="*/ 9 h 95"/>
                <a:gd name="T28" fmla="*/ 68 w 73"/>
                <a:gd name="T29" fmla="*/ 17 h 95"/>
                <a:gd name="T30" fmla="*/ 72 w 73"/>
                <a:gd name="T31" fmla="*/ 30 h 95"/>
                <a:gd name="T32" fmla="*/ 73 w 73"/>
                <a:gd name="T33" fmla="*/ 44 h 95"/>
                <a:gd name="T34" fmla="*/ 73 w 73"/>
                <a:gd name="T35" fmla="*/ 50 h 95"/>
                <a:gd name="T36" fmla="*/ 12 w 73"/>
                <a:gd name="T37" fmla="*/ 50 h 95"/>
                <a:gd name="T38" fmla="*/ 13 w 73"/>
                <a:gd name="T39" fmla="*/ 61 h 95"/>
                <a:gd name="T40" fmla="*/ 16 w 73"/>
                <a:gd name="T41" fmla="*/ 70 h 95"/>
                <a:gd name="T42" fmla="*/ 22 w 73"/>
                <a:gd name="T43" fmla="*/ 78 h 95"/>
                <a:gd name="T44" fmla="*/ 31 w 73"/>
                <a:gd name="T45" fmla="*/ 82 h 95"/>
                <a:gd name="T46" fmla="*/ 41 w 73"/>
                <a:gd name="T47" fmla="*/ 84 h 95"/>
                <a:gd name="T48" fmla="*/ 50 w 73"/>
                <a:gd name="T49" fmla="*/ 83 h 95"/>
                <a:gd name="T50" fmla="*/ 60 w 73"/>
                <a:gd name="T51" fmla="*/ 81 h 95"/>
                <a:gd name="T52" fmla="*/ 67 w 73"/>
                <a:gd name="T53" fmla="*/ 78 h 95"/>
                <a:gd name="T54" fmla="*/ 67 w 73"/>
                <a:gd name="T55" fmla="*/ 89 h 95"/>
                <a:gd name="T56" fmla="*/ 53 w 73"/>
                <a:gd name="T57" fmla="*/ 92 h 95"/>
                <a:gd name="T58" fmla="*/ 40 w 73"/>
                <a:gd name="T59" fmla="*/ 95 h 95"/>
                <a:gd name="T60" fmla="*/ 26 w 73"/>
                <a:gd name="T61" fmla="*/ 92 h 95"/>
                <a:gd name="T62" fmla="*/ 16 w 73"/>
                <a:gd name="T63" fmla="*/ 88 h 95"/>
                <a:gd name="T64" fmla="*/ 9 w 73"/>
                <a:gd name="T65" fmla="*/ 80 h 95"/>
                <a:gd name="T66" fmla="*/ 3 w 73"/>
                <a:gd name="T67" fmla="*/ 71 h 95"/>
                <a:gd name="T68" fmla="*/ 1 w 73"/>
                <a:gd name="T69" fmla="*/ 60 h 95"/>
                <a:gd name="T70" fmla="*/ 0 w 73"/>
                <a:gd name="T71" fmla="*/ 47 h 95"/>
                <a:gd name="T72" fmla="*/ 1 w 73"/>
                <a:gd name="T73" fmla="*/ 31 h 95"/>
                <a:gd name="T74" fmla="*/ 6 w 73"/>
                <a:gd name="T75" fmla="*/ 19 h 95"/>
                <a:gd name="T76" fmla="*/ 14 w 73"/>
                <a:gd name="T77" fmla="*/ 9 h 95"/>
                <a:gd name="T78" fmla="*/ 24 w 73"/>
                <a:gd name="T79" fmla="*/ 2 h 95"/>
                <a:gd name="T80" fmla="*/ 38 w 73"/>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3" h="95">
                  <a:moveTo>
                    <a:pt x="38" y="9"/>
                  </a:moveTo>
                  <a:lnTo>
                    <a:pt x="26" y="12"/>
                  </a:lnTo>
                  <a:lnTo>
                    <a:pt x="19" y="19"/>
                  </a:lnTo>
                  <a:lnTo>
                    <a:pt x="13" y="29"/>
                  </a:lnTo>
                  <a:lnTo>
                    <a:pt x="12" y="40"/>
                  </a:lnTo>
                  <a:lnTo>
                    <a:pt x="61" y="40"/>
                  </a:lnTo>
                  <a:lnTo>
                    <a:pt x="60" y="31"/>
                  </a:lnTo>
                  <a:lnTo>
                    <a:pt x="58" y="22"/>
                  </a:lnTo>
                  <a:lnTo>
                    <a:pt x="53" y="15"/>
                  </a:lnTo>
                  <a:lnTo>
                    <a:pt x="47" y="11"/>
                  </a:lnTo>
                  <a:lnTo>
                    <a:pt x="38" y="9"/>
                  </a:lnTo>
                  <a:close/>
                  <a:moveTo>
                    <a:pt x="38" y="0"/>
                  </a:moveTo>
                  <a:lnTo>
                    <a:pt x="51" y="2"/>
                  </a:lnTo>
                  <a:lnTo>
                    <a:pt x="61" y="9"/>
                  </a:lnTo>
                  <a:lnTo>
                    <a:pt x="68" y="17"/>
                  </a:lnTo>
                  <a:lnTo>
                    <a:pt x="72" y="30"/>
                  </a:lnTo>
                  <a:lnTo>
                    <a:pt x="73" y="44"/>
                  </a:lnTo>
                  <a:lnTo>
                    <a:pt x="73" y="50"/>
                  </a:lnTo>
                  <a:lnTo>
                    <a:pt x="12" y="50"/>
                  </a:lnTo>
                  <a:lnTo>
                    <a:pt x="13" y="61"/>
                  </a:lnTo>
                  <a:lnTo>
                    <a:pt x="16" y="70"/>
                  </a:lnTo>
                  <a:lnTo>
                    <a:pt x="22" y="78"/>
                  </a:lnTo>
                  <a:lnTo>
                    <a:pt x="31" y="82"/>
                  </a:lnTo>
                  <a:lnTo>
                    <a:pt x="41" y="84"/>
                  </a:lnTo>
                  <a:lnTo>
                    <a:pt x="50" y="83"/>
                  </a:lnTo>
                  <a:lnTo>
                    <a:pt x="60" y="81"/>
                  </a:lnTo>
                  <a:lnTo>
                    <a:pt x="67" y="78"/>
                  </a:lnTo>
                  <a:lnTo>
                    <a:pt x="67" y="89"/>
                  </a:lnTo>
                  <a:lnTo>
                    <a:pt x="53" y="92"/>
                  </a:lnTo>
                  <a:lnTo>
                    <a:pt x="40" y="95"/>
                  </a:lnTo>
                  <a:lnTo>
                    <a:pt x="26" y="92"/>
                  </a:lnTo>
                  <a:lnTo>
                    <a:pt x="16" y="88"/>
                  </a:lnTo>
                  <a:lnTo>
                    <a:pt x="9" y="80"/>
                  </a:lnTo>
                  <a:lnTo>
                    <a:pt x="3" y="71"/>
                  </a:lnTo>
                  <a:lnTo>
                    <a:pt x="1" y="60"/>
                  </a:lnTo>
                  <a:lnTo>
                    <a:pt x="0" y="47"/>
                  </a:lnTo>
                  <a:lnTo>
                    <a:pt x="1" y="31"/>
                  </a:lnTo>
                  <a:lnTo>
                    <a:pt x="6" y="19"/>
                  </a:lnTo>
                  <a:lnTo>
                    <a:pt x="14" y="9"/>
                  </a:lnTo>
                  <a:lnTo>
                    <a:pt x="24"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1" name="Freeform 76"/>
            <p:cNvSpPr>
              <a:spLocks/>
            </p:cNvSpPr>
            <p:nvPr userDrawn="1"/>
          </p:nvSpPr>
          <p:spPr bwMode="auto">
            <a:xfrm>
              <a:off x="1487" y="432"/>
              <a:ext cx="14" cy="31"/>
            </a:xfrm>
            <a:custGeom>
              <a:avLst/>
              <a:gdLst>
                <a:gd name="T0" fmla="*/ 35 w 42"/>
                <a:gd name="T1" fmla="*/ 0 h 92"/>
                <a:gd name="T2" fmla="*/ 39 w 42"/>
                <a:gd name="T3" fmla="*/ 0 h 92"/>
                <a:gd name="T4" fmla="*/ 42 w 42"/>
                <a:gd name="T5" fmla="*/ 1 h 92"/>
                <a:gd name="T6" fmla="*/ 42 w 42"/>
                <a:gd name="T7" fmla="*/ 12 h 92"/>
                <a:gd name="T8" fmla="*/ 38 w 42"/>
                <a:gd name="T9" fmla="*/ 12 h 92"/>
                <a:gd name="T10" fmla="*/ 35 w 42"/>
                <a:gd name="T11" fmla="*/ 11 h 92"/>
                <a:gd name="T12" fmla="*/ 25 w 42"/>
                <a:gd name="T13" fmla="*/ 13 h 92"/>
                <a:gd name="T14" fmla="*/ 19 w 42"/>
                <a:gd name="T15" fmla="*/ 19 h 92"/>
                <a:gd name="T16" fmla="*/ 15 w 42"/>
                <a:gd name="T17" fmla="*/ 28 h 92"/>
                <a:gd name="T18" fmla="*/ 12 w 42"/>
                <a:gd name="T19" fmla="*/ 38 h 92"/>
                <a:gd name="T20" fmla="*/ 11 w 42"/>
                <a:gd name="T21" fmla="*/ 48 h 92"/>
                <a:gd name="T22" fmla="*/ 11 w 42"/>
                <a:gd name="T23" fmla="*/ 92 h 92"/>
                <a:gd name="T24" fmla="*/ 0 w 42"/>
                <a:gd name="T25" fmla="*/ 92 h 92"/>
                <a:gd name="T26" fmla="*/ 0 w 42"/>
                <a:gd name="T27" fmla="*/ 22 h 92"/>
                <a:gd name="T28" fmla="*/ 0 w 42"/>
                <a:gd name="T29" fmla="*/ 13 h 92"/>
                <a:gd name="T30" fmla="*/ 0 w 42"/>
                <a:gd name="T31" fmla="*/ 7 h 92"/>
                <a:gd name="T32" fmla="*/ 0 w 42"/>
                <a:gd name="T33" fmla="*/ 2 h 92"/>
                <a:gd name="T34" fmla="*/ 11 w 42"/>
                <a:gd name="T35" fmla="*/ 2 h 92"/>
                <a:gd name="T36" fmla="*/ 11 w 42"/>
                <a:gd name="T37" fmla="*/ 19 h 92"/>
                <a:gd name="T38" fmla="*/ 11 w 42"/>
                <a:gd name="T39" fmla="*/ 19 h 92"/>
                <a:gd name="T40" fmla="*/ 17 w 42"/>
                <a:gd name="T41" fmla="*/ 10 h 92"/>
                <a:gd name="T42" fmla="*/ 25 w 42"/>
                <a:gd name="T43" fmla="*/ 2 h 92"/>
                <a:gd name="T44" fmla="*/ 35 w 42"/>
                <a:gd name="T4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 h="92">
                  <a:moveTo>
                    <a:pt x="35" y="0"/>
                  </a:moveTo>
                  <a:lnTo>
                    <a:pt x="39" y="0"/>
                  </a:lnTo>
                  <a:lnTo>
                    <a:pt x="42" y="1"/>
                  </a:lnTo>
                  <a:lnTo>
                    <a:pt x="42" y="12"/>
                  </a:lnTo>
                  <a:lnTo>
                    <a:pt x="38" y="12"/>
                  </a:lnTo>
                  <a:lnTo>
                    <a:pt x="35" y="11"/>
                  </a:lnTo>
                  <a:lnTo>
                    <a:pt x="25" y="13"/>
                  </a:lnTo>
                  <a:lnTo>
                    <a:pt x="19" y="19"/>
                  </a:lnTo>
                  <a:lnTo>
                    <a:pt x="15" y="28"/>
                  </a:lnTo>
                  <a:lnTo>
                    <a:pt x="12" y="38"/>
                  </a:lnTo>
                  <a:lnTo>
                    <a:pt x="11" y="48"/>
                  </a:lnTo>
                  <a:lnTo>
                    <a:pt x="11" y="92"/>
                  </a:lnTo>
                  <a:lnTo>
                    <a:pt x="0" y="92"/>
                  </a:lnTo>
                  <a:lnTo>
                    <a:pt x="0" y="22"/>
                  </a:lnTo>
                  <a:lnTo>
                    <a:pt x="0" y="13"/>
                  </a:lnTo>
                  <a:lnTo>
                    <a:pt x="0" y="7"/>
                  </a:lnTo>
                  <a:lnTo>
                    <a:pt x="0" y="2"/>
                  </a:lnTo>
                  <a:lnTo>
                    <a:pt x="11" y="2"/>
                  </a:lnTo>
                  <a:lnTo>
                    <a:pt x="11" y="19"/>
                  </a:lnTo>
                  <a:lnTo>
                    <a:pt x="11"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2" name="Freeform 77"/>
            <p:cNvSpPr>
              <a:spLocks noEditPoints="1"/>
            </p:cNvSpPr>
            <p:nvPr userDrawn="1"/>
          </p:nvSpPr>
          <p:spPr bwMode="auto">
            <a:xfrm>
              <a:off x="1509" y="432"/>
              <a:ext cx="23" cy="32"/>
            </a:xfrm>
            <a:custGeom>
              <a:avLst/>
              <a:gdLst>
                <a:gd name="T0" fmla="*/ 54 w 69"/>
                <a:gd name="T1" fmla="*/ 47 h 95"/>
                <a:gd name="T2" fmla="*/ 45 w 69"/>
                <a:gd name="T3" fmla="*/ 47 h 95"/>
                <a:gd name="T4" fmla="*/ 35 w 69"/>
                <a:gd name="T5" fmla="*/ 48 h 95"/>
                <a:gd name="T6" fmla="*/ 26 w 69"/>
                <a:gd name="T7" fmla="*/ 50 h 95"/>
                <a:gd name="T8" fmla="*/ 18 w 69"/>
                <a:gd name="T9" fmla="*/ 53 h 95"/>
                <a:gd name="T10" fmla="*/ 13 w 69"/>
                <a:gd name="T11" fmla="*/ 60 h 95"/>
                <a:gd name="T12" fmla="*/ 11 w 69"/>
                <a:gd name="T13" fmla="*/ 68 h 95"/>
                <a:gd name="T14" fmla="*/ 13 w 69"/>
                <a:gd name="T15" fmla="*/ 76 h 95"/>
                <a:gd name="T16" fmla="*/ 17 w 69"/>
                <a:gd name="T17" fmla="*/ 81 h 95"/>
                <a:gd name="T18" fmla="*/ 23 w 69"/>
                <a:gd name="T19" fmla="*/ 83 h 95"/>
                <a:gd name="T20" fmla="*/ 30 w 69"/>
                <a:gd name="T21" fmla="*/ 84 h 95"/>
                <a:gd name="T22" fmla="*/ 41 w 69"/>
                <a:gd name="T23" fmla="*/ 82 h 95"/>
                <a:gd name="T24" fmla="*/ 49 w 69"/>
                <a:gd name="T25" fmla="*/ 78 h 95"/>
                <a:gd name="T26" fmla="*/ 54 w 69"/>
                <a:gd name="T27" fmla="*/ 72 h 95"/>
                <a:gd name="T28" fmla="*/ 56 w 69"/>
                <a:gd name="T29" fmla="*/ 64 h 95"/>
                <a:gd name="T30" fmla="*/ 57 w 69"/>
                <a:gd name="T31" fmla="*/ 58 h 95"/>
                <a:gd name="T32" fmla="*/ 57 w 69"/>
                <a:gd name="T33" fmla="*/ 52 h 95"/>
                <a:gd name="T34" fmla="*/ 57 w 69"/>
                <a:gd name="T35" fmla="*/ 47 h 95"/>
                <a:gd name="T36" fmla="*/ 54 w 69"/>
                <a:gd name="T37" fmla="*/ 47 h 95"/>
                <a:gd name="T38" fmla="*/ 37 w 69"/>
                <a:gd name="T39" fmla="*/ 0 h 95"/>
                <a:gd name="T40" fmla="*/ 51 w 69"/>
                <a:gd name="T41" fmla="*/ 2 h 95"/>
                <a:gd name="T42" fmla="*/ 61 w 69"/>
                <a:gd name="T43" fmla="*/ 7 h 95"/>
                <a:gd name="T44" fmla="*/ 67 w 69"/>
                <a:gd name="T45" fmla="*/ 17 h 95"/>
                <a:gd name="T46" fmla="*/ 68 w 69"/>
                <a:gd name="T47" fmla="*/ 33 h 95"/>
                <a:gd name="T48" fmla="*/ 68 w 69"/>
                <a:gd name="T49" fmla="*/ 73 h 95"/>
                <a:gd name="T50" fmla="*/ 68 w 69"/>
                <a:gd name="T51" fmla="*/ 83 h 95"/>
                <a:gd name="T52" fmla="*/ 69 w 69"/>
                <a:gd name="T53" fmla="*/ 92 h 95"/>
                <a:gd name="T54" fmla="*/ 58 w 69"/>
                <a:gd name="T55" fmla="*/ 92 h 95"/>
                <a:gd name="T56" fmla="*/ 58 w 69"/>
                <a:gd name="T57" fmla="*/ 78 h 95"/>
                <a:gd name="T58" fmla="*/ 58 w 69"/>
                <a:gd name="T59" fmla="*/ 78 h 95"/>
                <a:gd name="T60" fmla="*/ 50 w 69"/>
                <a:gd name="T61" fmla="*/ 87 h 95"/>
                <a:gd name="T62" fmla="*/ 40 w 69"/>
                <a:gd name="T63" fmla="*/ 92 h 95"/>
                <a:gd name="T64" fmla="*/ 29 w 69"/>
                <a:gd name="T65" fmla="*/ 95 h 95"/>
                <a:gd name="T66" fmla="*/ 18 w 69"/>
                <a:gd name="T67" fmla="*/ 92 h 95"/>
                <a:gd name="T68" fmla="*/ 10 w 69"/>
                <a:gd name="T69" fmla="*/ 89 h 95"/>
                <a:gd name="T70" fmla="*/ 4 w 69"/>
                <a:gd name="T71" fmla="*/ 84 h 95"/>
                <a:gd name="T72" fmla="*/ 1 w 69"/>
                <a:gd name="T73" fmla="*/ 79 h 95"/>
                <a:gd name="T74" fmla="*/ 0 w 69"/>
                <a:gd name="T75" fmla="*/ 73 h 95"/>
                <a:gd name="T76" fmla="*/ 0 w 69"/>
                <a:gd name="T77" fmla="*/ 69 h 95"/>
                <a:gd name="T78" fmla="*/ 1 w 69"/>
                <a:gd name="T79" fmla="*/ 58 h 95"/>
                <a:gd name="T80" fmla="*/ 7 w 69"/>
                <a:gd name="T81" fmla="*/ 49 h 95"/>
                <a:gd name="T82" fmla="*/ 15 w 69"/>
                <a:gd name="T83" fmla="*/ 43 h 95"/>
                <a:gd name="T84" fmla="*/ 23 w 69"/>
                <a:gd name="T85" fmla="*/ 40 h 95"/>
                <a:gd name="T86" fmla="*/ 34 w 69"/>
                <a:gd name="T87" fmla="*/ 38 h 95"/>
                <a:gd name="T88" fmla="*/ 45 w 69"/>
                <a:gd name="T89" fmla="*/ 36 h 95"/>
                <a:gd name="T90" fmla="*/ 55 w 69"/>
                <a:gd name="T91" fmla="*/ 36 h 95"/>
                <a:gd name="T92" fmla="*/ 57 w 69"/>
                <a:gd name="T93" fmla="*/ 36 h 95"/>
                <a:gd name="T94" fmla="*/ 57 w 69"/>
                <a:gd name="T95" fmla="*/ 32 h 95"/>
                <a:gd name="T96" fmla="*/ 56 w 69"/>
                <a:gd name="T97" fmla="*/ 22 h 95"/>
                <a:gd name="T98" fmla="*/ 53 w 69"/>
                <a:gd name="T99" fmla="*/ 15 h 95"/>
                <a:gd name="T100" fmla="*/ 46 w 69"/>
                <a:gd name="T101" fmla="*/ 11 h 95"/>
                <a:gd name="T102" fmla="*/ 37 w 69"/>
                <a:gd name="T103" fmla="*/ 9 h 95"/>
                <a:gd name="T104" fmla="*/ 23 w 69"/>
                <a:gd name="T105" fmla="*/ 11 h 95"/>
                <a:gd name="T106" fmla="*/ 10 w 69"/>
                <a:gd name="T107" fmla="*/ 16 h 95"/>
                <a:gd name="T108" fmla="*/ 10 w 69"/>
                <a:gd name="T109" fmla="*/ 5 h 95"/>
                <a:gd name="T110" fmla="*/ 18 w 69"/>
                <a:gd name="T111" fmla="*/ 3 h 95"/>
                <a:gd name="T112" fmla="*/ 28 w 69"/>
                <a:gd name="T113" fmla="*/ 1 h 95"/>
                <a:gd name="T114" fmla="*/ 37 w 69"/>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9" h="95">
                  <a:moveTo>
                    <a:pt x="54" y="47"/>
                  </a:moveTo>
                  <a:lnTo>
                    <a:pt x="45" y="47"/>
                  </a:lnTo>
                  <a:lnTo>
                    <a:pt x="35" y="48"/>
                  </a:lnTo>
                  <a:lnTo>
                    <a:pt x="26" y="50"/>
                  </a:lnTo>
                  <a:lnTo>
                    <a:pt x="18" y="53"/>
                  </a:lnTo>
                  <a:lnTo>
                    <a:pt x="13" y="60"/>
                  </a:lnTo>
                  <a:lnTo>
                    <a:pt x="11" y="68"/>
                  </a:lnTo>
                  <a:lnTo>
                    <a:pt x="13" y="76"/>
                  </a:lnTo>
                  <a:lnTo>
                    <a:pt x="17" y="81"/>
                  </a:lnTo>
                  <a:lnTo>
                    <a:pt x="23" y="83"/>
                  </a:lnTo>
                  <a:lnTo>
                    <a:pt x="30" y="84"/>
                  </a:lnTo>
                  <a:lnTo>
                    <a:pt x="41" y="82"/>
                  </a:lnTo>
                  <a:lnTo>
                    <a:pt x="49" y="78"/>
                  </a:lnTo>
                  <a:lnTo>
                    <a:pt x="54" y="72"/>
                  </a:lnTo>
                  <a:lnTo>
                    <a:pt x="56" y="64"/>
                  </a:lnTo>
                  <a:lnTo>
                    <a:pt x="57" y="58"/>
                  </a:lnTo>
                  <a:lnTo>
                    <a:pt x="57" y="52"/>
                  </a:lnTo>
                  <a:lnTo>
                    <a:pt x="57" y="47"/>
                  </a:lnTo>
                  <a:lnTo>
                    <a:pt x="54" y="47"/>
                  </a:lnTo>
                  <a:close/>
                  <a:moveTo>
                    <a:pt x="37" y="0"/>
                  </a:moveTo>
                  <a:lnTo>
                    <a:pt x="51" y="2"/>
                  </a:lnTo>
                  <a:lnTo>
                    <a:pt x="61" y="7"/>
                  </a:lnTo>
                  <a:lnTo>
                    <a:pt x="67" y="17"/>
                  </a:lnTo>
                  <a:lnTo>
                    <a:pt x="68" y="33"/>
                  </a:lnTo>
                  <a:lnTo>
                    <a:pt x="68" y="73"/>
                  </a:lnTo>
                  <a:lnTo>
                    <a:pt x="68" y="83"/>
                  </a:lnTo>
                  <a:lnTo>
                    <a:pt x="69" y="92"/>
                  </a:lnTo>
                  <a:lnTo>
                    <a:pt x="58" y="92"/>
                  </a:lnTo>
                  <a:lnTo>
                    <a:pt x="58" y="78"/>
                  </a:lnTo>
                  <a:lnTo>
                    <a:pt x="58" y="78"/>
                  </a:lnTo>
                  <a:lnTo>
                    <a:pt x="50" y="87"/>
                  </a:lnTo>
                  <a:lnTo>
                    <a:pt x="40" y="92"/>
                  </a:lnTo>
                  <a:lnTo>
                    <a:pt x="29" y="95"/>
                  </a:lnTo>
                  <a:lnTo>
                    <a:pt x="18" y="92"/>
                  </a:lnTo>
                  <a:lnTo>
                    <a:pt x="10" y="89"/>
                  </a:lnTo>
                  <a:lnTo>
                    <a:pt x="4" y="84"/>
                  </a:lnTo>
                  <a:lnTo>
                    <a:pt x="1" y="79"/>
                  </a:lnTo>
                  <a:lnTo>
                    <a:pt x="0" y="73"/>
                  </a:lnTo>
                  <a:lnTo>
                    <a:pt x="0" y="69"/>
                  </a:lnTo>
                  <a:lnTo>
                    <a:pt x="1" y="58"/>
                  </a:lnTo>
                  <a:lnTo>
                    <a:pt x="7" y="49"/>
                  </a:lnTo>
                  <a:lnTo>
                    <a:pt x="15" y="43"/>
                  </a:lnTo>
                  <a:lnTo>
                    <a:pt x="23" y="40"/>
                  </a:lnTo>
                  <a:lnTo>
                    <a:pt x="34" y="38"/>
                  </a:lnTo>
                  <a:lnTo>
                    <a:pt x="45" y="36"/>
                  </a:lnTo>
                  <a:lnTo>
                    <a:pt x="55" y="36"/>
                  </a:lnTo>
                  <a:lnTo>
                    <a:pt x="57" y="36"/>
                  </a:lnTo>
                  <a:lnTo>
                    <a:pt x="57" y="32"/>
                  </a:lnTo>
                  <a:lnTo>
                    <a:pt x="56" y="22"/>
                  </a:lnTo>
                  <a:lnTo>
                    <a:pt x="53" y="15"/>
                  </a:lnTo>
                  <a:lnTo>
                    <a:pt x="46" y="11"/>
                  </a:lnTo>
                  <a:lnTo>
                    <a:pt x="37" y="9"/>
                  </a:lnTo>
                  <a:lnTo>
                    <a:pt x="23" y="11"/>
                  </a:lnTo>
                  <a:lnTo>
                    <a:pt x="10" y="16"/>
                  </a:lnTo>
                  <a:lnTo>
                    <a:pt x="10" y="5"/>
                  </a:lnTo>
                  <a:lnTo>
                    <a:pt x="18" y="3"/>
                  </a:lnTo>
                  <a:lnTo>
                    <a:pt x="28" y="1"/>
                  </a:lnTo>
                  <a:lnTo>
                    <a:pt x="37"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3" name="Freeform 78"/>
            <p:cNvSpPr>
              <a:spLocks/>
            </p:cNvSpPr>
            <p:nvPr userDrawn="1"/>
          </p:nvSpPr>
          <p:spPr bwMode="auto">
            <a:xfrm>
              <a:off x="823" y="502"/>
              <a:ext cx="30" cy="43"/>
            </a:xfrm>
            <a:custGeom>
              <a:avLst/>
              <a:gdLst>
                <a:gd name="T0" fmla="*/ 62 w 90"/>
                <a:gd name="T1" fmla="*/ 0 h 128"/>
                <a:gd name="T2" fmla="*/ 71 w 90"/>
                <a:gd name="T3" fmla="*/ 0 h 128"/>
                <a:gd name="T4" fmla="*/ 83 w 90"/>
                <a:gd name="T5" fmla="*/ 2 h 128"/>
                <a:gd name="T6" fmla="*/ 90 w 90"/>
                <a:gd name="T7" fmla="*/ 4 h 128"/>
                <a:gd name="T8" fmla="*/ 90 w 90"/>
                <a:gd name="T9" fmla="*/ 15 h 128"/>
                <a:gd name="T10" fmla="*/ 81 w 90"/>
                <a:gd name="T11" fmla="*/ 12 h 128"/>
                <a:gd name="T12" fmla="*/ 71 w 90"/>
                <a:gd name="T13" fmla="*/ 11 h 128"/>
                <a:gd name="T14" fmla="*/ 62 w 90"/>
                <a:gd name="T15" fmla="*/ 10 h 128"/>
                <a:gd name="T16" fmla="*/ 45 w 90"/>
                <a:gd name="T17" fmla="*/ 13 h 128"/>
                <a:gd name="T18" fmla="*/ 31 w 90"/>
                <a:gd name="T19" fmla="*/ 20 h 128"/>
                <a:gd name="T20" fmla="*/ 20 w 90"/>
                <a:gd name="T21" fmla="*/ 32 h 128"/>
                <a:gd name="T22" fmla="*/ 14 w 90"/>
                <a:gd name="T23" fmla="*/ 47 h 128"/>
                <a:gd name="T24" fmla="*/ 12 w 90"/>
                <a:gd name="T25" fmla="*/ 63 h 128"/>
                <a:gd name="T26" fmla="*/ 14 w 90"/>
                <a:gd name="T27" fmla="*/ 81 h 128"/>
                <a:gd name="T28" fmla="*/ 20 w 90"/>
                <a:gd name="T29" fmla="*/ 96 h 128"/>
                <a:gd name="T30" fmla="*/ 30 w 90"/>
                <a:gd name="T31" fmla="*/ 107 h 128"/>
                <a:gd name="T32" fmla="*/ 45 w 90"/>
                <a:gd name="T33" fmla="*/ 115 h 128"/>
                <a:gd name="T34" fmla="*/ 62 w 90"/>
                <a:gd name="T35" fmla="*/ 117 h 128"/>
                <a:gd name="T36" fmla="*/ 71 w 90"/>
                <a:gd name="T37" fmla="*/ 117 h 128"/>
                <a:gd name="T38" fmla="*/ 81 w 90"/>
                <a:gd name="T39" fmla="*/ 115 h 128"/>
                <a:gd name="T40" fmla="*/ 90 w 90"/>
                <a:gd name="T41" fmla="*/ 111 h 128"/>
                <a:gd name="T42" fmla="*/ 90 w 90"/>
                <a:gd name="T43" fmla="*/ 122 h 128"/>
                <a:gd name="T44" fmla="*/ 83 w 90"/>
                <a:gd name="T45" fmla="*/ 126 h 128"/>
                <a:gd name="T46" fmla="*/ 71 w 90"/>
                <a:gd name="T47" fmla="*/ 127 h 128"/>
                <a:gd name="T48" fmla="*/ 62 w 90"/>
                <a:gd name="T49" fmla="*/ 128 h 128"/>
                <a:gd name="T50" fmla="*/ 45 w 90"/>
                <a:gd name="T51" fmla="*/ 126 h 128"/>
                <a:gd name="T52" fmla="*/ 29 w 90"/>
                <a:gd name="T53" fmla="*/ 119 h 128"/>
                <a:gd name="T54" fmla="*/ 17 w 90"/>
                <a:gd name="T55" fmla="*/ 110 h 128"/>
                <a:gd name="T56" fmla="*/ 8 w 90"/>
                <a:gd name="T57" fmla="*/ 97 h 128"/>
                <a:gd name="T58" fmla="*/ 2 w 90"/>
                <a:gd name="T59" fmla="*/ 81 h 128"/>
                <a:gd name="T60" fmla="*/ 0 w 90"/>
                <a:gd name="T61" fmla="*/ 63 h 128"/>
                <a:gd name="T62" fmla="*/ 2 w 90"/>
                <a:gd name="T63" fmla="*/ 45 h 128"/>
                <a:gd name="T64" fmla="*/ 8 w 90"/>
                <a:gd name="T65" fmla="*/ 30 h 128"/>
                <a:gd name="T66" fmla="*/ 17 w 90"/>
                <a:gd name="T67" fmla="*/ 17 h 128"/>
                <a:gd name="T68" fmla="*/ 29 w 90"/>
                <a:gd name="T69" fmla="*/ 7 h 128"/>
                <a:gd name="T70" fmla="*/ 45 w 90"/>
                <a:gd name="T71" fmla="*/ 2 h 128"/>
                <a:gd name="T72" fmla="*/ 62 w 90"/>
                <a:gd name="T73" fmla="*/ 0 h 1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0" h="128">
                  <a:moveTo>
                    <a:pt x="62" y="0"/>
                  </a:moveTo>
                  <a:lnTo>
                    <a:pt x="71" y="0"/>
                  </a:lnTo>
                  <a:lnTo>
                    <a:pt x="83" y="2"/>
                  </a:lnTo>
                  <a:lnTo>
                    <a:pt x="90" y="4"/>
                  </a:lnTo>
                  <a:lnTo>
                    <a:pt x="90" y="15"/>
                  </a:lnTo>
                  <a:lnTo>
                    <a:pt x="81" y="12"/>
                  </a:lnTo>
                  <a:lnTo>
                    <a:pt x="71" y="11"/>
                  </a:lnTo>
                  <a:lnTo>
                    <a:pt x="62" y="10"/>
                  </a:lnTo>
                  <a:lnTo>
                    <a:pt x="45" y="13"/>
                  </a:lnTo>
                  <a:lnTo>
                    <a:pt x="31" y="20"/>
                  </a:lnTo>
                  <a:lnTo>
                    <a:pt x="20" y="32"/>
                  </a:lnTo>
                  <a:lnTo>
                    <a:pt x="14" y="47"/>
                  </a:lnTo>
                  <a:lnTo>
                    <a:pt x="12" y="63"/>
                  </a:lnTo>
                  <a:lnTo>
                    <a:pt x="14" y="81"/>
                  </a:lnTo>
                  <a:lnTo>
                    <a:pt x="20" y="96"/>
                  </a:lnTo>
                  <a:lnTo>
                    <a:pt x="30" y="107"/>
                  </a:lnTo>
                  <a:lnTo>
                    <a:pt x="45" y="115"/>
                  </a:lnTo>
                  <a:lnTo>
                    <a:pt x="62" y="117"/>
                  </a:lnTo>
                  <a:lnTo>
                    <a:pt x="71" y="117"/>
                  </a:lnTo>
                  <a:lnTo>
                    <a:pt x="81" y="115"/>
                  </a:lnTo>
                  <a:lnTo>
                    <a:pt x="90" y="111"/>
                  </a:lnTo>
                  <a:lnTo>
                    <a:pt x="90" y="122"/>
                  </a:lnTo>
                  <a:lnTo>
                    <a:pt x="83" y="126"/>
                  </a:lnTo>
                  <a:lnTo>
                    <a:pt x="71" y="127"/>
                  </a:lnTo>
                  <a:lnTo>
                    <a:pt x="62" y="128"/>
                  </a:lnTo>
                  <a:lnTo>
                    <a:pt x="45" y="126"/>
                  </a:lnTo>
                  <a:lnTo>
                    <a:pt x="29" y="119"/>
                  </a:lnTo>
                  <a:lnTo>
                    <a:pt x="17" y="110"/>
                  </a:lnTo>
                  <a:lnTo>
                    <a:pt x="8" y="97"/>
                  </a:lnTo>
                  <a:lnTo>
                    <a:pt x="2" y="81"/>
                  </a:lnTo>
                  <a:lnTo>
                    <a:pt x="0" y="63"/>
                  </a:lnTo>
                  <a:lnTo>
                    <a:pt x="2" y="45"/>
                  </a:lnTo>
                  <a:lnTo>
                    <a:pt x="8" y="30"/>
                  </a:lnTo>
                  <a:lnTo>
                    <a:pt x="17" y="17"/>
                  </a:lnTo>
                  <a:lnTo>
                    <a:pt x="29" y="7"/>
                  </a:lnTo>
                  <a:lnTo>
                    <a:pt x="45" y="2"/>
                  </a:lnTo>
                  <a:lnTo>
                    <a:pt x="6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4" name="Freeform 79"/>
            <p:cNvSpPr>
              <a:spLocks noEditPoints="1"/>
            </p:cNvSpPr>
            <p:nvPr userDrawn="1"/>
          </p:nvSpPr>
          <p:spPr bwMode="auto">
            <a:xfrm>
              <a:off x="864" y="513"/>
              <a:ext cx="28" cy="32"/>
            </a:xfrm>
            <a:custGeom>
              <a:avLst/>
              <a:gdLst>
                <a:gd name="T0" fmla="*/ 41 w 84"/>
                <a:gd name="T1" fmla="*/ 9 h 95"/>
                <a:gd name="T2" fmla="*/ 31 w 84"/>
                <a:gd name="T3" fmla="*/ 11 h 95"/>
                <a:gd name="T4" fmla="*/ 22 w 84"/>
                <a:gd name="T5" fmla="*/ 17 h 95"/>
                <a:gd name="T6" fmla="*/ 17 w 84"/>
                <a:gd name="T7" fmla="*/ 25 h 95"/>
                <a:gd name="T8" fmla="*/ 13 w 84"/>
                <a:gd name="T9" fmla="*/ 35 h 95"/>
                <a:gd name="T10" fmla="*/ 11 w 84"/>
                <a:gd name="T11" fmla="*/ 47 h 95"/>
                <a:gd name="T12" fmla="*/ 13 w 84"/>
                <a:gd name="T13" fmla="*/ 59 h 95"/>
                <a:gd name="T14" fmla="*/ 17 w 84"/>
                <a:gd name="T15" fmla="*/ 69 h 95"/>
                <a:gd name="T16" fmla="*/ 22 w 84"/>
                <a:gd name="T17" fmla="*/ 77 h 95"/>
                <a:gd name="T18" fmla="*/ 31 w 84"/>
                <a:gd name="T19" fmla="*/ 83 h 95"/>
                <a:gd name="T20" fmla="*/ 41 w 84"/>
                <a:gd name="T21" fmla="*/ 85 h 95"/>
                <a:gd name="T22" fmla="*/ 53 w 84"/>
                <a:gd name="T23" fmla="*/ 83 h 95"/>
                <a:gd name="T24" fmla="*/ 60 w 84"/>
                <a:gd name="T25" fmla="*/ 77 h 95"/>
                <a:gd name="T26" fmla="*/ 67 w 84"/>
                <a:gd name="T27" fmla="*/ 69 h 95"/>
                <a:gd name="T28" fmla="*/ 70 w 84"/>
                <a:gd name="T29" fmla="*/ 59 h 95"/>
                <a:gd name="T30" fmla="*/ 72 w 84"/>
                <a:gd name="T31" fmla="*/ 47 h 95"/>
                <a:gd name="T32" fmla="*/ 70 w 84"/>
                <a:gd name="T33" fmla="*/ 35 h 95"/>
                <a:gd name="T34" fmla="*/ 67 w 84"/>
                <a:gd name="T35" fmla="*/ 25 h 95"/>
                <a:gd name="T36" fmla="*/ 60 w 84"/>
                <a:gd name="T37" fmla="*/ 17 h 95"/>
                <a:gd name="T38" fmla="*/ 53 w 84"/>
                <a:gd name="T39" fmla="*/ 11 h 95"/>
                <a:gd name="T40" fmla="*/ 41 w 84"/>
                <a:gd name="T41" fmla="*/ 9 h 95"/>
                <a:gd name="T42" fmla="*/ 41 w 84"/>
                <a:gd name="T43" fmla="*/ 0 h 95"/>
                <a:gd name="T44" fmla="*/ 55 w 84"/>
                <a:gd name="T45" fmla="*/ 1 h 95"/>
                <a:gd name="T46" fmla="*/ 66 w 84"/>
                <a:gd name="T47" fmla="*/ 7 h 95"/>
                <a:gd name="T48" fmla="*/ 74 w 84"/>
                <a:gd name="T49" fmla="*/ 15 h 95"/>
                <a:gd name="T50" fmla="*/ 79 w 84"/>
                <a:gd name="T51" fmla="*/ 24 h 95"/>
                <a:gd name="T52" fmla="*/ 83 w 84"/>
                <a:gd name="T53" fmla="*/ 35 h 95"/>
                <a:gd name="T54" fmla="*/ 84 w 84"/>
                <a:gd name="T55" fmla="*/ 47 h 95"/>
                <a:gd name="T56" fmla="*/ 83 w 84"/>
                <a:gd name="T57" fmla="*/ 59 h 95"/>
                <a:gd name="T58" fmla="*/ 79 w 84"/>
                <a:gd name="T59" fmla="*/ 70 h 95"/>
                <a:gd name="T60" fmla="*/ 74 w 84"/>
                <a:gd name="T61" fmla="*/ 80 h 95"/>
                <a:gd name="T62" fmla="*/ 66 w 84"/>
                <a:gd name="T63" fmla="*/ 87 h 95"/>
                <a:gd name="T64" fmla="*/ 55 w 84"/>
                <a:gd name="T65" fmla="*/ 93 h 95"/>
                <a:gd name="T66" fmla="*/ 41 w 84"/>
                <a:gd name="T67" fmla="*/ 95 h 95"/>
                <a:gd name="T68" fmla="*/ 28 w 84"/>
                <a:gd name="T69" fmla="*/ 93 h 95"/>
                <a:gd name="T70" fmla="*/ 18 w 84"/>
                <a:gd name="T71" fmla="*/ 87 h 95"/>
                <a:gd name="T72" fmla="*/ 10 w 84"/>
                <a:gd name="T73" fmla="*/ 80 h 95"/>
                <a:gd name="T74" fmla="*/ 4 w 84"/>
                <a:gd name="T75" fmla="*/ 70 h 95"/>
                <a:gd name="T76" fmla="*/ 1 w 84"/>
                <a:gd name="T77" fmla="*/ 59 h 95"/>
                <a:gd name="T78" fmla="*/ 0 w 84"/>
                <a:gd name="T79" fmla="*/ 47 h 95"/>
                <a:gd name="T80" fmla="*/ 1 w 84"/>
                <a:gd name="T81" fmla="*/ 35 h 95"/>
                <a:gd name="T82" fmla="*/ 4 w 84"/>
                <a:gd name="T83" fmla="*/ 24 h 95"/>
                <a:gd name="T84" fmla="*/ 10 w 84"/>
                <a:gd name="T85" fmla="*/ 15 h 95"/>
                <a:gd name="T86" fmla="*/ 18 w 84"/>
                <a:gd name="T87" fmla="*/ 7 h 95"/>
                <a:gd name="T88" fmla="*/ 28 w 84"/>
                <a:gd name="T89" fmla="*/ 1 h 95"/>
                <a:gd name="T90" fmla="*/ 41 w 84"/>
                <a:gd name="T9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84" h="95">
                  <a:moveTo>
                    <a:pt x="41" y="9"/>
                  </a:moveTo>
                  <a:lnTo>
                    <a:pt x="31" y="11"/>
                  </a:lnTo>
                  <a:lnTo>
                    <a:pt x="22" y="17"/>
                  </a:lnTo>
                  <a:lnTo>
                    <a:pt x="17" y="25"/>
                  </a:lnTo>
                  <a:lnTo>
                    <a:pt x="13" y="35"/>
                  </a:lnTo>
                  <a:lnTo>
                    <a:pt x="11" y="47"/>
                  </a:lnTo>
                  <a:lnTo>
                    <a:pt x="13" y="59"/>
                  </a:lnTo>
                  <a:lnTo>
                    <a:pt x="17" y="69"/>
                  </a:lnTo>
                  <a:lnTo>
                    <a:pt x="22" y="77"/>
                  </a:lnTo>
                  <a:lnTo>
                    <a:pt x="31" y="83"/>
                  </a:lnTo>
                  <a:lnTo>
                    <a:pt x="41" y="85"/>
                  </a:lnTo>
                  <a:lnTo>
                    <a:pt x="53" y="83"/>
                  </a:lnTo>
                  <a:lnTo>
                    <a:pt x="60" y="77"/>
                  </a:lnTo>
                  <a:lnTo>
                    <a:pt x="67" y="69"/>
                  </a:lnTo>
                  <a:lnTo>
                    <a:pt x="70" y="59"/>
                  </a:lnTo>
                  <a:lnTo>
                    <a:pt x="72" y="47"/>
                  </a:lnTo>
                  <a:lnTo>
                    <a:pt x="70" y="35"/>
                  </a:lnTo>
                  <a:lnTo>
                    <a:pt x="67" y="25"/>
                  </a:lnTo>
                  <a:lnTo>
                    <a:pt x="60" y="17"/>
                  </a:lnTo>
                  <a:lnTo>
                    <a:pt x="53" y="11"/>
                  </a:lnTo>
                  <a:lnTo>
                    <a:pt x="41" y="9"/>
                  </a:lnTo>
                  <a:close/>
                  <a:moveTo>
                    <a:pt x="41" y="0"/>
                  </a:moveTo>
                  <a:lnTo>
                    <a:pt x="55" y="1"/>
                  </a:lnTo>
                  <a:lnTo>
                    <a:pt x="66" y="7"/>
                  </a:lnTo>
                  <a:lnTo>
                    <a:pt x="74" y="15"/>
                  </a:lnTo>
                  <a:lnTo>
                    <a:pt x="79" y="24"/>
                  </a:lnTo>
                  <a:lnTo>
                    <a:pt x="83" y="35"/>
                  </a:lnTo>
                  <a:lnTo>
                    <a:pt x="84" y="47"/>
                  </a:lnTo>
                  <a:lnTo>
                    <a:pt x="83" y="59"/>
                  </a:lnTo>
                  <a:lnTo>
                    <a:pt x="79" y="70"/>
                  </a:lnTo>
                  <a:lnTo>
                    <a:pt x="74" y="80"/>
                  </a:lnTo>
                  <a:lnTo>
                    <a:pt x="66" y="87"/>
                  </a:lnTo>
                  <a:lnTo>
                    <a:pt x="55" y="93"/>
                  </a:lnTo>
                  <a:lnTo>
                    <a:pt x="41" y="95"/>
                  </a:lnTo>
                  <a:lnTo>
                    <a:pt x="28" y="93"/>
                  </a:lnTo>
                  <a:lnTo>
                    <a:pt x="18" y="87"/>
                  </a:lnTo>
                  <a:lnTo>
                    <a:pt x="10" y="80"/>
                  </a:lnTo>
                  <a:lnTo>
                    <a:pt x="4" y="70"/>
                  </a:lnTo>
                  <a:lnTo>
                    <a:pt x="1" y="59"/>
                  </a:lnTo>
                  <a:lnTo>
                    <a:pt x="0" y="47"/>
                  </a:lnTo>
                  <a:lnTo>
                    <a:pt x="1" y="35"/>
                  </a:lnTo>
                  <a:lnTo>
                    <a:pt x="4" y="24"/>
                  </a:lnTo>
                  <a:lnTo>
                    <a:pt x="10" y="15"/>
                  </a:lnTo>
                  <a:lnTo>
                    <a:pt x="18" y="7"/>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5" name="Freeform 80"/>
            <p:cNvSpPr>
              <a:spLocks/>
            </p:cNvSpPr>
            <p:nvPr userDrawn="1"/>
          </p:nvSpPr>
          <p:spPr bwMode="auto">
            <a:xfrm>
              <a:off x="904" y="513"/>
              <a:ext cx="24" cy="31"/>
            </a:xfrm>
            <a:custGeom>
              <a:avLst/>
              <a:gdLst>
                <a:gd name="T0" fmla="*/ 41 w 72"/>
                <a:gd name="T1" fmla="*/ 0 h 93"/>
                <a:gd name="T2" fmla="*/ 52 w 72"/>
                <a:gd name="T3" fmla="*/ 1 h 93"/>
                <a:gd name="T4" fmla="*/ 61 w 72"/>
                <a:gd name="T5" fmla="*/ 7 h 93"/>
                <a:gd name="T6" fmla="*/ 67 w 72"/>
                <a:gd name="T7" fmla="*/ 14 h 93"/>
                <a:gd name="T8" fmla="*/ 71 w 72"/>
                <a:gd name="T9" fmla="*/ 24 h 93"/>
                <a:gd name="T10" fmla="*/ 72 w 72"/>
                <a:gd name="T11" fmla="*/ 35 h 93"/>
                <a:gd name="T12" fmla="*/ 72 w 72"/>
                <a:gd name="T13" fmla="*/ 93 h 93"/>
                <a:gd name="T14" fmla="*/ 61 w 72"/>
                <a:gd name="T15" fmla="*/ 93 h 93"/>
                <a:gd name="T16" fmla="*/ 61 w 72"/>
                <a:gd name="T17" fmla="*/ 37 h 93"/>
                <a:gd name="T18" fmla="*/ 59 w 72"/>
                <a:gd name="T19" fmla="*/ 26 h 93"/>
                <a:gd name="T20" fmla="*/ 55 w 72"/>
                <a:gd name="T21" fmla="*/ 17 h 93"/>
                <a:gd name="T22" fmla="*/ 48 w 72"/>
                <a:gd name="T23" fmla="*/ 11 h 93"/>
                <a:gd name="T24" fmla="*/ 38 w 72"/>
                <a:gd name="T25" fmla="*/ 9 h 93"/>
                <a:gd name="T26" fmla="*/ 28 w 72"/>
                <a:gd name="T27" fmla="*/ 11 h 93"/>
                <a:gd name="T28" fmla="*/ 21 w 72"/>
                <a:gd name="T29" fmla="*/ 17 h 93"/>
                <a:gd name="T30" fmla="*/ 16 w 72"/>
                <a:gd name="T31" fmla="*/ 25 h 93"/>
                <a:gd name="T32" fmla="*/ 13 w 72"/>
                <a:gd name="T33" fmla="*/ 34 h 93"/>
                <a:gd name="T34" fmla="*/ 12 w 72"/>
                <a:gd name="T35" fmla="*/ 43 h 93"/>
                <a:gd name="T36" fmla="*/ 12 w 72"/>
                <a:gd name="T37" fmla="*/ 93 h 93"/>
                <a:gd name="T38" fmla="*/ 0 w 72"/>
                <a:gd name="T39" fmla="*/ 93 h 93"/>
                <a:gd name="T40" fmla="*/ 0 w 72"/>
                <a:gd name="T41" fmla="*/ 24 h 93"/>
                <a:gd name="T42" fmla="*/ 0 w 72"/>
                <a:gd name="T43" fmla="*/ 2 h 93"/>
                <a:gd name="T44" fmla="*/ 11 w 72"/>
                <a:gd name="T45" fmla="*/ 2 h 93"/>
                <a:gd name="T46" fmla="*/ 11 w 72"/>
                <a:gd name="T47" fmla="*/ 18 h 93"/>
                <a:gd name="T48" fmla="*/ 12 w 72"/>
                <a:gd name="T49" fmla="*/ 18 h 93"/>
                <a:gd name="T50" fmla="*/ 15 w 72"/>
                <a:gd name="T51" fmla="*/ 11 h 93"/>
                <a:gd name="T52" fmla="*/ 21 w 72"/>
                <a:gd name="T53" fmla="*/ 6 h 93"/>
                <a:gd name="T54" fmla="*/ 28 w 72"/>
                <a:gd name="T55" fmla="*/ 1 h 93"/>
                <a:gd name="T56" fmla="*/ 41 w 72"/>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2" h="93">
                  <a:moveTo>
                    <a:pt x="41" y="0"/>
                  </a:moveTo>
                  <a:lnTo>
                    <a:pt x="52" y="1"/>
                  </a:lnTo>
                  <a:lnTo>
                    <a:pt x="61" y="7"/>
                  </a:lnTo>
                  <a:lnTo>
                    <a:pt x="67" y="14"/>
                  </a:lnTo>
                  <a:lnTo>
                    <a:pt x="71" y="24"/>
                  </a:lnTo>
                  <a:lnTo>
                    <a:pt x="72" y="35"/>
                  </a:lnTo>
                  <a:lnTo>
                    <a:pt x="72" y="93"/>
                  </a:lnTo>
                  <a:lnTo>
                    <a:pt x="61" y="93"/>
                  </a:lnTo>
                  <a:lnTo>
                    <a:pt x="61" y="37"/>
                  </a:lnTo>
                  <a:lnTo>
                    <a:pt x="59" y="26"/>
                  </a:lnTo>
                  <a:lnTo>
                    <a:pt x="55" y="17"/>
                  </a:lnTo>
                  <a:lnTo>
                    <a:pt x="48" y="11"/>
                  </a:lnTo>
                  <a:lnTo>
                    <a:pt x="38" y="9"/>
                  </a:lnTo>
                  <a:lnTo>
                    <a:pt x="28" y="11"/>
                  </a:lnTo>
                  <a:lnTo>
                    <a:pt x="21" y="17"/>
                  </a:lnTo>
                  <a:lnTo>
                    <a:pt x="16" y="25"/>
                  </a:lnTo>
                  <a:lnTo>
                    <a:pt x="13" y="34"/>
                  </a:lnTo>
                  <a:lnTo>
                    <a:pt x="12" y="43"/>
                  </a:lnTo>
                  <a:lnTo>
                    <a:pt x="12" y="93"/>
                  </a:lnTo>
                  <a:lnTo>
                    <a:pt x="0" y="93"/>
                  </a:lnTo>
                  <a:lnTo>
                    <a:pt x="0" y="24"/>
                  </a:lnTo>
                  <a:lnTo>
                    <a:pt x="0" y="2"/>
                  </a:lnTo>
                  <a:lnTo>
                    <a:pt x="11" y="2"/>
                  </a:lnTo>
                  <a:lnTo>
                    <a:pt x="11" y="18"/>
                  </a:lnTo>
                  <a:lnTo>
                    <a:pt x="12" y="18"/>
                  </a:lnTo>
                  <a:lnTo>
                    <a:pt x="15" y="11"/>
                  </a:lnTo>
                  <a:lnTo>
                    <a:pt x="21" y="6"/>
                  </a:lnTo>
                  <a:lnTo>
                    <a:pt x="28" y="1"/>
                  </a:lnTo>
                  <a:lnTo>
                    <a:pt x="41"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6" name="Freeform 81"/>
            <p:cNvSpPr>
              <a:spLocks/>
            </p:cNvSpPr>
            <p:nvPr userDrawn="1"/>
          </p:nvSpPr>
          <p:spPr bwMode="auto">
            <a:xfrm>
              <a:off x="938" y="499"/>
              <a:ext cx="18" cy="45"/>
            </a:xfrm>
            <a:custGeom>
              <a:avLst/>
              <a:gdLst>
                <a:gd name="T0" fmla="*/ 43 w 54"/>
                <a:gd name="T1" fmla="*/ 0 h 135"/>
                <a:gd name="T2" fmla="*/ 46 w 54"/>
                <a:gd name="T3" fmla="*/ 0 h 135"/>
                <a:gd name="T4" fmla="*/ 48 w 54"/>
                <a:gd name="T5" fmla="*/ 0 h 135"/>
                <a:gd name="T6" fmla="*/ 52 w 54"/>
                <a:gd name="T7" fmla="*/ 0 h 135"/>
                <a:gd name="T8" fmla="*/ 54 w 54"/>
                <a:gd name="T9" fmla="*/ 1 h 135"/>
                <a:gd name="T10" fmla="*/ 53 w 54"/>
                <a:gd name="T11" fmla="*/ 11 h 135"/>
                <a:gd name="T12" fmla="*/ 50 w 54"/>
                <a:gd name="T13" fmla="*/ 10 h 135"/>
                <a:gd name="T14" fmla="*/ 47 w 54"/>
                <a:gd name="T15" fmla="*/ 9 h 135"/>
                <a:gd name="T16" fmla="*/ 44 w 54"/>
                <a:gd name="T17" fmla="*/ 9 h 135"/>
                <a:gd name="T18" fmla="*/ 37 w 54"/>
                <a:gd name="T19" fmla="*/ 11 h 135"/>
                <a:gd name="T20" fmla="*/ 33 w 54"/>
                <a:gd name="T21" fmla="*/ 15 h 135"/>
                <a:gd name="T22" fmla="*/ 30 w 54"/>
                <a:gd name="T23" fmla="*/ 22 h 135"/>
                <a:gd name="T24" fmla="*/ 30 w 54"/>
                <a:gd name="T25" fmla="*/ 29 h 135"/>
                <a:gd name="T26" fmla="*/ 30 w 54"/>
                <a:gd name="T27" fmla="*/ 37 h 135"/>
                <a:gd name="T28" fmla="*/ 30 w 54"/>
                <a:gd name="T29" fmla="*/ 44 h 135"/>
                <a:gd name="T30" fmla="*/ 50 w 54"/>
                <a:gd name="T31" fmla="*/ 44 h 135"/>
                <a:gd name="T32" fmla="*/ 50 w 54"/>
                <a:gd name="T33" fmla="*/ 53 h 135"/>
                <a:gd name="T34" fmla="*/ 30 w 54"/>
                <a:gd name="T35" fmla="*/ 53 h 135"/>
                <a:gd name="T36" fmla="*/ 30 w 54"/>
                <a:gd name="T37" fmla="*/ 135 h 135"/>
                <a:gd name="T38" fmla="*/ 19 w 54"/>
                <a:gd name="T39" fmla="*/ 135 h 135"/>
                <a:gd name="T40" fmla="*/ 19 w 54"/>
                <a:gd name="T41" fmla="*/ 53 h 135"/>
                <a:gd name="T42" fmla="*/ 0 w 54"/>
                <a:gd name="T43" fmla="*/ 53 h 135"/>
                <a:gd name="T44" fmla="*/ 0 w 54"/>
                <a:gd name="T45" fmla="*/ 44 h 135"/>
                <a:gd name="T46" fmla="*/ 19 w 54"/>
                <a:gd name="T47" fmla="*/ 44 h 135"/>
                <a:gd name="T48" fmla="*/ 19 w 54"/>
                <a:gd name="T49" fmla="*/ 38 h 135"/>
                <a:gd name="T50" fmla="*/ 19 w 54"/>
                <a:gd name="T51" fmla="*/ 28 h 135"/>
                <a:gd name="T52" fmla="*/ 20 w 54"/>
                <a:gd name="T53" fmla="*/ 19 h 135"/>
                <a:gd name="T54" fmla="*/ 22 w 54"/>
                <a:gd name="T55" fmla="*/ 11 h 135"/>
                <a:gd name="T56" fmla="*/ 26 w 54"/>
                <a:gd name="T57" fmla="*/ 5 h 135"/>
                <a:gd name="T58" fmla="*/ 33 w 54"/>
                <a:gd name="T59" fmla="*/ 1 h 135"/>
                <a:gd name="T60" fmla="*/ 43 w 54"/>
                <a:gd name="T6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4" h="135">
                  <a:moveTo>
                    <a:pt x="43" y="0"/>
                  </a:moveTo>
                  <a:lnTo>
                    <a:pt x="46" y="0"/>
                  </a:lnTo>
                  <a:lnTo>
                    <a:pt x="48" y="0"/>
                  </a:lnTo>
                  <a:lnTo>
                    <a:pt x="52" y="0"/>
                  </a:lnTo>
                  <a:lnTo>
                    <a:pt x="54" y="1"/>
                  </a:lnTo>
                  <a:lnTo>
                    <a:pt x="53" y="11"/>
                  </a:lnTo>
                  <a:lnTo>
                    <a:pt x="50" y="10"/>
                  </a:lnTo>
                  <a:lnTo>
                    <a:pt x="47" y="9"/>
                  </a:lnTo>
                  <a:lnTo>
                    <a:pt x="44" y="9"/>
                  </a:lnTo>
                  <a:lnTo>
                    <a:pt x="37" y="11"/>
                  </a:lnTo>
                  <a:lnTo>
                    <a:pt x="33" y="15"/>
                  </a:lnTo>
                  <a:lnTo>
                    <a:pt x="30" y="22"/>
                  </a:lnTo>
                  <a:lnTo>
                    <a:pt x="30" y="29"/>
                  </a:lnTo>
                  <a:lnTo>
                    <a:pt x="30" y="37"/>
                  </a:lnTo>
                  <a:lnTo>
                    <a:pt x="30" y="44"/>
                  </a:lnTo>
                  <a:lnTo>
                    <a:pt x="50" y="44"/>
                  </a:lnTo>
                  <a:lnTo>
                    <a:pt x="50" y="53"/>
                  </a:lnTo>
                  <a:lnTo>
                    <a:pt x="30" y="53"/>
                  </a:lnTo>
                  <a:lnTo>
                    <a:pt x="30" y="135"/>
                  </a:lnTo>
                  <a:lnTo>
                    <a:pt x="19" y="135"/>
                  </a:lnTo>
                  <a:lnTo>
                    <a:pt x="19" y="53"/>
                  </a:lnTo>
                  <a:lnTo>
                    <a:pt x="0" y="53"/>
                  </a:lnTo>
                  <a:lnTo>
                    <a:pt x="0" y="44"/>
                  </a:lnTo>
                  <a:lnTo>
                    <a:pt x="19" y="44"/>
                  </a:lnTo>
                  <a:lnTo>
                    <a:pt x="19" y="38"/>
                  </a:lnTo>
                  <a:lnTo>
                    <a:pt x="19" y="28"/>
                  </a:lnTo>
                  <a:lnTo>
                    <a:pt x="20" y="19"/>
                  </a:lnTo>
                  <a:lnTo>
                    <a:pt x="22" y="11"/>
                  </a:lnTo>
                  <a:lnTo>
                    <a:pt x="26" y="5"/>
                  </a:lnTo>
                  <a:lnTo>
                    <a:pt x="33" y="1"/>
                  </a:lnTo>
                  <a:lnTo>
                    <a:pt x="43"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7" name="Freeform 82"/>
            <p:cNvSpPr>
              <a:spLocks noEditPoints="1"/>
            </p:cNvSpPr>
            <p:nvPr userDrawn="1"/>
          </p:nvSpPr>
          <p:spPr bwMode="auto">
            <a:xfrm>
              <a:off x="963" y="513"/>
              <a:ext cx="25" cy="32"/>
            </a:xfrm>
            <a:custGeom>
              <a:avLst/>
              <a:gdLst>
                <a:gd name="T0" fmla="*/ 39 w 75"/>
                <a:gd name="T1" fmla="*/ 9 h 95"/>
                <a:gd name="T2" fmla="*/ 28 w 75"/>
                <a:gd name="T3" fmla="*/ 12 h 95"/>
                <a:gd name="T4" fmla="*/ 20 w 75"/>
                <a:gd name="T5" fmla="*/ 19 h 95"/>
                <a:gd name="T6" fmla="*/ 15 w 75"/>
                <a:gd name="T7" fmla="*/ 29 h 95"/>
                <a:gd name="T8" fmla="*/ 13 w 75"/>
                <a:gd name="T9" fmla="*/ 40 h 95"/>
                <a:gd name="T10" fmla="*/ 63 w 75"/>
                <a:gd name="T11" fmla="*/ 40 h 95"/>
                <a:gd name="T12" fmla="*/ 62 w 75"/>
                <a:gd name="T13" fmla="*/ 31 h 95"/>
                <a:gd name="T14" fmla="*/ 59 w 75"/>
                <a:gd name="T15" fmla="*/ 22 h 95"/>
                <a:gd name="T16" fmla="*/ 55 w 75"/>
                <a:gd name="T17" fmla="*/ 16 h 95"/>
                <a:gd name="T18" fmla="*/ 48 w 75"/>
                <a:gd name="T19" fmla="*/ 11 h 95"/>
                <a:gd name="T20" fmla="*/ 39 w 75"/>
                <a:gd name="T21" fmla="*/ 9 h 95"/>
                <a:gd name="T22" fmla="*/ 38 w 75"/>
                <a:gd name="T23" fmla="*/ 0 h 95"/>
                <a:gd name="T24" fmla="*/ 52 w 75"/>
                <a:gd name="T25" fmla="*/ 2 h 95"/>
                <a:gd name="T26" fmla="*/ 63 w 75"/>
                <a:gd name="T27" fmla="*/ 9 h 95"/>
                <a:gd name="T28" fmla="*/ 69 w 75"/>
                <a:gd name="T29" fmla="*/ 18 h 95"/>
                <a:gd name="T30" fmla="*/ 73 w 75"/>
                <a:gd name="T31" fmla="*/ 30 h 95"/>
                <a:gd name="T32" fmla="*/ 75 w 75"/>
                <a:gd name="T33" fmla="*/ 45 h 95"/>
                <a:gd name="T34" fmla="*/ 75 w 75"/>
                <a:gd name="T35" fmla="*/ 50 h 95"/>
                <a:gd name="T36" fmla="*/ 13 w 75"/>
                <a:gd name="T37" fmla="*/ 50 h 95"/>
                <a:gd name="T38" fmla="*/ 14 w 75"/>
                <a:gd name="T39" fmla="*/ 62 h 95"/>
                <a:gd name="T40" fmla="*/ 18 w 75"/>
                <a:gd name="T41" fmla="*/ 70 h 95"/>
                <a:gd name="T42" fmla="*/ 24 w 75"/>
                <a:gd name="T43" fmla="*/ 78 h 95"/>
                <a:gd name="T44" fmla="*/ 31 w 75"/>
                <a:gd name="T45" fmla="*/ 83 h 95"/>
                <a:gd name="T46" fmla="*/ 43 w 75"/>
                <a:gd name="T47" fmla="*/ 85 h 95"/>
                <a:gd name="T48" fmla="*/ 52 w 75"/>
                <a:gd name="T49" fmla="*/ 84 h 95"/>
                <a:gd name="T50" fmla="*/ 61 w 75"/>
                <a:gd name="T51" fmla="*/ 82 h 95"/>
                <a:gd name="T52" fmla="*/ 68 w 75"/>
                <a:gd name="T53" fmla="*/ 78 h 95"/>
                <a:gd name="T54" fmla="*/ 68 w 75"/>
                <a:gd name="T55" fmla="*/ 89 h 95"/>
                <a:gd name="T56" fmla="*/ 55 w 75"/>
                <a:gd name="T57" fmla="*/ 93 h 95"/>
                <a:gd name="T58" fmla="*/ 42 w 75"/>
                <a:gd name="T59" fmla="*/ 95 h 95"/>
                <a:gd name="T60" fmla="*/ 28 w 75"/>
                <a:gd name="T61" fmla="*/ 93 h 95"/>
                <a:gd name="T62" fmla="*/ 18 w 75"/>
                <a:gd name="T63" fmla="*/ 88 h 95"/>
                <a:gd name="T64" fmla="*/ 10 w 75"/>
                <a:gd name="T65" fmla="*/ 80 h 95"/>
                <a:gd name="T66" fmla="*/ 5 w 75"/>
                <a:gd name="T67" fmla="*/ 72 h 95"/>
                <a:gd name="T68" fmla="*/ 1 w 75"/>
                <a:gd name="T69" fmla="*/ 60 h 95"/>
                <a:gd name="T70" fmla="*/ 0 w 75"/>
                <a:gd name="T71" fmla="*/ 47 h 95"/>
                <a:gd name="T72" fmla="*/ 2 w 75"/>
                <a:gd name="T73" fmla="*/ 31 h 95"/>
                <a:gd name="T74" fmla="*/ 7 w 75"/>
                <a:gd name="T75" fmla="*/ 18 h 95"/>
                <a:gd name="T76" fmla="*/ 15 w 75"/>
                <a:gd name="T77" fmla="*/ 9 h 95"/>
                <a:gd name="T78" fmla="*/ 26 w 75"/>
                <a:gd name="T79" fmla="*/ 2 h 95"/>
                <a:gd name="T80" fmla="*/ 38 w 75"/>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5" h="95">
                  <a:moveTo>
                    <a:pt x="39" y="9"/>
                  </a:moveTo>
                  <a:lnTo>
                    <a:pt x="28" y="12"/>
                  </a:lnTo>
                  <a:lnTo>
                    <a:pt x="20" y="19"/>
                  </a:lnTo>
                  <a:lnTo>
                    <a:pt x="15" y="29"/>
                  </a:lnTo>
                  <a:lnTo>
                    <a:pt x="13" y="40"/>
                  </a:lnTo>
                  <a:lnTo>
                    <a:pt x="63" y="40"/>
                  </a:lnTo>
                  <a:lnTo>
                    <a:pt x="62" y="31"/>
                  </a:lnTo>
                  <a:lnTo>
                    <a:pt x="59" y="22"/>
                  </a:lnTo>
                  <a:lnTo>
                    <a:pt x="55" y="16"/>
                  </a:lnTo>
                  <a:lnTo>
                    <a:pt x="48" y="11"/>
                  </a:lnTo>
                  <a:lnTo>
                    <a:pt x="39" y="9"/>
                  </a:lnTo>
                  <a:close/>
                  <a:moveTo>
                    <a:pt x="38" y="0"/>
                  </a:moveTo>
                  <a:lnTo>
                    <a:pt x="52" y="2"/>
                  </a:lnTo>
                  <a:lnTo>
                    <a:pt x="63" y="9"/>
                  </a:lnTo>
                  <a:lnTo>
                    <a:pt x="69" y="18"/>
                  </a:lnTo>
                  <a:lnTo>
                    <a:pt x="73" y="30"/>
                  </a:lnTo>
                  <a:lnTo>
                    <a:pt x="75" y="45"/>
                  </a:lnTo>
                  <a:lnTo>
                    <a:pt x="75" y="50"/>
                  </a:lnTo>
                  <a:lnTo>
                    <a:pt x="13" y="50"/>
                  </a:lnTo>
                  <a:lnTo>
                    <a:pt x="14" y="62"/>
                  </a:lnTo>
                  <a:lnTo>
                    <a:pt x="18" y="70"/>
                  </a:lnTo>
                  <a:lnTo>
                    <a:pt x="24" y="78"/>
                  </a:lnTo>
                  <a:lnTo>
                    <a:pt x="31" y="83"/>
                  </a:lnTo>
                  <a:lnTo>
                    <a:pt x="43" y="85"/>
                  </a:lnTo>
                  <a:lnTo>
                    <a:pt x="52" y="84"/>
                  </a:lnTo>
                  <a:lnTo>
                    <a:pt x="61" y="82"/>
                  </a:lnTo>
                  <a:lnTo>
                    <a:pt x="68" y="78"/>
                  </a:lnTo>
                  <a:lnTo>
                    <a:pt x="68" y="89"/>
                  </a:lnTo>
                  <a:lnTo>
                    <a:pt x="55" y="93"/>
                  </a:lnTo>
                  <a:lnTo>
                    <a:pt x="42" y="95"/>
                  </a:lnTo>
                  <a:lnTo>
                    <a:pt x="28" y="93"/>
                  </a:lnTo>
                  <a:lnTo>
                    <a:pt x="18" y="88"/>
                  </a:lnTo>
                  <a:lnTo>
                    <a:pt x="10" y="80"/>
                  </a:lnTo>
                  <a:lnTo>
                    <a:pt x="5" y="72"/>
                  </a:lnTo>
                  <a:lnTo>
                    <a:pt x="1" y="60"/>
                  </a:lnTo>
                  <a:lnTo>
                    <a:pt x="0" y="47"/>
                  </a:lnTo>
                  <a:lnTo>
                    <a:pt x="2" y="31"/>
                  </a:lnTo>
                  <a:lnTo>
                    <a:pt x="7" y="18"/>
                  </a:lnTo>
                  <a:lnTo>
                    <a:pt x="15" y="9"/>
                  </a:lnTo>
                  <a:lnTo>
                    <a:pt x="26"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8" name="Freeform 83"/>
            <p:cNvSpPr>
              <a:spLocks noEditPoints="1"/>
            </p:cNvSpPr>
            <p:nvPr userDrawn="1"/>
          </p:nvSpPr>
          <p:spPr bwMode="auto">
            <a:xfrm>
              <a:off x="998" y="500"/>
              <a:ext cx="26" cy="45"/>
            </a:xfrm>
            <a:custGeom>
              <a:avLst/>
              <a:gdLst>
                <a:gd name="T0" fmla="*/ 39 w 77"/>
                <a:gd name="T1" fmla="*/ 49 h 135"/>
                <a:gd name="T2" fmla="*/ 28 w 77"/>
                <a:gd name="T3" fmla="*/ 51 h 135"/>
                <a:gd name="T4" fmla="*/ 20 w 77"/>
                <a:gd name="T5" fmla="*/ 58 h 135"/>
                <a:gd name="T6" fmla="*/ 16 w 77"/>
                <a:gd name="T7" fmla="*/ 66 h 135"/>
                <a:gd name="T8" fmla="*/ 14 w 77"/>
                <a:gd name="T9" fmla="*/ 77 h 135"/>
                <a:gd name="T10" fmla="*/ 12 w 77"/>
                <a:gd name="T11" fmla="*/ 87 h 135"/>
                <a:gd name="T12" fmla="*/ 14 w 77"/>
                <a:gd name="T13" fmla="*/ 98 h 135"/>
                <a:gd name="T14" fmla="*/ 16 w 77"/>
                <a:gd name="T15" fmla="*/ 108 h 135"/>
                <a:gd name="T16" fmla="*/ 20 w 77"/>
                <a:gd name="T17" fmla="*/ 117 h 135"/>
                <a:gd name="T18" fmla="*/ 28 w 77"/>
                <a:gd name="T19" fmla="*/ 123 h 135"/>
                <a:gd name="T20" fmla="*/ 39 w 77"/>
                <a:gd name="T21" fmla="*/ 125 h 135"/>
                <a:gd name="T22" fmla="*/ 49 w 77"/>
                <a:gd name="T23" fmla="*/ 123 h 135"/>
                <a:gd name="T24" fmla="*/ 57 w 77"/>
                <a:gd name="T25" fmla="*/ 116 h 135"/>
                <a:gd name="T26" fmla="*/ 63 w 77"/>
                <a:gd name="T27" fmla="*/ 107 h 135"/>
                <a:gd name="T28" fmla="*/ 65 w 77"/>
                <a:gd name="T29" fmla="*/ 97 h 135"/>
                <a:gd name="T30" fmla="*/ 66 w 77"/>
                <a:gd name="T31" fmla="*/ 87 h 135"/>
                <a:gd name="T32" fmla="*/ 65 w 77"/>
                <a:gd name="T33" fmla="*/ 77 h 135"/>
                <a:gd name="T34" fmla="*/ 63 w 77"/>
                <a:gd name="T35" fmla="*/ 67 h 135"/>
                <a:gd name="T36" fmla="*/ 57 w 77"/>
                <a:gd name="T37" fmla="*/ 58 h 135"/>
                <a:gd name="T38" fmla="*/ 49 w 77"/>
                <a:gd name="T39" fmla="*/ 51 h 135"/>
                <a:gd name="T40" fmla="*/ 39 w 77"/>
                <a:gd name="T41" fmla="*/ 49 h 135"/>
                <a:gd name="T42" fmla="*/ 66 w 77"/>
                <a:gd name="T43" fmla="*/ 0 h 135"/>
                <a:gd name="T44" fmla="*/ 77 w 77"/>
                <a:gd name="T45" fmla="*/ 0 h 135"/>
                <a:gd name="T46" fmla="*/ 77 w 77"/>
                <a:gd name="T47" fmla="*/ 133 h 135"/>
                <a:gd name="T48" fmla="*/ 66 w 77"/>
                <a:gd name="T49" fmla="*/ 133 h 135"/>
                <a:gd name="T50" fmla="*/ 66 w 77"/>
                <a:gd name="T51" fmla="*/ 118 h 135"/>
                <a:gd name="T52" fmla="*/ 66 w 77"/>
                <a:gd name="T53" fmla="*/ 118 h 135"/>
                <a:gd name="T54" fmla="*/ 58 w 77"/>
                <a:gd name="T55" fmla="*/ 127 h 135"/>
                <a:gd name="T56" fmla="*/ 49 w 77"/>
                <a:gd name="T57" fmla="*/ 133 h 135"/>
                <a:gd name="T58" fmla="*/ 38 w 77"/>
                <a:gd name="T59" fmla="*/ 135 h 135"/>
                <a:gd name="T60" fmla="*/ 25 w 77"/>
                <a:gd name="T61" fmla="*/ 132 h 135"/>
                <a:gd name="T62" fmla="*/ 14 w 77"/>
                <a:gd name="T63" fmla="*/ 125 h 135"/>
                <a:gd name="T64" fmla="*/ 7 w 77"/>
                <a:gd name="T65" fmla="*/ 115 h 135"/>
                <a:gd name="T66" fmla="*/ 2 w 77"/>
                <a:gd name="T67" fmla="*/ 103 h 135"/>
                <a:gd name="T68" fmla="*/ 0 w 77"/>
                <a:gd name="T69" fmla="*/ 87 h 135"/>
                <a:gd name="T70" fmla="*/ 1 w 77"/>
                <a:gd name="T71" fmla="*/ 71 h 135"/>
                <a:gd name="T72" fmla="*/ 6 w 77"/>
                <a:gd name="T73" fmla="*/ 59 h 135"/>
                <a:gd name="T74" fmla="*/ 14 w 77"/>
                <a:gd name="T75" fmla="*/ 49 h 135"/>
                <a:gd name="T76" fmla="*/ 24 w 77"/>
                <a:gd name="T77" fmla="*/ 42 h 135"/>
                <a:gd name="T78" fmla="*/ 38 w 77"/>
                <a:gd name="T79" fmla="*/ 40 h 135"/>
                <a:gd name="T80" fmla="*/ 49 w 77"/>
                <a:gd name="T81" fmla="*/ 42 h 135"/>
                <a:gd name="T82" fmla="*/ 58 w 77"/>
                <a:gd name="T83" fmla="*/ 47 h 135"/>
                <a:gd name="T84" fmla="*/ 63 w 77"/>
                <a:gd name="T85" fmla="*/ 52 h 135"/>
                <a:gd name="T86" fmla="*/ 66 w 77"/>
                <a:gd name="T87" fmla="*/ 57 h 135"/>
                <a:gd name="T88" fmla="*/ 66 w 77"/>
                <a:gd name="T89" fmla="*/ 57 h 135"/>
                <a:gd name="T90" fmla="*/ 66 w 77"/>
                <a:gd name="T91" fmla="*/ 0 h 1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77" h="135">
                  <a:moveTo>
                    <a:pt x="39" y="49"/>
                  </a:moveTo>
                  <a:lnTo>
                    <a:pt x="28" y="51"/>
                  </a:lnTo>
                  <a:lnTo>
                    <a:pt x="20" y="58"/>
                  </a:lnTo>
                  <a:lnTo>
                    <a:pt x="16" y="66"/>
                  </a:lnTo>
                  <a:lnTo>
                    <a:pt x="14" y="77"/>
                  </a:lnTo>
                  <a:lnTo>
                    <a:pt x="12" y="87"/>
                  </a:lnTo>
                  <a:lnTo>
                    <a:pt x="14" y="98"/>
                  </a:lnTo>
                  <a:lnTo>
                    <a:pt x="16" y="108"/>
                  </a:lnTo>
                  <a:lnTo>
                    <a:pt x="20" y="117"/>
                  </a:lnTo>
                  <a:lnTo>
                    <a:pt x="28" y="123"/>
                  </a:lnTo>
                  <a:lnTo>
                    <a:pt x="39" y="125"/>
                  </a:lnTo>
                  <a:lnTo>
                    <a:pt x="49" y="123"/>
                  </a:lnTo>
                  <a:lnTo>
                    <a:pt x="57" y="116"/>
                  </a:lnTo>
                  <a:lnTo>
                    <a:pt x="63" y="107"/>
                  </a:lnTo>
                  <a:lnTo>
                    <a:pt x="65" y="97"/>
                  </a:lnTo>
                  <a:lnTo>
                    <a:pt x="66" y="87"/>
                  </a:lnTo>
                  <a:lnTo>
                    <a:pt x="65" y="77"/>
                  </a:lnTo>
                  <a:lnTo>
                    <a:pt x="63" y="67"/>
                  </a:lnTo>
                  <a:lnTo>
                    <a:pt x="57" y="58"/>
                  </a:lnTo>
                  <a:lnTo>
                    <a:pt x="49" y="51"/>
                  </a:lnTo>
                  <a:lnTo>
                    <a:pt x="39" y="49"/>
                  </a:lnTo>
                  <a:close/>
                  <a:moveTo>
                    <a:pt x="66" y="0"/>
                  </a:moveTo>
                  <a:lnTo>
                    <a:pt x="77" y="0"/>
                  </a:lnTo>
                  <a:lnTo>
                    <a:pt x="77" y="133"/>
                  </a:lnTo>
                  <a:lnTo>
                    <a:pt x="66" y="133"/>
                  </a:lnTo>
                  <a:lnTo>
                    <a:pt x="66" y="118"/>
                  </a:lnTo>
                  <a:lnTo>
                    <a:pt x="66" y="118"/>
                  </a:lnTo>
                  <a:lnTo>
                    <a:pt x="58" y="127"/>
                  </a:lnTo>
                  <a:lnTo>
                    <a:pt x="49" y="133"/>
                  </a:lnTo>
                  <a:lnTo>
                    <a:pt x="38" y="135"/>
                  </a:lnTo>
                  <a:lnTo>
                    <a:pt x="25" y="132"/>
                  </a:lnTo>
                  <a:lnTo>
                    <a:pt x="14" y="125"/>
                  </a:lnTo>
                  <a:lnTo>
                    <a:pt x="7" y="115"/>
                  </a:lnTo>
                  <a:lnTo>
                    <a:pt x="2" y="103"/>
                  </a:lnTo>
                  <a:lnTo>
                    <a:pt x="0" y="87"/>
                  </a:lnTo>
                  <a:lnTo>
                    <a:pt x="1" y="71"/>
                  </a:lnTo>
                  <a:lnTo>
                    <a:pt x="6" y="59"/>
                  </a:lnTo>
                  <a:lnTo>
                    <a:pt x="14" y="49"/>
                  </a:lnTo>
                  <a:lnTo>
                    <a:pt x="24" y="42"/>
                  </a:lnTo>
                  <a:lnTo>
                    <a:pt x="38" y="40"/>
                  </a:lnTo>
                  <a:lnTo>
                    <a:pt x="49" y="42"/>
                  </a:lnTo>
                  <a:lnTo>
                    <a:pt x="58" y="47"/>
                  </a:lnTo>
                  <a:lnTo>
                    <a:pt x="63" y="52"/>
                  </a:lnTo>
                  <a:lnTo>
                    <a:pt x="66" y="57"/>
                  </a:lnTo>
                  <a:lnTo>
                    <a:pt x="66" y="57"/>
                  </a:lnTo>
                  <a:lnTo>
                    <a:pt x="66"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89" name="Freeform 84"/>
            <p:cNvSpPr>
              <a:spLocks noEditPoints="1"/>
            </p:cNvSpPr>
            <p:nvPr userDrawn="1"/>
          </p:nvSpPr>
          <p:spPr bwMode="auto">
            <a:xfrm>
              <a:off x="1035" y="513"/>
              <a:ext cx="25" cy="32"/>
            </a:xfrm>
            <a:custGeom>
              <a:avLst/>
              <a:gdLst>
                <a:gd name="T0" fmla="*/ 38 w 74"/>
                <a:gd name="T1" fmla="*/ 9 h 95"/>
                <a:gd name="T2" fmla="*/ 27 w 74"/>
                <a:gd name="T3" fmla="*/ 12 h 95"/>
                <a:gd name="T4" fmla="*/ 19 w 74"/>
                <a:gd name="T5" fmla="*/ 19 h 95"/>
                <a:gd name="T6" fmla="*/ 13 w 74"/>
                <a:gd name="T7" fmla="*/ 29 h 95"/>
                <a:gd name="T8" fmla="*/ 12 w 74"/>
                <a:gd name="T9" fmla="*/ 40 h 95"/>
                <a:gd name="T10" fmla="*/ 61 w 74"/>
                <a:gd name="T11" fmla="*/ 40 h 95"/>
                <a:gd name="T12" fmla="*/ 60 w 74"/>
                <a:gd name="T13" fmla="*/ 31 h 95"/>
                <a:gd name="T14" fmla="*/ 58 w 74"/>
                <a:gd name="T15" fmla="*/ 22 h 95"/>
                <a:gd name="T16" fmla="*/ 53 w 74"/>
                <a:gd name="T17" fmla="*/ 16 h 95"/>
                <a:gd name="T18" fmla="*/ 47 w 74"/>
                <a:gd name="T19" fmla="*/ 11 h 95"/>
                <a:gd name="T20" fmla="*/ 38 w 74"/>
                <a:gd name="T21" fmla="*/ 9 h 95"/>
                <a:gd name="T22" fmla="*/ 38 w 74"/>
                <a:gd name="T23" fmla="*/ 0 h 95"/>
                <a:gd name="T24" fmla="*/ 51 w 74"/>
                <a:gd name="T25" fmla="*/ 2 h 95"/>
                <a:gd name="T26" fmla="*/ 61 w 74"/>
                <a:gd name="T27" fmla="*/ 9 h 95"/>
                <a:gd name="T28" fmla="*/ 68 w 74"/>
                <a:gd name="T29" fmla="*/ 18 h 95"/>
                <a:gd name="T30" fmla="*/ 72 w 74"/>
                <a:gd name="T31" fmla="*/ 30 h 95"/>
                <a:gd name="T32" fmla="*/ 74 w 74"/>
                <a:gd name="T33" fmla="*/ 45 h 95"/>
                <a:gd name="T34" fmla="*/ 74 w 74"/>
                <a:gd name="T35" fmla="*/ 50 h 95"/>
                <a:gd name="T36" fmla="*/ 12 w 74"/>
                <a:gd name="T37" fmla="*/ 50 h 95"/>
                <a:gd name="T38" fmla="*/ 13 w 74"/>
                <a:gd name="T39" fmla="*/ 62 h 95"/>
                <a:gd name="T40" fmla="*/ 17 w 74"/>
                <a:gd name="T41" fmla="*/ 70 h 95"/>
                <a:gd name="T42" fmla="*/ 22 w 74"/>
                <a:gd name="T43" fmla="*/ 78 h 95"/>
                <a:gd name="T44" fmla="*/ 31 w 74"/>
                <a:gd name="T45" fmla="*/ 83 h 95"/>
                <a:gd name="T46" fmla="*/ 41 w 74"/>
                <a:gd name="T47" fmla="*/ 85 h 95"/>
                <a:gd name="T48" fmla="*/ 50 w 74"/>
                <a:gd name="T49" fmla="*/ 84 h 95"/>
                <a:gd name="T50" fmla="*/ 60 w 74"/>
                <a:gd name="T51" fmla="*/ 82 h 95"/>
                <a:gd name="T52" fmla="*/ 67 w 74"/>
                <a:gd name="T53" fmla="*/ 78 h 95"/>
                <a:gd name="T54" fmla="*/ 67 w 74"/>
                <a:gd name="T55" fmla="*/ 89 h 95"/>
                <a:gd name="T56" fmla="*/ 53 w 74"/>
                <a:gd name="T57" fmla="*/ 93 h 95"/>
                <a:gd name="T58" fmla="*/ 40 w 74"/>
                <a:gd name="T59" fmla="*/ 95 h 95"/>
                <a:gd name="T60" fmla="*/ 27 w 74"/>
                <a:gd name="T61" fmla="*/ 93 h 95"/>
                <a:gd name="T62" fmla="*/ 17 w 74"/>
                <a:gd name="T63" fmla="*/ 88 h 95"/>
                <a:gd name="T64" fmla="*/ 9 w 74"/>
                <a:gd name="T65" fmla="*/ 80 h 95"/>
                <a:gd name="T66" fmla="*/ 3 w 74"/>
                <a:gd name="T67" fmla="*/ 72 h 95"/>
                <a:gd name="T68" fmla="*/ 0 w 74"/>
                <a:gd name="T69" fmla="*/ 60 h 95"/>
                <a:gd name="T70" fmla="*/ 0 w 74"/>
                <a:gd name="T71" fmla="*/ 47 h 95"/>
                <a:gd name="T72" fmla="*/ 1 w 74"/>
                <a:gd name="T73" fmla="*/ 31 h 95"/>
                <a:gd name="T74" fmla="*/ 7 w 74"/>
                <a:gd name="T75" fmla="*/ 18 h 95"/>
                <a:gd name="T76" fmla="*/ 14 w 74"/>
                <a:gd name="T77" fmla="*/ 9 h 95"/>
                <a:gd name="T78" fmla="*/ 24 w 74"/>
                <a:gd name="T79" fmla="*/ 2 h 95"/>
                <a:gd name="T80" fmla="*/ 38 w 74"/>
                <a:gd name="T81"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74" h="95">
                  <a:moveTo>
                    <a:pt x="38" y="9"/>
                  </a:moveTo>
                  <a:lnTo>
                    <a:pt x="27" y="12"/>
                  </a:lnTo>
                  <a:lnTo>
                    <a:pt x="19" y="19"/>
                  </a:lnTo>
                  <a:lnTo>
                    <a:pt x="13" y="29"/>
                  </a:lnTo>
                  <a:lnTo>
                    <a:pt x="12" y="40"/>
                  </a:lnTo>
                  <a:lnTo>
                    <a:pt x="61" y="40"/>
                  </a:lnTo>
                  <a:lnTo>
                    <a:pt x="60" y="31"/>
                  </a:lnTo>
                  <a:lnTo>
                    <a:pt x="58" y="22"/>
                  </a:lnTo>
                  <a:lnTo>
                    <a:pt x="53" y="16"/>
                  </a:lnTo>
                  <a:lnTo>
                    <a:pt x="47" y="11"/>
                  </a:lnTo>
                  <a:lnTo>
                    <a:pt x="38" y="9"/>
                  </a:lnTo>
                  <a:close/>
                  <a:moveTo>
                    <a:pt x="38" y="0"/>
                  </a:moveTo>
                  <a:lnTo>
                    <a:pt x="51" y="2"/>
                  </a:lnTo>
                  <a:lnTo>
                    <a:pt x="61" y="9"/>
                  </a:lnTo>
                  <a:lnTo>
                    <a:pt x="68" y="18"/>
                  </a:lnTo>
                  <a:lnTo>
                    <a:pt x="72" y="30"/>
                  </a:lnTo>
                  <a:lnTo>
                    <a:pt x="74" y="45"/>
                  </a:lnTo>
                  <a:lnTo>
                    <a:pt x="74" y="50"/>
                  </a:lnTo>
                  <a:lnTo>
                    <a:pt x="12" y="50"/>
                  </a:lnTo>
                  <a:lnTo>
                    <a:pt x="13" y="62"/>
                  </a:lnTo>
                  <a:lnTo>
                    <a:pt x="17" y="70"/>
                  </a:lnTo>
                  <a:lnTo>
                    <a:pt x="22" y="78"/>
                  </a:lnTo>
                  <a:lnTo>
                    <a:pt x="31" y="83"/>
                  </a:lnTo>
                  <a:lnTo>
                    <a:pt x="41" y="85"/>
                  </a:lnTo>
                  <a:lnTo>
                    <a:pt x="50" y="84"/>
                  </a:lnTo>
                  <a:lnTo>
                    <a:pt x="60" y="82"/>
                  </a:lnTo>
                  <a:lnTo>
                    <a:pt x="67" y="78"/>
                  </a:lnTo>
                  <a:lnTo>
                    <a:pt x="67" y="89"/>
                  </a:lnTo>
                  <a:lnTo>
                    <a:pt x="53" y="93"/>
                  </a:lnTo>
                  <a:lnTo>
                    <a:pt x="40" y="95"/>
                  </a:lnTo>
                  <a:lnTo>
                    <a:pt x="27" y="93"/>
                  </a:lnTo>
                  <a:lnTo>
                    <a:pt x="17" y="88"/>
                  </a:lnTo>
                  <a:lnTo>
                    <a:pt x="9" y="80"/>
                  </a:lnTo>
                  <a:lnTo>
                    <a:pt x="3" y="72"/>
                  </a:lnTo>
                  <a:lnTo>
                    <a:pt x="0" y="60"/>
                  </a:lnTo>
                  <a:lnTo>
                    <a:pt x="0" y="47"/>
                  </a:lnTo>
                  <a:lnTo>
                    <a:pt x="1" y="31"/>
                  </a:lnTo>
                  <a:lnTo>
                    <a:pt x="7" y="18"/>
                  </a:lnTo>
                  <a:lnTo>
                    <a:pt x="14" y="9"/>
                  </a:lnTo>
                  <a:lnTo>
                    <a:pt x="24" y="2"/>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0" name="Freeform 85"/>
            <p:cNvSpPr>
              <a:spLocks/>
            </p:cNvSpPr>
            <p:nvPr userDrawn="1"/>
          </p:nvSpPr>
          <p:spPr bwMode="auto">
            <a:xfrm>
              <a:off x="1071" y="513"/>
              <a:ext cx="15" cy="31"/>
            </a:xfrm>
            <a:custGeom>
              <a:avLst/>
              <a:gdLst>
                <a:gd name="T0" fmla="*/ 35 w 43"/>
                <a:gd name="T1" fmla="*/ 0 h 93"/>
                <a:gd name="T2" fmla="*/ 39 w 43"/>
                <a:gd name="T3" fmla="*/ 0 h 93"/>
                <a:gd name="T4" fmla="*/ 43 w 43"/>
                <a:gd name="T5" fmla="*/ 1 h 93"/>
                <a:gd name="T6" fmla="*/ 43 w 43"/>
                <a:gd name="T7" fmla="*/ 12 h 93"/>
                <a:gd name="T8" fmla="*/ 38 w 43"/>
                <a:gd name="T9" fmla="*/ 11 h 93"/>
                <a:gd name="T10" fmla="*/ 35 w 43"/>
                <a:gd name="T11" fmla="*/ 11 h 93"/>
                <a:gd name="T12" fmla="*/ 25 w 43"/>
                <a:gd name="T13" fmla="*/ 14 h 93"/>
                <a:gd name="T14" fmla="*/ 19 w 43"/>
                <a:gd name="T15" fmla="*/ 19 h 93"/>
                <a:gd name="T16" fmla="*/ 15 w 43"/>
                <a:gd name="T17" fmla="*/ 28 h 93"/>
                <a:gd name="T18" fmla="*/ 13 w 43"/>
                <a:gd name="T19" fmla="*/ 38 h 93"/>
                <a:gd name="T20" fmla="*/ 11 w 43"/>
                <a:gd name="T21" fmla="*/ 48 h 93"/>
                <a:gd name="T22" fmla="*/ 11 w 43"/>
                <a:gd name="T23" fmla="*/ 93 h 93"/>
                <a:gd name="T24" fmla="*/ 0 w 43"/>
                <a:gd name="T25" fmla="*/ 93 h 93"/>
                <a:gd name="T26" fmla="*/ 0 w 43"/>
                <a:gd name="T27" fmla="*/ 22 h 93"/>
                <a:gd name="T28" fmla="*/ 0 w 43"/>
                <a:gd name="T29" fmla="*/ 14 h 93"/>
                <a:gd name="T30" fmla="*/ 0 w 43"/>
                <a:gd name="T31" fmla="*/ 8 h 93"/>
                <a:gd name="T32" fmla="*/ 0 w 43"/>
                <a:gd name="T33" fmla="*/ 2 h 93"/>
                <a:gd name="T34" fmla="*/ 11 w 43"/>
                <a:gd name="T35" fmla="*/ 2 h 93"/>
                <a:gd name="T36" fmla="*/ 11 w 43"/>
                <a:gd name="T37" fmla="*/ 19 h 93"/>
                <a:gd name="T38" fmla="*/ 11 w 43"/>
                <a:gd name="T39" fmla="*/ 19 h 93"/>
                <a:gd name="T40" fmla="*/ 17 w 43"/>
                <a:gd name="T41" fmla="*/ 10 h 93"/>
                <a:gd name="T42" fmla="*/ 25 w 43"/>
                <a:gd name="T43" fmla="*/ 2 h 93"/>
                <a:gd name="T44" fmla="*/ 35 w 43"/>
                <a:gd name="T45"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3" h="93">
                  <a:moveTo>
                    <a:pt x="35" y="0"/>
                  </a:moveTo>
                  <a:lnTo>
                    <a:pt x="39" y="0"/>
                  </a:lnTo>
                  <a:lnTo>
                    <a:pt x="43" y="1"/>
                  </a:lnTo>
                  <a:lnTo>
                    <a:pt x="43" y="12"/>
                  </a:lnTo>
                  <a:lnTo>
                    <a:pt x="38" y="11"/>
                  </a:lnTo>
                  <a:lnTo>
                    <a:pt x="35" y="11"/>
                  </a:lnTo>
                  <a:lnTo>
                    <a:pt x="25" y="14"/>
                  </a:lnTo>
                  <a:lnTo>
                    <a:pt x="19" y="19"/>
                  </a:lnTo>
                  <a:lnTo>
                    <a:pt x="15" y="28"/>
                  </a:lnTo>
                  <a:lnTo>
                    <a:pt x="13" y="38"/>
                  </a:lnTo>
                  <a:lnTo>
                    <a:pt x="11" y="48"/>
                  </a:lnTo>
                  <a:lnTo>
                    <a:pt x="11" y="93"/>
                  </a:lnTo>
                  <a:lnTo>
                    <a:pt x="0" y="93"/>
                  </a:lnTo>
                  <a:lnTo>
                    <a:pt x="0" y="22"/>
                  </a:lnTo>
                  <a:lnTo>
                    <a:pt x="0" y="14"/>
                  </a:lnTo>
                  <a:lnTo>
                    <a:pt x="0" y="8"/>
                  </a:lnTo>
                  <a:lnTo>
                    <a:pt x="0" y="2"/>
                  </a:lnTo>
                  <a:lnTo>
                    <a:pt x="11" y="2"/>
                  </a:lnTo>
                  <a:lnTo>
                    <a:pt x="11" y="19"/>
                  </a:lnTo>
                  <a:lnTo>
                    <a:pt x="11" y="19"/>
                  </a:lnTo>
                  <a:lnTo>
                    <a:pt x="17" y="10"/>
                  </a:lnTo>
                  <a:lnTo>
                    <a:pt x="25" y="2"/>
                  </a:lnTo>
                  <a:lnTo>
                    <a:pt x="35"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1" name="Freeform 86"/>
            <p:cNvSpPr>
              <a:spLocks noEditPoints="1"/>
            </p:cNvSpPr>
            <p:nvPr userDrawn="1"/>
          </p:nvSpPr>
          <p:spPr bwMode="auto">
            <a:xfrm>
              <a:off x="1093" y="513"/>
              <a:ext cx="24" cy="32"/>
            </a:xfrm>
            <a:custGeom>
              <a:avLst/>
              <a:gdLst>
                <a:gd name="T0" fmla="*/ 55 w 71"/>
                <a:gd name="T1" fmla="*/ 47 h 95"/>
                <a:gd name="T2" fmla="*/ 45 w 71"/>
                <a:gd name="T3" fmla="*/ 47 h 95"/>
                <a:gd name="T4" fmla="*/ 36 w 71"/>
                <a:gd name="T5" fmla="*/ 48 h 95"/>
                <a:gd name="T6" fmla="*/ 27 w 71"/>
                <a:gd name="T7" fmla="*/ 50 h 95"/>
                <a:gd name="T8" fmla="*/ 19 w 71"/>
                <a:gd name="T9" fmla="*/ 54 h 95"/>
                <a:gd name="T10" fmla="*/ 15 w 71"/>
                <a:gd name="T11" fmla="*/ 60 h 95"/>
                <a:gd name="T12" fmla="*/ 12 w 71"/>
                <a:gd name="T13" fmla="*/ 68 h 95"/>
                <a:gd name="T14" fmla="*/ 15 w 71"/>
                <a:gd name="T15" fmla="*/ 76 h 95"/>
                <a:gd name="T16" fmla="*/ 18 w 71"/>
                <a:gd name="T17" fmla="*/ 82 h 95"/>
                <a:gd name="T18" fmla="*/ 25 w 71"/>
                <a:gd name="T19" fmla="*/ 84 h 95"/>
                <a:gd name="T20" fmla="*/ 31 w 71"/>
                <a:gd name="T21" fmla="*/ 85 h 95"/>
                <a:gd name="T22" fmla="*/ 43 w 71"/>
                <a:gd name="T23" fmla="*/ 83 h 95"/>
                <a:gd name="T24" fmla="*/ 50 w 71"/>
                <a:gd name="T25" fmla="*/ 78 h 95"/>
                <a:gd name="T26" fmla="*/ 55 w 71"/>
                <a:gd name="T27" fmla="*/ 73 h 95"/>
                <a:gd name="T28" fmla="*/ 57 w 71"/>
                <a:gd name="T29" fmla="*/ 65 h 95"/>
                <a:gd name="T30" fmla="*/ 58 w 71"/>
                <a:gd name="T31" fmla="*/ 58 h 95"/>
                <a:gd name="T32" fmla="*/ 58 w 71"/>
                <a:gd name="T33" fmla="*/ 53 h 95"/>
                <a:gd name="T34" fmla="*/ 58 w 71"/>
                <a:gd name="T35" fmla="*/ 47 h 95"/>
                <a:gd name="T36" fmla="*/ 55 w 71"/>
                <a:gd name="T37" fmla="*/ 47 h 95"/>
                <a:gd name="T38" fmla="*/ 38 w 71"/>
                <a:gd name="T39" fmla="*/ 0 h 95"/>
                <a:gd name="T40" fmla="*/ 53 w 71"/>
                <a:gd name="T41" fmla="*/ 1 h 95"/>
                <a:gd name="T42" fmla="*/ 62 w 71"/>
                <a:gd name="T43" fmla="*/ 8 h 95"/>
                <a:gd name="T44" fmla="*/ 68 w 71"/>
                <a:gd name="T45" fmla="*/ 18 h 95"/>
                <a:gd name="T46" fmla="*/ 69 w 71"/>
                <a:gd name="T47" fmla="*/ 34 h 95"/>
                <a:gd name="T48" fmla="*/ 69 w 71"/>
                <a:gd name="T49" fmla="*/ 74 h 95"/>
                <a:gd name="T50" fmla="*/ 69 w 71"/>
                <a:gd name="T51" fmla="*/ 83 h 95"/>
                <a:gd name="T52" fmla="*/ 71 w 71"/>
                <a:gd name="T53" fmla="*/ 93 h 95"/>
                <a:gd name="T54" fmla="*/ 59 w 71"/>
                <a:gd name="T55" fmla="*/ 93 h 95"/>
                <a:gd name="T56" fmla="*/ 59 w 71"/>
                <a:gd name="T57" fmla="*/ 78 h 95"/>
                <a:gd name="T58" fmla="*/ 59 w 71"/>
                <a:gd name="T59" fmla="*/ 78 h 95"/>
                <a:gd name="T60" fmla="*/ 52 w 71"/>
                <a:gd name="T61" fmla="*/ 87 h 95"/>
                <a:gd name="T62" fmla="*/ 41 w 71"/>
                <a:gd name="T63" fmla="*/ 93 h 95"/>
                <a:gd name="T64" fmla="*/ 30 w 71"/>
                <a:gd name="T65" fmla="*/ 95 h 95"/>
                <a:gd name="T66" fmla="*/ 19 w 71"/>
                <a:gd name="T67" fmla="*/ 93 h 95"/>
                <a:gd name="T68" fmla="*/ 11 w 71"/>
                <a:gd name="T69" fmla="*/ 89 h 95"/>
                <a:gd name="T70" fmla="*/ 6 w 71"/>
                <a:gd name="T71" fmla="*/ 85 h 95"/>
                <a:gd name="T72" fmla="*/ 2 w 71"/>
                <a:gd name="T73" fmla="*/ 79 h 95"/>
                <a:gd name="T74" fmla="*/ 1 w 71"/>
                <a:gd name="T75" fmla="*/ 74 h 95"/>
                <a:gd name="T76" fmla="*/ 0 w 71"/>
                <a:gd name="T77" fmla="*/ 69 h 95"/>
                <a:gd name="T78" fmla="*/ 2 w 71"/>
                <a:gd name="T79" fmla="*/ 58 h 95"/>
                <a:gd name="T80" fmla="*/ 8 w 71"/>
                <a:gd name="T81" fmla="*/ 49 h 95"/>
                <a:gd name="T82" fmla="*/ 15 w 71"/>
                <a:gd name="T83" fmla="*/ 44 h 95"/>
                <a:gd name="T84" fmla="*/ 25 w 71"/>
                <a:gd name="T85" fmla="*/ 40 h 95"/>
                <a:gd name="T86" fmla="*/ 35 w 71"/>
                <a:gd name="T87" fmla="*/ 38 h 95"/>
                <a:gd name="T88" fmla="*/ 46 w 71"/>
                <a:gd name="T89" fmla="*/ 37 h 95"/>
                <a:gd name="T90" fmla="*/ 56 w 71"/>
                <a:gd name="T91" fmla="*/ 37 h 95"/>
                <a:gd name="T92" fmla="*/ 58 w 71"/>
                <a:gd name="T93" fmla="*/ 37 h 95"/>
                <a:gd name="T94" fmla="*/ 58 w 71"/>
                <a:gd name="T95" fmla="*/ 32 h 95"/>
                <a:gd name="T96" fmla="*/ 57 w 71"/>
                <a:gd name="T97" fmla="*/ 22 h 95"/>
                <a:gd name="T98" fmla="*/ 54 w 71"/>
                <a:gd name="T99" fmla="*/ 16 h 95"/>
                <a:gd name="T100" fmla="*/ 47 w 71"/>
                <a:gd name="T101" fmla="*/ 11 h 95"/>
                <a:gd name="T102" fmla="*/ 38 w 71"/>
                <a:gd name="T103" fmla="*/ 9 h 95"/>
                <a:gd name="T104" fmla="*/ 24 w 71"/>
                <a:gd name="T105" fmla="*/ 11 h 95"/>
                <a:gd name="T106" fmla="*/ 11 w 71"/>
                <a:gd name="T107" fmla="*/ 17 h 95"/>
                <a:gd name="T108" fmla="*/ 11 w 71"/>
                <a:gd name="T109" fmla="*/ 6 h 95"/>
                <a:gd name="T110" fmla="*/ 19 w 71"/>
                <a:gd name="T111" fmla="*/ 3 h 95"/>
                <a:gd name="T112" fmla="*/ 29 w 71"/>
                <a:gd name="T113" fmla="*/ 0 h 95"/>
                <a:gd name="T114" fmla="*/ 38 w 71"/>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71" h="95">
                  <a:moveTo>
                    <a:pt x="55" y="47"/>
                  </a:moveTo>
                  <a:lnTo>
                    <a:pt x="45" y="47"/>
                  </a:lnTo>
                  <a:lnTo>
                    <a:pt x="36" y="48"/>
                  </a:lnTo>
                  <a:lnTo>
                    <a:pt x="27" y="50"/>
                  </a:lnTo>
                  <a:lnTo>
                    <a:pt x="19" y="54"/>
                  </a:lnTo>
                  <a:lnTo>
                    <a:pt x="15" y="60"/>
                  </a:lnTo>
                  <a:lnTo>
                    <a:pt x="12" y="68"/>
                  </a:lnTo>
                  <a:lnTo>
                    <a:pt x="15" y="76"/>
                  </a:lnTo>
                  <a:lnTo>
                    <a:pt x="18" y="82"/>
                  </a:lnTo>
                  <a:lnTo>
                    <a:pt x="25" y="84"/>
                  </a:lnTo>
                  <a:lnTo>
                    <a:pt x="31" y="85"/>
                  </a:lnTo>
                  <a:lnTo>
                    <a:pt x="43" y="83"/>
                  </a:lnTo>
                  <a:lnTo>
                    <a:pt x="50" y="78"/>
                  </a:lnTo>
                  <a:lnTo>
                    <a:pt x="55" y="73"/>
                  </a:lnTo>
                  <a:lnTo>
                    <a:pt x="57" y="65"/>
                  </a:lnTo>
                  <a:lnTo>
                    <a:pt x="58" y="58"/>
                  </a:lnTo>
                  <a:lnTo>
                    <a:pt x="58" y="53"/>
                  </a:lnTo>
                  <a:lnTo>
                    <a:pt x="58" y="47"/>
                  </a:lnTo>
                  <a:lnTo>
                    <a:pt x="55" y="47"/>
                  </a:lnTo>
                  <a:close/>
                  <a:moveTo>
                    <a:pt x="38" y="0"/>
                  </a:moveTo>
                  <a:lnTo>
                    <a:pt x="53" y="1"/>
                  </a:lnTo>
                  <a:lnTo>
                    <a:pt x="62" y="8"/>
                  </a:lnTo>
                  <a:lnTo>
                    <a:pt x="68" y="18"/>
                  </a:lnTo>
                  <a:lnTo>
                    <a:pt x="69" y="34"/>
                  </a:lnTo>
                  <a:lnTo>
                    <a:pt x="69" y="74"/>
                  </a:lnTo>
                  <a:lnTo>
                    <a:pt x="69" y="83"/>
                  </a:lnTo>
                  <a:lnTo>
                    <a:pt x="71" y="93"/>
                  </a:lnTo>
                  <a:lnTo>
                    <a:pt x="59" y="93"/>
                  </a:lnTo>
                  <a:lnTo>
                    <a:pt x="59" y="78"/>
                  </a:lnTo>
                  <a:lnTo>
                    <a:pt x="59" y="78"/>
                  </a:lnTo>
                  <a:lnTo>
                    <a:pt x="52" y="87"/>
                  </a:lnTo>
                  <a:lnTo>
                    <a:pt x="41" y="93"/>
                  </a:lnTo>
                  <a:lnTo>
                    <a:pt x="30" y="95"/>
                  </a:lnTo>
                  <a:lnTo>
                    <a:pt x="19" y="93"/>
                  </a:lnTo>
                  <a:lnTo>
                    <a:pt x="11" y="89"/>
                  </a:lnTo>
                  <a:lnTo>
                    <a:pt x="6" y="85"/>
                  </a:lnTo>
                  <a:lnTo>
                    <a:pt x="2" y="79"/>
                  </a:lnTo>
                  <a:lnTo>
                    <a:pt x="1" y="74"/>
                  </a:lnTo>
                  <a:lnTo>
                    <a:pt x="0" y="69"/>
                  </a:lnTo>
                  <a:lnTo>
                    <a:pt x="2" y="58"/>
                  </a:lnTo>
                  <a:lnTo>
                    <a:pt x="8" y="49"/>
                  </a:lnTo>
                  <a:lnTo>
                    <a:pt x="15" y="44"/>
                  </a:lnTo>
                  <a:lnTo>
                    <a:pt x="25" y="40"/>
                  </a:lnTo>
                  <a:lnTo>
                    <a:pt x="35" y="38"/>
                  </a:lnTo>
                  <a:lnTo>
                    <a:pt x="46" y="37"/>
                  </a:lnTo>
                  <a:lnTo>
                    <a:pt x="56" y="37"/>
                  </a:lnTo>
                  <a:lnTo>
                    <a:pt x="58" y="37"/>
                  </a:lnTo>
                  <a:lnTo>
                    <a:pt x="58" y="32"/>
                  </a:lnTo>
                  <a:lnTo>
                    <a:pt x="57" y="22"/>
                  </a:lnTo>
                  <a:lnTo>
                    <a:pt x="54" y="16"/>
                  </a:lnTo>
                  <a:lnTo>
                    <a:pt x="47" y="11"/>
                  </a:lnTo>
                  <a:lnTo>
                    <a:pt x="38" y="9"/>
                  </a:lnTo>
                  <a:lnTo>
                    <a:pt x="24" y="11"/>
                  </a:lnTo>
                  <a:lnTo>
                    <a:pt x="11" y="17"/>
                  </a:lnTo>
                  <a:lnTo>
                    <a:pt x="11" y="6"/>
                  </a:lnTo>
                  <a:lnTo>
                    <a:pt x="19" y="3"/>
                  </a:lnTo>
                  <a:lnTo>
                    <a:pt x="29" y="0"/>
                  </a:lnTo>
                  <a:lnTo>
                    <a:pt x="38"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2" name="Freeform 87"/>
            <p:cNvSpPr>
              <a:spLocks/>
            </p:cNvSpPr>
            <p:nvPr userDrawn="1"/>
          </p:nvSpPr>
          <p:spPr bwMode="auto">
            <a:xfrm>
              <a:off x="1127" y="514"/>
              <a:ext cx="23" cy="30"/>
            </a:xfrm>
            <a:custGeom>
              <a:avLst/>
              <a:gdLst>
                <a:gd name="T0" fmla="*/ 2 w 67"/>
                <a:gd name="T1" fmla="*/ 0 h 91"/>
                <a:gd name="T2" fmla="*/ 67 w 67"/>
                <a:gd name="T3" fmla="*/ 0 h 91"/>
                <a:gd name="T4" fmla="*/ 67 w 67"/>
                <a:gd name="T5" fmla="*/ 9 h 91"/>
                <a:gd name="T6" fmla="*/ 12 w 67"/>
                <a:gd name="T7" fmla="*/ 81 h 91"/>
                <a:gd name="T8" fmla="*/ 67 w 67"/>
                <a:gd name="T9" fmla="*/ 81 h 91"/>
                <a:gd name="T10" fmla="*/ 67 w 67"/>
                <a:gd name="T11" fmla="*/ 91 h 91"/>
                <a:gd name="T12" fmla="*/ 0 w 67"/>
                <a:gd name="T13" fmla="*/ 91 h 91"/>
                <a:gd name="T14" fmla="*/ 0 w 67"/>
                <a:gd name="T15" fmla="*/ 81 h 91"/>
                <a:gd name="T16" fmla="*/ 55 w 67"/>
                <a:gd name="T17" fmla="*/ 9 h 91"/>
                <a:gd name="T18" fmla="*/ 2 w 67"/>
                <a:gd name="T19" fmla="*/ 9 h 91"/>
                <a:gd name="T20" fmla="*/ 2 w 67"/>
                <a:gd name="T21"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1">
                  <a:moveTo>
                    <a:pt x="2" y="0"/>
                  </a:moveTo>
                  <a:lnTo>
                    <a:pt x="67" y="0"/>
                  </a:lnTo>
                  <a:lnTo>
                    <a:pt x="67" y="9"/>
                  </a:lnTo>
                  <a:lnTo>
                    <a:pt x="12" y="81"/>
                  </a:lnTo>
                  <a:lnTo>
                    <a:pt x="67" y="81"/>
                  </a:lnTo>
                  <a:lnTo>
                    <a:pt x="67" y="91"/>
                  </a:lnTo>
                  <a:lnTo>
                    <a:pt x="0" y="91"/>
                  </a:lnTo>
                  <a:lnTo>
                    <a:pt x="0" y="81"/>
                  </a:lnTo>
                  <a:lnTo>
                    <a:pt x="55"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3" name="Freeform 88"/>
            <p:cNvSpPr>
              <a:spLocks noEditPoints="1"/>
            </p:cNvSpPr>
            <p:nvPr userDrawn="1"/>
          </p:nvSpPr>
          <p:spPr bwMode="auto">
            <a:xfrm>
              <a:off x="1161" y="501"/>
              <a:ext cx="4" cy="43"/>
            </a:xfrm>
            <a:custGeom>
              <a:avLst/>
              <a:gdLst>
                <a:gd name="T0" fmla="*/ 0 w 12"/>
                <a:gd name="T1" fmla="*/ 39 h 130"/>
                <a:gd name="T2" fmla="*/ 12 w 12"/>
                <a:gd name="T3" fmla="*/ 39 h 130"/>
                <a:gd name="T4" fmla="*/ 12 w 12"/>
                <a:gd name="T5" fmla="*/ 130 h 130"/>
                <a:gd name="T6" fmla="*/ 0 w 12"/>
                <a:gd name="T7" fmla="*/ 130 h 130"/>
                <a:gd name="T8" fmla="*/ 0 w 12"/>
                <a:gd name="T9" fmla="*/ 39 h 130"/>
                <a:gd name="T10" fmla="*/ 0 w 12"/>
                <a:gd name="T11" fmla="*/ 0 h 130"/>
                <a:gd name="T12" fmla="*/ 12 w 12"/>
                <a:gd name="T13" fmla="*/ 0 h 130"/>
                <a:gd name="T14" fmla="*/ 12 w 12"/>
                <a:gd name="T15" fmla="*/ 15 h 130"/>
                <a:gd name="T16" fmla="*/ 0 w 12"/>
                <a:gd name="T17" fmla="*/ 15 h 130"/>
                <a:gd name="T18" fmla="*/ 0 w 12"/>
                <a:gd name="T1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30">
                  <a:moveTo>
                    <a:pt x="0" y="39"/>
                  </a:moveTo>
                  <a:lnTo>
                    <a:pt x="12" y="39"/>
                  </a:lnTo>
                  <a:lnTo>
                    <a:pt x="12" y="130"/>
                  </a:lnTo>
                  <a:lnTo>
                    <a:pt x="0" y="130"/>
                  </a:lnTo>
                  <a:lnTo>
                    <a:pt x="0" y="39"/>
                  </a:lnTo>
                  <a:close/>
                  <a:moveTo>
                    <a:pt x="0" y="0"/>
                  </a:moveTo>
                  <a:lnTo>
                    <a:pt x="12" y="0"/>
                  </a:lnTo>
                  <a:lnTo>
                    <a:pt x="12" y="15"/>
                  </a:lnTo>
                  <a:lnTo>
                    <a:pt x="0" y="15"/>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4" name="Freeform 89"/>
            <p:cNvSpPr>
              <a:spLocks/>
            </p:cNvSpPr>
            <p:nvPr userDrawn="1"/>
          </p:nvSpPr>
          <p:spPr bwMode="auto">
            <a:xfrm>
              <a:off x="1179" y="514"/>
              <a:ext cx="23" cy="31"/>
            </a:xfrm>
            <a:custGeom>
              <a:avLst/>
              <a:gdLst>
                <a:gd name="T0" fmla="*/ 0 w 70"/>
                <a:gd name="T1" fmla="*/ 0 h 93"/>
                <a:gd name="T2" fmla="*/ 11 w 70"/>
                <a:gd name="T3" fmla="*/ 0 h 93"/>
                <a:gd name="T4" fmla="*/ 11 w 70"/>
                <a:gd name="T5" fmla="*/ 55 h 93"/>
                <a:gd name="T6" fmla="*/ 12 w 70"/>
                <a:gd name="T7" fmla="*/ 66 h 93"/>
                <a:gd name="T8" fmla="*/ 16 w 70"/>
                <a:gd name="T9" fmla="*/ 75 h 93"/>
                <a:gd name="T10" fmla="*/ 22 w 70"/>
                <a:gd name="T11" fmla="*/ 81 h 93"/>
                <a:gd name="T12" fmla="*/ 32 w 70"/>
                <a:gd name="T13" fmla="*/ 83 h 93"/>
                <a:gd name="T14" fmla="*/ 44 w 70"/>
                <a:gd name="T15" fmla="*/ 81 h 93"/>
                <a:gd name="T16" fmla="*/ 50 w 70"/>
                <a:gd name="T17" fmla="*/ 75 h 93"/>
                <a:gd name="T18" fmla="*/ 56 w 70"/>
                <a:gd name="T19" fmla="*/ 68 h 93"/>
                <a:gd name="T20" fmla="*/ 58 w 70"/>
                <a:gd name="T21" fmla="*/ 60 h 93"/>
                <a:gd name="T22" fmla="*/ 59 w 70"/>
                <a:gd name="T23" fmla="*/ 49 h 93"/>
                <a:gd name="T24" fmla="*/ 59 w 70"/>
                <a:gd name="T25" fmla="*/ 0 h 93"/>
                <a:gd name="T26" fmla="*/ 70 w 70"/>
                <a:gd name="T27" fmla="*/ 0 h 93"/>
                <a:gd name="T28" fmla="*/ 70 w 70"/>
                <a:gd name="T29" fmla="*/ 70 h 93"/>
                <a:gd name="T30" fmla="*/ 70 w 70"/>
                <a:gd name="T31" fmla="*/ 91 h 93"/>
                <a:gd name="T32" fmla="*/ 60 w 70"/>
                <a:gd name="T33" fmla="*/ 91 h 93"/>
                <a:gd name="T34" fmla="*/ 60 w 70"/>
                <a:gd name="T35" fmla="*/ 74 h 93"/>
                <a:gd name="T36" fmla="*/ 60 w 70"/>
                <a:gd name="T37" fmla="*/ 74 h 93"/>
                <a:gd name="T38" fmla="*/ 57 w 70"/>
                <a:gd name="T39" fmla="*/ 81 h 93"/>
                <a:gd name="T40" fmla="*/ 51 w 70"/>
                <a:gd name="T41" fmla="*/ 86 h 93"/>
                <a:gd name="T42" fmla="*/ 42 w 70"/>
                <a:gd name="T43" fmla="*/ 91 h 93"/>
                <a:gd name="T44" fmla="*/ 30 w 70"/>
                <a:gd name="T45" fmla="*/ 93 h 93"/>
                <a:gd name="T46" fmla="*/ 19 w 70"/>
                <a:gd name="T47" fmla="*/ 91 h 93"/>
                <a:gd name="T48" fmla="*/ 10 w 70"/>
                <a:gd name="T49" fmla="*/ 86 h 93"/>
                <a:gd name="T50" fmla="*/ 4 w 70"/>
                <a:gd name="T51" fmla="*/ 78 h 93"/>
                <a:gd name="T52" fmla="*/ 1 w 70"/>
                <a:gd name="T53" fmla="*/ 68 h 93"/>
                <a:gd name="T54" fmla="*/ 0 w 70"/>
                <a:gd name="T55" fmla="*/ 57 h 93"/>
                <a:gd name="T56" fmla="*/ 0 w 70"/>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0" h="93">
                  <a:moveTo>
                    <a:pt x="0" y="0"/>
                  </a:moveTo>
                  <a:lnTo>
                    <a:pt x="11" y="0"/>
                  </a:lnTo>
                  <a:lnTo>
                    <a:pt x="11" y="55"/>
                  </a:lnTo>
                  <a:lnTo>
                    <a:pt x="12" y="66"/>
                  </a:lnTo>
                  <a:lnTo>
                    <a:pt x="16" y="75"/>
                  </a:lnTo>
                  <a:lnTo>
                    <a:pt x="22" y="81"/>
                  </a:lnTo>
                  <a:lnTo>
                    <a:pt x="32" y="83"/>
                  </a:lnTo>
                  <a:lnTo>
                    <a:pt x="44" y="81"/>
                  </a:lnTo>
                  <a:lnTo>
                    <a:pt x="50" y="75"/>
                  </a:lnTo>
                  <a:lnTo>
                    <a:pt x="56" y="68"/>
                  </a:lnTo>
                  <a:lnTo>
                    <a:pt x="58" y="60"/>
                  </a:lnTo>
                  <a:lnTo>
                    <a:pt x="59" y="49"/>
                  </a:lnTo>
                  <a:lnTo>
                    <a:pt x="59" y="0"/>
                  </a:lnTo>
                  <a:lnTo>
                    <a:pt x="70" y="0"/>
                  </a:lnTo>
                  <a:lnTo>
                    <a:pt x="70" y="70"/>
                  </a:lnTo>
                  <a:lnTo>
                    <a:pt x="70" y="91"/>
                  </a:lnTo>
                  <a:lnTo>
                    <a:pt x="60" y="91"/>
                  </a:lnTo>
                  <a:lnTo>
                    <a:pt x="60" y="74"/>
                  </a:lnTo>
                  <a:lnTo>
                    <a:pt x="60" y="74"/>
                  </a:lnTo>
                  <a:lnTo>
                    <a:pt x="57" y="81"/>
                  </a:lnTo>
                  <a:lnTo>
                    <a:pt x="51" y="86"/>
                  </a:lnTo>
                  <a:lnTo>
                    <a:pt x="42" y="91"/>
                  </a:lnTo>
                  <a:lnTo>
                    <a:pt x="30" y="93"/>
                  </a:lnTo>
                  <a:lnTo>
                    <a:pt x="19" y="91"/>
                  </a:lnTo>
                  <a:lnTo>
                    <a:pt x="10" y="86"/>
                  </a:lnTo>
                  <a:lnTo>
                    <a:pt x="4" y="78"/>
                  </a:lnTo>
                  <a:lnTo>
                    <a:pt x="1" y="68"/>
                  </a:lnTo>
                  <a:lnTo>
                    <a:pt x="0" y="57"/>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5" name="Freeform 90"/>
            <p:cNvSpPr>
              <a:spLocks/>
            </p:cNvSpPr>
            <p:nvPr userDrawn="1"/>
          </p:nvSpPr>
          <p:spPr bwMode="auto">
            <a:xfrm>
              <a:off x="1216" y="513"/>
              <a:ext cx="24" cy="31"/>
            </a:xfrm>
            <a:custGeom>
              <a:avLst/>
              <a:gdLst>
                <a:gd name="T0" fmla="*/ 40 w 71"/>
                <a:gd name="T1" fmla="*/ 0 h 93"/>
                <a:gd name="T2" fmla="*/ 52 w 71"/>
                <a:gd name="T3" fmla="*/ 1 h 93"/>
                <a:gd name="T4" fmla="*/ 60 w 71"/>
                <a:gd name="T5" fmla="*/ 7 h 93"/>
                <a:gd name="T6" fmla="*/ 67 w 71"/>
                <a:gd name="T7" fmla="*/ 14 h 93"/>
                <a:gd name="T8" fmla="*/ 70 w 71"/>
                <a:gd name="T9" fmla="*/ 24 h 93"/>
                <a:gd name="T10" fmla="*/ 71 w 71"/>
                <a:gd name="T11" fmla="*/ 35 h 93"/>
                <a:gd name="T12" fmla="*/ 71 w 71"/>
                <a:gd name="T13" fmla="*/ 93 h 93"/>
                <a:gd name="T14" fmla="*/ 60 w 71"/>
                <a:gd name="T15" fmla="*/ 93 h 93"/>
                <a:gd name="T16" fmla="*/ 60 w 71"/>
                <a:gd name="T17" fmla="*/ 37 h 93"/>
                <a:gd name="T18" fmla="*/ 59 w 71"/>
                <a:gd name="T19" fmla="*/ 26 h 93"/>
                <a:gd name="T20" fmla="*/ 54 w 71"/>
                <a:gd name="T21" fmla="*/ 17 h 93"/>
                <a:gd name="T22" fmla="*/ 48 w 71"/>
                <a:gd name="T23" fmla="*/ 11 h 93"/>
                <a:gd name="T24" fmla="*/ 38 w 71"/>
                <a:gd name="T25" fmla="*/ 9 h 93"/>
                <a:gd name="T26" fmla="*/ 28 w 71"/>
                <a:gd name="T27" fmla="*/ 11 h 93"/>
                <a:gd name="T28" fmla="*/ 20 w 71"/>
                <a:gd name="T29" fmla="*/ 17 h 93"/>
                <a:gd name="T30" fmla="*/ 15 w 71"/>
                <a:gd name="T31" fmla="*/ 25 h 93"/>
                <a:gd name="T32" fmla="*/ 12 w 71"/>
                <a:gd name="T33" fmla="*/ 34 h 93"/>
                <a:gd name="T34" fmla="*/ 11 w 71"/>
                <a:gd name="T35" fmla="*/ 43 h 93"/>
                <a:gd name="T36" fmla="*/ 11 w 71"/>
                <a:gd name="T37" fmla="*/ 93 h 93"/>
                <a:gd name="T38" fmla="*/ 0 w 71"/>
                <a:gd name="T39" fmla="*/ 93 h 93"/>
                <a:gd name="T40" fmla="*/ 0 w 71"/>
                <a:gd name="T41" fmla="*/ 24 h 93"/>
                <a:gd name="T42" fmla="*/ 0 w 71"/>
                <a:gd name="T43" fmla="*/ 2 h 93"/>
                <a:gd name="T44" fmla="*/ 11 w 71"/>
                <a:gd name="T45" fmla="*/ 2 h 93"/>
                <a:gd name="T46" fmla="*/ 11 w 71"/>
                <a:gd name="T47" fmla="*/ 18 h 93"/>
                <a:gd name="T48" fmla="*/ 11 w 71"/>
                <a:gd name="T49" fmla="*/ 18 h 93"/>
                <a:gd name="T50" fmla="*/ 14 w 71"/>
                <a:gd name="T51" fmla="*/ 11 h 93"/>
                <a:gd name="T52" fmla="*/ 20 w 71"/>
                <a:gd name="T53" fmla="*/ 6 h 93"/>
                <a:gd name="T54" fmla="*/ 28 w 71"/>
                <a:gd name="T55" fmla="*/ 1 h 93"/>
                <a:gd name="T56" fmla="*/ 40 w 71"/>
                <a:gd name="T57"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71" h="93">
                  <a:moveTo>
                    <a:pt x="40" y="0"/>
                  </a:moveTo>
                  <a:lnTo>
                    <a:pt x="52" y="1"/>
                  </a:lnTo>
                  <a:lnTo>
                    <a:pt x="60" y="7"/>
                  </a:lnTo>
                  <a:lnTo>
                    <a:pt x="67" y="14"/>
                  </a:lnTo>
                  <a:lnTo>
                    <a:pt x="70" y="24"/>
                  </a:lnTo>
                  <a:lnTo>
                    <a:pt x="71" y="35"/>
                  </a:lnTo>
                  <a:lnTo>
                    <a:pt x="71" y="93"/>
                  </a:lnTo>
                  <a:lnTo>
                    <a:pt x="60" y="93"/>
                  </a:lnTo>
                  <a:lnTo>
                    <a:pt x="60" y="37"/>
                  </a:lnTo>
                  <a:lnTo>
                    <a:pt x="59" y="26"/>
                  </a:lnTo>
                  <a:lnTo>
                    <a:pt x="54" y="17"/>
                  </a:lnTo>
                  <a:lnTo>
                    <a:pt x="48" y="11"/>
                  </a:lnTo>
                  <a:lnTo>
                    <a:pt x="38" y="9"/>
                  </a:lnTo>
                  <a:lnTo>
                    <a:pt x="28" y="11"/>
                  </a:lnTo>
                  <a:lnTo>
                    <a:pt x="20" y="17"/>
                  </a:lnTo>
                  <a:lnTo>
                    <a:pt x="15" y="25"/>
                  </a:lnTo>
                  <a:lnTo>
                    <a:pt x="12" y="34"/>
                  </a:lnTo>
                  <a:lnTo>
                    <a:pt x="11" y="43"/>
                  </a:lnTo>
                  <a:lnTo>
                    <a:pt x="11" y="93"/>
                  </a:lnTo>
                  <a:lnTo>
                    <a:pt x="0" y="93"/>
                  </a:lnTo>
                  <a:lnTo>
                    <a:pt x="0" y="24"/>
                  </a:lnTo>
                  <a:lnTo>
                    <a:pt x="0" y="2"/>
                  </a:lnTo>
                  <a:lnTo>
                    <a:pt x="11" y="2"/>
                  </a:lnTo>
                  <a:lnTo>
                    <a:pt x="11" y="18"/>
                  </a:lnTo>
                  <a:lnTo>
                    <a:pt x="11" y="18"/>
                  </a:lnTo>
                  <a:lnTo>
                    <a:pt x="14" y="11"/>
                  </a:lnTo>
                  <a:lnTo>
                    <a:pt x="20" y="6"/>
                  </a:lnTo>
                  <a:lnTo>
                    <a:pt x="28" y="1"/>
                  </a:lnTo>
                  <a:lnTo>
                    <a:pt x="4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6" name="Freeform 91"/>
            <p:cNvSpPr>
              <a:spLocks/>
            </p:cNvSpPr>
            <p:nvPr userDrawn="1"/>
          </p:nvSpPr>
          <p:spPr bwMode="auto">
            <a:xfrm>
              <a:off x="1271" y="513"/>
              <a:ext cx="19" cy="32"/>
            </a:xfrm>
            <a:custGeom>
              <a:avLst/>
              <a:gdLst>
                <a:gd name="T0" fmla="*/ 30 w 57"/>
                <a:gd name="T1" fmla="*/ 0 h 95"/>
                <a:gd name="T2" fmla="*/ 40 w 57"/>
                <a:gd name="T3" fmla="*/ 1 h 95"/>
                <a:gd name="T4" fmla="*/ 53 w 57"/>
                <a:gd name="T5" fmla="*/ 3 h 95"/>
                <a:gd name="T6" fmla="*/ 52 w 57"/>
                <a:gd name="T7" fmla="*/ 14 h 95"/>
                <a:gd name="T8" fmla="*/ 43 w 57"/>
                <a:gd name="T9" fmla="*/ 10 h 95"/>
                <a:gd name="T10" fmla="*/ 31 w 57"/>
                <a:gd name="T11" fmla="*/ 9 h 95"/>
                <a:gd name="T12" fmla="*/ 24 w 57"/>
                <a:gd name="T13" fmla="*/ 10 h 95"/>
                <a:gd name="T14" fmla="*/ 18 w 57"/>
                <a:gd name="T15" fmla="*/ 12 h 95"/>
                <a:gd name="T16" fmla="*/ 14 w 57"/>
                <a:gd name="T17" fmla="*/ 17 h 95"/>
                <a:gd name="T18" fmla="*/ 12 w 57"/>
                <a:gd name="T19" fmla="*/ 25 h 95"/>
                <a:gd name="T20" fmla="*/ 15 w 57"/>
                <a:gd name="T21" fmla="*/ 30 h 95"/>
                <a:gd name="T22" fmla="*/ 19 w 57"/>
                <a:gd name="T23" fmla="*/ 35 h 95"/>
                <a:gd name="T24" fmla="*/ 27 w 57"/>
                <a:gd name="T25" fmla="*/ 38 h 95"/>
                <a:gd name="T26" fmla="*/ 35 w 57"/>
                <a:gd name="T27" fmla="*/ 41 h 95"/>
                <a:gd name="T28" fmla="*/ 43 w 57"/>
                <a:gd name="T29" fmla="*/ 46 h 95"/>
                <a:gd name="T30" fmla="*/ 50 w 57"/>
                <a:gd name="T31" fmla="*/ 51 h 95"/>
                <a:gd name="T32" fmla="*/ 55 w 57"/>
                <a:gd name="T33" fmla="*/ 59 h 95"/>
                <a:gd name="T34" fmla="*/ 57 w 57"/>
                <a:gd name="T35" fmla="*/ 68 h 95"/>
                <a:gd name="T36" fmla="*/ 55 w 57"/>
                <a:gd name="T37" fmla="*/ 78 h 95"/>
                <a:gd name="T38" fmla="*/ 49 w 57"/>
                <a:gd name="T39" fmla="*/ 86 h 95"/>
                <a:gd name="T40" fmla="*/ 43 w 57"/>
                <a:gd name="T41" fmla="*/ 91 h 95"/>
                <a:gd name="T42" fmla="*/ 34 w 57"/>
                <a:gd name="T43" fmla="*/ 94 h 95"/>
                <a:gd name="T44" fmla="*/ 26 w 57"/>
                <a:gd name="T45" fmla="*/ 95 h 95"/>
                <a:gd name="T46" fmla="*/ 12 w 57"/>
                <a:gd name="T47" fmla="*/ 94 h 95"/>
                <a:gd name="T48" fmla="*/ 0 w 57"/>
                <a:gd name="T49" fmla="*/ 91 h 95"/>
                <a:gd name="T50" fmla="*/ 1 w 57"/>
                <a:gd name="T51" fmla="*/ 79 h 95"/>
                <a:gd name="T52" fmla="*/ 12 w 57"/>
                <a:gd name="T53" fmla="*/ 84 h 95"/>
                <a:gd name="T54" fmla="*/ 25 w 57"/>
                <a:gd name="T55" fmla="*/ 85 h 95"/>
                <a:gd name="T56" fmla="*/ 33 w 57"/>
                <a:gd name="T57" fmla="*/ 84 h 95"/>
                <a:gd name="T58" fmla="*/ 38 w 57"/>
                <a:gd name="T59" fmla="*/ 80 h 95"/>
                <a:gd name="T60" fmla="*/ 43 w 57"/>
                <a:gd name="T61" fmla="*/ 76 h 95"/>
                <a:gd name="T62" fmla="*/ 45 w 57"/>
                <a:gd name="T63" fmla="*/ 68 h 95"/>
                <a:gd name="T64" fmla="*/ 43 w 57"/>
                <a:gd name="T65" fmla="*/ 62 h 95"/>
                <a:gd name="T66" fmla="*/ 38 w 57"/>
                <a:gd name="T67" fmla="*/ 56 h 95"/>
                <a:gd name="T68" fmla="*/ 31 w 57"/>
                <a:gd name="T69" fmla="*/ 53 h 95"/>
                <a:gd name="T70" fmla="*/ 23 w 57"/>
                <a:gd name="T71" fmla="*/ 48 h 95"/>
                <a:gd name="T72" fmla="*/ 15 w 57"/>
                <a:gd name="T73" fmla="*/ 45 h 95"/>
                <a:gd name="T74" fmla="*/ 8 w 57"/>
                <a:gd name="T75" fmla="*/ 39 h 95"/>
                <a:gd name="T76" fmla="*/ 4 w 57"/>
                <a:gd name="T77" fmla="*/ 32 h 95"/>
                <a:gd name="T78" fmla="*/ 1 w 57"/>
                <a:gd name="T79" fmla="*/ 25 h 95"/>
                <a:gd name="T80" fmla="*/ 2 w 57"/>
                <a:gd name="T81" fmla="*/ 15 h 95"/>
                <a:gd name="T82" fmla="*/ 7 w 57"/>
                <a:gd name="T83" fmla="*/ 8 h 95"/>
                <a:gd name="T84" fmla="*/ 14 w 57"/>
                <a:gd name="T85" fmla="*/ 3 h 95"/>
                <a:gd name="T86" fmla="*/ 21 w 57"/>
                <a:gd name="T87" fmla="*/ 0 h 95"/>
                <a:gd name="T88" fmla="*/ 30 w 57"/>
                <a:gd name="T89"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7" h="95">
                  <a:moveTo>
                    <a:pt x="30" y="0"/>
                  </a:moveTo>
                  <a:lnTo>
                    <a:pt x="40" y="1"/>
                  </a:lnTo>
                  <a:lnTo>
                    <a:pt x="53" y="3"/>
                  </a:lnTo>
                  <a:lnTo>
                    <a:pt x="52" y="14"/>
                  </a:lnTo>
                  <a:lnTo>
                    <a:pt x="43" y="10"/>
                  </a:lnTo>
                  <a:lnTo>
                    <a:pt x="31" y="9"/>
                  </a:lnTo>
                  <a:lnTo>
                    <a:pt x="24" y="10"/>
                  </a:lnTo>
                  <a:lnTo>
                    <a:pt x="18" y="12"/>
                  </a:lnTo>
                  <a:lnTo>
                    <a:pt x="14" y="17"/>
                  </a:lnTo>
                  <a:lnTo>
                    <a:pt x="12" y="25"/>
                  </a:lnTo>
                  <a:lnTo>
                    <a:pt x="15" y="30"/>
                  </a:lnTo>
                  <a:lnTo>
                    <a:pt x="19" y="35"/>
                  </a:lnTo>
                  <a:lnTo>
                    <a:pt x="27" y="38"/>
                  </a:lnTo>
                  <a:lnTo>
                    <a:pt x="35" y="41"/>
                  </a:lnTo>
                  <a:lnTo>
                    <a:pt x="43" y="46"/>
                  </a:lnTo>
                  <a:lnTo>
                    <a:pt x="50" y="51"/>
                  </a:lnTo>
                  <a:lnTo>
                    <a:pt x="55" y="59"/>
                  </a:lnTo>
                  <a:lnTo>
                    <a:pt x="57" y="68"/>
                  </a:lnTo>
                  <a:lnTo>
                    <a:pt x="55" y="78"/>
                  </a:lnTo>
                  <a:lnTo>
                    <a:pt x="49" y="86"/>
                  </a:lnTo>
                  <a:lnTo>
                    <a:pt x="43" y="91"/>
                  </a:lnTo>
                  <a:lnTo>
                    <a:pt x="34" y="94"/>
                  </a:lnTo>
                  <a:lnTo>
                    <a:pt x="26" y="95"/>
                  </a:lnTo>
                  <a:lnTo>
                    <a:pt x="12" y="94"/>
                  </a:lnTo>
                  <a:lnTo>
                    <a:pt x="0" y="91"/>
                  </a:lnTo>
                  <a:lnTo>
                    <a:pt x="1" y="79"/>
                  </a:lnTo>
                  <a:lnTo>
                    <a:pt x="12" y="84"/>
                  </a:lnTo>
                  <a:lnTo>
                    <a:pt x="25" y="85"/>
                  </a:lnTo>
                  <a:lnTo>
                    <a:pt x="33" y="84"/>
                  </a:lnTo>
                  <a:lnTo>
                    <a:pt x="38" y="80"/>
                  </a:lnTo>
                  <a:lnTo>
                    <a:pt x="43" y="76"/>
                  </a:lnTo>
                  <a:lnTo>
                    <a:pt x="45" y="68"/>
                  </a:lnTo>
                  <a:lnTo>
                    <a:pt x="43" y="62"/>
                  </a:lnTo>
                  <a:lnTo>
                    <a:pt x="38" y="56"/>
                  </a:lnTo>
                  <a:lnTo>
                    <a:pt x="31" y="53"/>
                  </a:lnTo>
                  <a:lnTo>
                    <a:pt x="23" y="48"/>
                  </a:lnTo>
                  <a:lnTo>
                    <a:pt x="15" y="45"/>
                  </a:lnTo>
                  <a:lnTo>
                    <a:pt x="8" y="39"/>
                  </a:lnTo>
                  <a:lnTo>
                    <a:pt x="4" y="32"/>
                  </a:lnTo>
                  <a:lnTo>
                    <a:pt x="1" y="25"/>
                  </a:lnTo>
                  <a:lnTo>
                    <a:pt x="2" y="15"/>
                  </a:lnTo>
                  <a:lnTo>
                    <a:pt x="7" y="8"/>
                  </a:lnTo>
                  <a:lnTo>
                    <a:pt x="14" y="3"/>
                  </a:lnTo>
                  <a:lnTo>
                    <a:pt x="21" y="0"/>
                  </a:lnTo>
                  <a:lnTo>
                    <a:pt x="3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7" name="Freeform 92"/>
            <p:cNvSpPr>
              <a:spLocks/>
            </p:cNvSpPr>
            <p:nvPr userDrawn="1"/>
          </p:nvSpPr>
          <p:spPr bwMode="auto">
            <a:xfrm>
              <a:off x="1297" y="514"/>
              <a:ext cx="26" cy="30"/>
            </a:xfrm>
            <a:custGeom>
              <a:avLst/>
              <a:gdLst>
                <a:gd name="T0" fmla="*/ 0 w 76"/>
                <a:gd name="T1" fmla="*/ 0 h 91"/>
                <a:gd name="T2" fmla="*/ 13 w 76"/>
                <a:gd name="T3" fmla="*/ 0 h 91"/>
                <a:gd name="T4" fmla="*/ 37 w 76"/>
                <a:gd name="T5" fmla="*/ 78 h 91"/>
                <a:gd name="T6" fmla="*/ 38 w 76"/>
                <a:gd name="T7" fmla="*/ 78 h 91"/>
                <a:gd name="T8" fmla="*/ 64 w 76"/>
                <a:gd name="T9" fmla="*/ 0 h 91"/>
                <a:gd name="T10" fmla="*/ 76 w 76"/>
                <a:gd name="T11" fmla="*/ 0 h 91"/>
                <a:gd name="T12" fmla="*/ 44 w 76"/>
                <a:gd name="T13" fmla="*/ 91 h 91"/>
                <a:gd name="T14" fmla="*/ 31 w 76"/>
                <a:gd name="T15" fmla="*/ 91 h 91"/>
                <a:gd name="T16" fmla="*/ 0 w 76"/>
                <a:gd name="T17"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91">
                  <a:moveTo>
                    <a:pt x="0" y="0"/>
                  </a:moveTo>
                  <a:lnTo>
                    <a:pt x="13" y="0"/>
                  </a:lnTo>
                  <a:lnTo>
                    <a:pt x="37" y="78"/>
                  </a:lnTo>
                  <a:lnTo>
                    <a:pt x="38" y="78"/>
                  </a:lnTo>
                  <a:lnTo>
                    <a:pt x="64" y="0"/>
                  </a:lnTo>
                  <a:lnTo>
                    <a:pt x="76" y="0"/>
                  </a:lnTo>
                  <a:lnTo>
                    <a:pt x="44" y="91"/>
                  </a:lnTo>
                  <a:lnTo>
                    <a:pt x="31" y="91"/>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8" name="Freeform 93"/>
            <p:cNvSpPr>
              <a:spLocks noEditPoints="1"/>
            </p:cNvSpPr>
            <p:nvPr userDrawn="1"/>
          </p:nvSpPr>
          <p:spPr bwMode="auto">
            <a:xfrm>
              <a:off x="1332" y="501"/>
              <a:ext cx="4" cy="43"/>
            </a:xfrm>
            <a:custGeom>
              <a:avLst/>
              <a:gdLst>
                <a:gd name="T0" fmla="*/ 0 w 12"/>
                <a:gd name="T1" fmla="*/ 39 h 130"/>
                <a:gd name="T2" fmla="*/ 12 w 12"/>
                <a:gd name="T3" fmla="*/ 39 h 130"/>
                <a:gd name="T4" fmla="*/ 12 w 12"/>
                <a:gd name="T5" fmla="*/ 130 h 130"/>
                <a:gd name="T6" fmla="*/ 0 w 12"/>
                <a:gd name="T7" fmla="*/ 130 h 130"/>
                <a:gd name="T8" fmla="*/ 0 w 12"/>
                <a:gd name="T9" fmla="*/ 39 h 130"/>
                <a:gd name="T10" fmla="*/ 0 w 12"/>
                <a:gd name="T11" fmla="*/ 0 h 130"/>
                <a:gd name="T12" fmla="*/ 12 w 12"/>
                <a:gd name="T13" fmla="*/ 0 h 130"/>
                <a:gd name="T14" fmla="*/ 12 w 12"/>
                <a:gd name="T15" fmla="*/ 15 h 130"/>
                <a:gd name="T16" fmla="*/ 0 w 12"/>
                <a:gd name="T17" fmla="*/ 15 h 130"/>
                <a:gd name="T18" fmla="*/ 0 w 12"/>
                <a:gd name="T19" fmla="*/ 0 h 1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 h="130">
                  <a:moveTo>
                    <a:pt x="0" y="39"/>
                  </a:moveTo>
                  <a:lnTo>
                    <a:pt x="12" y="39"/>
                  </a:lnTo>
                  <a:lnTo>
                    <a:pt x="12" y="130"/>
                  </a:lnTo>
                  <a:lnTo>
                    <a:pt x="0" y="130"/>
                  </a:lnTo>
                  <a:lnTo>
                    <a:pt x="0" y="39"/>
                  </a:lnTo>
                  <a:close/>
                  <a:moveTo>
                    <a:pt x="0" y="0"/>
                  </a:moveTo>
                  <a:lnTo>
                    <a:pt x="12" y="0"/>
                  </a:lnTo>
                  <a:lnTo>
                    <a:pt x="12" y="15"/>
                  </a:lnTo>
                  <a:lnTo>
                    <a:pt x="0" y="15"/>
                  </a:lnTo>
                  <a:lnTo>
                    <a:pt x="0"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99" name="Freeform 94"/>
            <p:cNvSpPr>
              <a:spLocks/>
            </p:cNvSpPr>
            <p:nvPr userDrawn="1"/>
          </p:nvSpPr>
          <p:spPr bwMode="auto">
            <a:xfrm>
              <a:off x="1347" y="514"/>
              <a:ext cx="23" cy="30"/>
            </a:xfrm>
            <a:custGeom>
              <a:avLst/>
              <a:gdLst>
                <a:gd name="T0" fmla="*/ 2 w 67"/>
                <a:gd name="T1" fmla="*/ 0 h 91"/>
                <a:gd name="T2" fmla="*/ 67 w 67"/>
                <a:gd name="T3" fmla="*/ 0 h 91"/>
                <a:gd name="T4" fmla="*/ 67 w 67"/>
                <a:gd name="T5" fmla="*/ 9 h 91"/>
                <a:gd name="T6" fmla="*/ 14 w 67"/>
                <a:gd name="T7" fmla="*/ 81 h 91"/>
                <a:gd name="T8" fmla="*/ 67 w 67"/>
                <a:gd name="T9" fmla="*/ 81 h 91"/>
                <a:gd name="T10" fmla="*/ 67 w 67"/>
                <a:gd name="T11" fmla="*/ 91 h 91"/>
                <a:gd name="T12" fmla="*/ 0 w 67"/>
                <a:gd name="T13" fmla="*/ 91 h 91"/>
                <a:gd name="T14" fmla="*/ 0 w 67"/>
                <a:gd name="T15" fmla="*/ 81 h 91"/>
                <a:gd name="T16" fmla="*/ 55 w 67"/>
                <a:gd name="T17" fmla="*/ 9 h 91"/>
                <a:gd name="T18" fmla="*/ 2 w 67"/>
                <a:gd name="T19" fmla="*/ 9 h 91"/>
                <a:gd name="T20" fmla="*/ 2 w 67"/>
                <a:gd name="T21" fmla="*/ 0 h 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7" h="91">
                  <a:moveTo>
                    <a:pt x="2" y="0"/>
                  </a:moveTo>
                  <a:lnTo>
                    <a:pt x="67" y="0"/>
                  </a:lnTo>
                  <a:lnTo>
                    <a:pt x="67" y="9"/>
                  </a:lnTo>
                  <a:lnTo>
                    <a:pt x="14" y="81"/>
                  </a:lnTo>
                  <a:lnTo>
                    <a:pt x="67" y="81"/>
                  </a:lnTo>
                  <a:lnTo>
                    <a:pt x="67" y="91"/>
                  </a:lnTo>
                  <a:lnTo>
                    <a:pt x="0" y="91"/>
                  </a:lnTo>
                  <a:lnTo>
                    <a:pt x="0" y="81"/>
                  </a:lnTo>
                  <a:lnTo>
                    <a:pt x="55" y="9"/>
                  </a:lnTo>
                  <a:lnTo>
                    <a:pt x="2" y="9"/>
                  </a:lnTo>
                  <a:lnTo>
                    <a:pt x="2"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00" name="Freeform 95"/>
            <p:cNvSpPr>
              <a:spLocks/>
            </p:cNvSpPr>
            <p:nvPr userDrawn="1"/>
          </p:nvSpPr>
          <p:spPr bwMode="auto">
            <a:xfrm>
              <a:off x="1381" y="513"/>
              <a:ext cx="14" cy="31"/>
            </a:xfrm>
            <a:custGeom>
              <a:avLst/>
              <a:gdLst>
                <a:gd name="T0" fmla="*/ 34 w 42"/>
                <a:gd name="T1" fmla="*/ 0 h 93"/>
                <a:gd name="T2" fmla="*/ 39 w 42"/>
                <a:gd name="T3" fmla="*/ 0 h 93"/>
                <a:gd name="T4" fmla="*/ 42 w 42"/>
                <a:gd name="T5" fmla="*/ 1 h 93"/>
                <a:gd name="T6" fmla="*/ 42 w 42"/>
                <a:gd name="T7" fmla="*/ 12 h 93"/>
                <a:gd name="T8" fmla="*/ 38 w 42"/>
                <a:gd name="T9" fmla="*/ 11 h 93"/>
                <a:gd name="T10" fmla="*/ 34 w 42"/>
                <a:gd name="T11" fmla="*/ 11 h 93"/>
                <a:gd name="T12" fmla="*/ 24 w 42"/>
                <a:gd name="T13" fmla="*/ 14 h 93"/>
                <a:gd name="T14" fmla="*/ 19 w 42"/>
                <a:gd name="T15" fmla="*/ 19 h 93"/>
                <a:gd name="T16" fmla="*/ 14 w 42"/>
                <a:gd name="T17" fmla="*/ 28 h 93"/>
                <a:gd name="T18" fmla="*/ 12 w 42"/>
                <a:gd name="T19" fmla="*/ 38 h 93"/>
                <a:gd name="T20" fmla="*/ 11 w 42"/>
                <a:gd name="T21" fmla="*/ 48 h 93"/>
                <a:gd name="T22" fmla="*/ 11 w 42"/>
                <a:gd name="T23" fmla="*/ 93 h 93"/>
                <a:gd name="T24" fmla="*/ 0 w 42"/>
                <a:gd name="T25" fmla="*/ 93 h 93"/>
                <a:gd name="T26" fmla="*/ 0 w 42"/>
                <a:gd name="T27" fmla="*/ 22 h 93"/>
                <a:gd name="T28" fmla="*/ 0 w 42"/>
                <a:gd name="T29" fmla="*/ 14 h 93"/>
                <a:gd name="T30" fmla="*/ 0 w 42"/>
                <a:gd name="T31" fmla="*/ 8 h 93"/>
                <a:gd name="T32" fmla="*/ 0 w 42"/>
                <a:gd name="T33" fmla="*/ 2 h 93"/>
                <a:gd name="T34" fmla="*/ 11 w 42"/>
                <a:gd name="T35" fmla="*/ 2 h 93"/>
                <a:gd name="T36" fmla="*/ 11 w 42"/>
                <a:gd name="T37" fmla="*/ 19 h 93"/>
                <a:gd name="T38" fmla="*/ 11 w 42"/>
                <a:gd name="T39" fmla="*/ 19 h 93"/>
                <a:gd name="T40" fmla="*/ 16 w 42"/>
                <a:gd name="T41" fmla="*/ 10 h 93"/>
                <a:gd name="T42" fmla="*/ 24 w 42"/>
                <a:gd name="T43" fmla="*/ 2 h 93"/>
                <a:gd name="T44" fmla="*/ 34 w 42"/>
                <a:gd name="T45"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2" h="93">
                  <a:moveTo>
                    <a:pt x="34" y="0"/>
                  </a:moveTo>
                  <a:lnTo>
                    <a:pt x="39" y="0"/>
                  </a:lnTo>
                  <a:lnTo>
                    <a:pt x="42" y="1"/>
                  </a:lnTo>
                  <a:lnTo>
                    <a:pt x="42" y="12"/>
                  </a:lnTo>
                  <a:lnTo>
                    <a:pt x="38" y="11"/>
                  </a:lnTo>
                  <a:lnTo>
                    <a:pt x="34" y="11"/>
                  </a:lnTo>
                  <a:lnTo>
                    <a:pt x="24" y="14"/>
                  </a:lnTo>
                  <a:lnTo>
                    <a:pt x="19" y="19"/>
                  </a:lnTo>
                  <a:lnTo>
                    <a:pt x="14" y="28"/>
                  </a:lnTo>
                  <a:lnTo>
                    <a:pt x="12" y="38"/>
                  </a:lnTo>
                  <a:lnTo>
                    <a:pt x="11" y="48"/>
                  </a:lnTo>
                  <a:lnTo>
                    <a:pt x="11" y="93"/>
                  </a:lnTo>
                  <a:lnTo>
                    <a:pt x="0" y="93"/>
                  </a:lnTo>
                  <a:lnTo>
                    <a:pt x="0" y="22"/>
                  </a:lnTo>
                  <a:lnTo>
                    <a:pt x="0" y="14"/>
                  </a:lnTo>
                  <a:lnTo>
                    <a:pt x="0" y="8"/>
                  </a:lnTo>
                  <a:lnTo>
                    <a:pt x="0" y="2"/>
                  </a:lnTo>
                  <a:lnTo>
                    <a:pt x="11" y="2"/>
                  </a:lnTo>
                  <a:lnTo>
                    <a:pt x="11" y="19"/>
                  </a:lnTo>
                  <a:lnTo>
                    <a:pt x="11" y="19"/>
                  </a:lnTo>
                  <a:lnTo>
                    <a:pt x="16" y="10"/>
                  </a:lnTo>
                  <a:lnTo>
                    <a:pt x="24" y="2"/>
                  </a:lnTo>
                  <a:lnTo>
                    <a:pt x="34"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01" name="Freeform 96"/>
            <p:cNvSpPr>
              <a:spLocks noEditPoints="1"/>
            </p:cNvSpPr>
            <p:nvPr userDrawn="1"/>
          </p:nvSpPr>
          <p:spPr bwMode="auto">
            <a:xfrm>
              <a:off x="1403" y="513"/>
              <a:ext cx="23" cy="32"/>
            </a:xfrm>
            <a:custGeom>
              <a:avLst/>
              <a:gdLst>
                <a:gd name="T0" fmla="*/ 53 w 69"/>
                <a:gd name="T1" fmla="*/ 47 h 95"/>
                <a:gd name="T2" fmla="*/ 44 w 69"/>
                <a:gd name="T3" fmla="*/ 47 h 95"/>
                <a:gd name="T4" fmla="*/ 34 w 69"/>
                <a:gd name="T5" fmla="*/ 48 h 95"/>
                <a:gd name="T6" fmla="*/ 25 w 69"/>
                <a:gd name="T7" fmla="*/ 50 h 95"/>
                <a:gd name="T8" fmla="*/ 18 w 69"/>
                <a:gd name="T9" fmla="*/ 54 h 95"/>
                <a:gd name="T10" fmla="*/ 13 w 69"/>
                <a:gd name="T11" fmla="*/ 60 h 95"/>
                <a:gd name="T12" fmla="*/ 11 w 69"/>
                <a:gd name="T13" fmla="*/ 68 h 95"/>
                <a:gd name="T14" fmla="*/ 13 w 69"/>
                <a:gd name="T15" fmla="*/ 76 h 95"/>
                <a:gd name="T16" fmla="*/ 16 w 69"/>
                <a:gd name="T17" fmla="*/ 82 h 95"/>
                <a:gd name="T18" fmla="*/ 23 w 69"/>
                <a:gd name="T19" fmla="*/ 84 h 95"/>
                <a:gd name="T20" fmla="*/ 30 w 69"/>
                <a:gd name="T21" fmla="*/ 85 h 95"/>
                <a:gd name="T22" fmla="*/ 41 w 69"/>
                <a:gd name="T23" fmla="*/ 83 h 95"/>
                <a:gd name="T24" fmla="*/ 49 w 69"/>
                <a:gd name="T25" fmla="*/ 78 h 95"/>
                <a:gd name="T26" fmla="*/ 53 w 69"/>
                <a:gd name="T27" fmla="*/ 73 h 95"/>
                <a:gd name="T28" fmla="*/ 56 w 69"/>
                <a:gd name="T29" fmla="*/ 65 h 95"/>
                <a:gd name="T30" fmla="*/ 57 w 69"/>
                <a:gd name="T31" fmla="*/ 58 h 95"/>
                <a:gd name="T32" fmla="*/ 57 w 69"/>
                <a:gd name="T33" fmla="*/ 53 h 95"/>
                <a:gd name="T34" fmla="*/ 57 w 69"/>
                <a:gd name="T35" fmla="*/ 47 h 95"/>
                <a:gd name="T36" fmla="*/ 53 w 69"/>
                <a:gd name="T37" fmla="*/ 47 h 95"/>
                <a:gd name="T38" fmla="*/ 37 w 69"/>
                <a:gd name="T39" fmla="*/ 0 h 95"/>
                <a:gd name="T40" fmla="*/ 51 w 69"/>
                <a:gd name="T41" fmla="*/ 1 h 95"/>
                <a:gd name="T42" fmla="*/ 61 w 69"/>
                <a:gd name="T43" fmla="*/ 8 h 95"/>
                <a:gd name="T44" fmla="*/ 67 w 69"/>
                <a:gd name="T45" fmla="*/ 18 h 95"/>
                <a:gd name="T46" fmla="*/ 68 w 69"/>
                <a:gd name="T47" fmla="*/ 34 h 95"/>
                <a:gd name="T48" fmla="*/ 68 w 69"/>
                <a:gd name="T49" fmla="*/ 74 h 95"/>
                <a:gd name="T50" fmla="*/ 68 w 69"/>
                <a:gd name="T51" fmla="*/ 83 h 95"/>
                <a:gd name="T52" fmla="*/ 69 w 69"/>
                <a:gd name="T53" fmla="*/ 93 h 95"/>
                <a:gd name="T54" fmla="*/ 58 w 69"/>
                <a:gd name="T55" fmla="*/ 93 h 95"/>
                <a:gd name="T56" fmla="*/ 58 w 69"/>
                <a:gd name="T57" fmla="*/ 78 h 95"/>
                <a:gd name="T58" fmla="*/ 58 w 69"/>
                <a:gd name="T59" fmla="*/ 78 h 95"/>
                <a:gd name="T60" fmla="*/ 50 w 69"/>
                <a:gd name="T61" fmla="*/ 87 h 95"/>
                <a:gd name="T62" fmla="*/ 40 w 69"/>
                <a:gd name="T63" fmla="*/ 93 h 95"/>
                <a:gd name="T64" fmla="*/ 29 w 69"/>
                <a:gd name="T65" fmla="*/ 95 h 95"/>
                <a:gd name="T66" fmla="*/ 18 w 69"/>
                <a:gd name="T67" fmla="*/ 93 h 95"/>
                <a:gd name="T68" fmla="*/ 10 w 69"/>
                <a:gd name="T69" fmla="*/ 89 h 95"/>
                <a:gd name="T70" fmla="*/ 4 w 69"/>
                <a:gd name="T71" fmla="*/ 85 h 95"/>
                <a:gd name="T72" fmla="*/ 1 w 69"/>
                <a:gd name="T73" fmla="*/ 79 h 95"/>
                <a:gd name="T74" fmla="*/ 0 w 69"/>
                <a:gd name="T75" fmla="*/ 74 h 95"/>
                <a:gd name="T76" fmla="*/ 0 w 69"/>
                <a:gd name="T77" fmla="*/ 69 h 95"/>
                <a:gd name="T78" fmla="*/ 1 w 69"/>
                <a:gd name="T79" fmla="*/ 58 h 95"/>
                <a:gd name="T80" fmla="*/ 6 w 69"/>
                <a:gd name="T81" fmla="*/ 49 h 95"/>
                <a:gd name="T82" fmla="*/ 14 w 69"/>
                <a:gd name="T83" fmla="*/ 44 h 95"/>
                <a:gd name="T84" fmla="*/ 23 w 69"/>
                <a:gd name="T85" fmla="*/ 40 h 95"/>
                <a:gd name="T86" fmla="*/ 33 w 69"/>
                <a:gd name="T87" fmla="*/ 38 h 95"/>
                <a:gd name="T88" fmla="*/ 44 w 69"/>
                <a:gd name="T89" fmla="*/ 37 h 95"/>
                <a:gd name="T90" fmla="*/ 54 w 69"/>
                <a:gd name="T91" fmla="*/ 37 h 95"/>
                <a:gd name="T92" fmla="*/ 57 w 69"/>
                <a:gd name="T93" fmla="*/ 37 h 95"/>
                <a:gd name="T94" fmla="*/ 57 w 69"/>
                <a:gd name="T95" fmla="*/ 32 h 95"/>
                <a:gd name="T96" fmla="*/ 56 w 69"/>
                <a:gd name="T97" fmla="*/ 22 h 95"/>
                <a:gd name="T98" fmla="*/ 52 w 69"/>
                <a:gd name="T99" fmla="*/ 16 h 95"/>
                <a:gd name="T100" fmla="*/ 46 w 69"/>
                <a:gd name="T101" fmla="*/ 11 h 95"/>
                <a:gd name="T102" fmla="*/ 37 w 69"/>
                <a:gd name="T103" fmla="*/ 9 h 95"/>
                <a:gd name="T104" fmla="*/ 23 w 69"/>
                <a:gd name="T105" fmla="*/ 11 h 95"/>
                <a:gd name="T106" fmla="*/ 10 w 69"/>
                <a:gd name="T107" fmla="*/ 17 h 95"/>
                <a:gd name="T108" fmla="*/ 10 w 69"/>
                <a:gd name="T109" fmla="*/ 6 h 95"/>
                <a:gd name="T110" fmla="*/ 18 w 69"/>
                <a:gd name="T111" fmla="*/ 3 h 95"/>
                <a:gd name="T112" fmla="*/ 28 w 69"/>
                <a:gd name="T113" fmla="*/ 0 h 95"/>
                <a:gd name="T114" fmla="*/ 37 w 69"/>
                <a:gd name="T115" fmla="*/ 0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69" h="95">
                  <a:moveTo>
                    <a:pt x="53" y="47"/>
                  </a:moveTo>
                  <a:lnTo>
                    <a:pt x="44" y="47"/>
                  </a:lnTo>
                  <a:lnTo>
                    <a:pt x="34" y="48"/>
                  </a:lnTo>
                  <a:lnTo>
                    <a:pt x="25" y="50"/>
                  </a:lnTo>
                  <a:lnTo>
                    <a:pt x="18" y="54"/>
                  </a:lnTo>
                  <a:lnTo>
                    <a:pt x="13" y="60"/>
                  </a:lnTo>
                  <a:lnTo>
                    <a:pt x="11" y="68"/>
                  </a:lnTo>
                  <a:lnTo>
                    <a:pt x="13" y="76"/>
                  </a:lnTo>
                  <a:lnTo>
                    <a:pt x="16" y="82"/>
                  </a:lnTo>
                  <a:lnTo>
                    <a:pt x="23" y="84"/>
                  </a:lnTo>
                  <a:lnTo>
                    <a:pt x="30" y="85"/>
                  </a:lnTo>
                  <a:lnTo>
                    <a:pt x="41" y="83"/>
                  </a:lnTo>
                  <a:lnTo>
                    <a:pt x="49" y="78"/>
                  </a:lnTo>
                  <a:lnTo>
                    <a:pt x="53" y="73"/>
                  </a:lnTo>
                  <a:lnTo>
                    <a:pt x="56" y="65"/>
                  </a:lnTo>
                  <a:lnTo>
                    <a:pt x="57" y="58"/>
                  </a:lnTo>
                  <a:lnTo>
                    <a:pt x="57" y="53"/>
                  </a:lnTo>
                  <a:lnTo>
                    <a:pt x="57" y="47"/>
                  </a:lnTo>
                  <a:lnTo>
                    <a:pt x="53" y="47"/>
                  </a:lnTo>
                  <a:close/>
                  <a:moveTo>
                    <a:pt x="37" y="0"/>
                  </a:moveTo>
                  <a:lnTo>
                    <a:pt x="51" y="1"/>
                  </a:lnTo>
                  <a:lnTo>
                    <a:pt x="61" y="8"/>
                  </a:lnTo>
                  <a:lnTo>
                    <a:pt x="67" y="18"/>
                  </a:lnTo>
                  <a:lnTo>
                    <a:pt x="68" y="34"/>
                  </a:lnTo>
                  <a:lnTo>
                    <a:pt x="68" y="74"/>
                  </a:lnTo>
                  <a:lnTo>
                    <a:pt x="68" y="83"/>
                  </a:lnTo>
                  <a:lnTo>
                    <a:pt x="69" y="93"/>
                  </a:lnTo>
                  <a:lnTo>
                    <a:pt x="58" y="93"/>
                  </a:lnTo>
                  <a:lnTo>
                    <a:pt x="58" y="78"/>
                  </a:lnTo>
                  <a:lnTo>
                    <a:pt x="58" y="78"/>
                  </a:lnTo>
                  <a:lnTo>
                    <a:pt x="50" y="87"/>
                  </a:lnTo>
                  <a:lnTo>
                    <a:pt x="40" y="93"/>
                  </a:lnTo>
                  <a:lnTo>
                    <a:pt x="29" y="95"/>
                  </a:lnTo>
                  <a:lnTo>
                    <a:pt x="18" y="93"/>
                  </a:lnTo>
                  <a:lnTo>
                    <a:pt x="10" y="89"/>
                  </a:lnTo>
                  <a:lnTo>
                    <a:pt x="4" y="85"/>
                  </a:lnTo>
                  <a:lnTo>
                    <a:pt x="1" y="79"/>
                  </a:lnTo>
                  <a:lnTo>
                    <a:pt x="0" y="74"/>
                  </a:lnTo>
                  <a:lnTo>
                    <a:pt x="0" y="69"/>
                  </a:lnTo>
                  <a:lnTo>
                    <a:pt x="1" y="58"/>
                  </a:lnTo>
                  <a:lnTo>
                    <a:pt x="6" y="49"/>
                  </a:lnTo>
                  <a:lnTo>
                    <a:pt x="14" y="44"/>
                  </a:lnTo>
                  <a:lnTo>
                    <a:pt x="23" y="40"/>
                  </a:lnTo>
                  <a:lnTo>
                    <a:pt x="33" y="38"/>
                  </a:lnTo>
                  <a:lnTo>
                    <a:pt x="44" y="37"/>
                  </a:lnTo>
                  <a:lnTo>
                    <a:pt x="54" y="37"/>
                  </a:lnTo>
                  <a:lnTo>
                    <a:pt x="57" y="37"/>
                  </a:lnTo>
                  <a:lnTo>
                    <a:pt x="57" y="32"/>
                  </a:lnTo>
                  <a:lnTo>
                    <a:pt x="56" y="22"/>
                  </a:lnTo>
                  <a:lnTo>
                    <a:pt x="52" y="16"/>
                  </a:lnTo>
                  <a:lnTo>
                    <a:pt x="46" y="11"/>
                  </a:lnTo>
                  <a:lnTo>
                    <a:pt x="37" y="9"/>
                  </a:lnTo>
                  <a:lnTo>
                    <a:pt x="23" y="11"/>
                  </a:lnTo>
                  <a:lnTo>
                    <a:pt x="10" y="17"/>
                  </a:lnTo>
                  <a:lnTo>
                    <a:pt x="10" y="6"/>
                  </a:lnTo>
                  <a:lnTo>
                    <a:pt x="18" y="3"/>
                  </a:lnTo>
                  <a:lnTo>
                    <a:pt x="28" y="0"/>
                  </a:lnTo>
                  <a:lnTo>
                    <a:pt x="37" y="0"/>
                  </a:lnTo>
                  <a:close/>
                </a:path>
              </a:pathLst>
            </a:custGeom>
            <a:solidFill>
              <a:srgbClr val="181716"/>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02" name="Freeform 97"/>
            <p:cNvSpPr>
              <a:spLocks/>
            </p:cNvSpPr>
            <p:nvPr userDrawn="1"/>
          </p:nvSpPr>
          <p:spPr bwMode="auto">
            <a:xfrm>
              <a:off x="588" y="243"/>
              <a:ext cx="168" cy="186"/>
            </a:xfrm>
            <a:custGeom>
              <a:avLst/>
              <a:gdLst>
                <a:gd name="T0" fmla="*/ 251 w 504"/>
                <a:gd name="T1" fmla="*/ 0 h 557"/>
                <a:gd name="T2" fmla="*/ 339 w 504"/>
                <a:gd name="T3" fmla="*/ 4 h 557"/>
                <a:gd name="T4" fmla="*/ 408 w 504"/>
                <a:gd name="T5" fmla="*/ 14 h 557"/>
                <a:gd name="T6" fmla="*/ 459 w 504"/>
                <a:gd name="T7" fmla="*/ 26 h 557"/>
                <a:gd name="T8" fmla="*/ 492 w 504"/>
                <a:gd name="T9" fmla="*/ 36 h 557"/>
                <a:gd name="T10" fmla="*/ 503 w 504"/>
                <a:gd name="T11" fmla="*/ 41 h 557"/>
                <a:gd name="T12" fmla="*/ 503 w 504"/>
                <a:gd name="T13" fmla="*/ 55 h 557"/>
                <a:gd name="T14" fmla="*/ 504 w 504"/>
                <a:gd name="T15" fmla="*/ 92 h 557"/>
                <a:gd name="T16" fmla="*/ 503 w 504"/>
                <a:gd name="T17" fmla="*/ 145 h 557"/>
                <a:gd name="T18" fmla="*/ 498 w 504"/>
                <a:gd name="T19" fmla="*/ 206 h 557"/>
                <a:gd name="T20" fmla="*/ 489 w 504"/>
                <a:gd name="T21" fmla="*/ 269 h 557"/>
                <a:gd name="T22" fmla="*/ 476 w 504"/>
                <a:gd name="T23" fmla="*/ 325 h 557"/>
                <a:gd name="T24" fmla="*/ 440 w 504"/>
                <a:gd name="T25" fmla="*/ 400 h 557"/>
                <a:gd name="T26" fmla="*/ 397 w 504"/>
                <a:gd name="T27" fmla="*/ 457 h 557"/>
                <a:gd name="T28" fmla="*/ 351 w 504"/>
                <a:gd name="T29" fmla="*/ 501 h 557"/>
                <a:gd name="T30" fmla="*/ 308 w 504"/>
                <a:gd name="T31" fmla="*/ 530 h 557"/>
                <a:gd name="T32" fmla="*/ 275 w 504"/>
                <a:gd name="T33" fmla="*/ 548 h 557"/>
                <a:gd name="T34" fmla="*/ 255 w 504"/>
                <a:gd name="T35" fmla="*/ 555 h 557"/>
                <a:gd name="T36" fmla="*/ 251 w 504"/>
                <a:gd name="T37" fmla="*/ 557 h 557"/>
                <a:gd name="T38" fmla="*/ 241 w 504"/>
                <a:gd name="T39" fmla="*/ 553 h 557"/>
                <a:gd name="T40" fmla="*/ 213 w 504"/>
                <a:gd name="T41" fmla="*/ 540 h 557"/>
                <a:gd name="T42" fmla="*/ 174 w 504"/>
                <a:gd name="T43" fmla="*/ 516 h 557"/>
                <a:gd name="T44" fmla="*/ 130 w 504"/>
                <a:gd name="T45" fmla="*/ 481 h 557"/>
                <a:gd name="T46" fmla="*/ 84 w 504"/>
                <a:gd name="T47" fmla="*/ 430 h 557"/>
                <a:gd name="T48" fmla="*/ 45 w 504"/>
                <a:gd name="T49" fmla="*/ 365 h 557"/>
                <a:gd name="T50" fmla="*/ 20 w 504"/>
                <a:gd name="T51" fmla="*/ 299 h 557"/>
                <a:gd name="T52" fmla="*/ 9 w 504"/>
                <a:gd name="T53" fmla="*/ 237 h 557"/>
                <a:gd name="T54" fmla="*/ 2 w 504"/>
                <a:gd name="T55" fmla="*/ 175 h 557"/>
                <a:gd name="T56" fmla="*/ 0 w 504"/>
                <a:gd name="T57" fmla="*/ 117 h 557"/>
                <a:gd name="T58" fmla="*/ 0 w 504"/>
                <a:gd name="T59" fmla="*/ 91 h 557"/>
                <a:gd name="T60" fmla="*/ 0 w 504"/>
                <a:gd name="T61" fmla="*/ 55 h 557"/>
                <a:gd name="T62" fmla="*/ 1 w 504"/>
                <a:gd name="T63" fmla="*/ 41 h 557"/>
                <a:gd name="T64" fmla="*/ 12 w 504"/>
                <a:gd name="T65" fmla="*/ 36 h 557"/>
                <a:gd name="T66" fmla="*/ 44 w 504"/>
                <a:gd name="T67" fmla="*/ 26 h 557"/>
                <a:gd name="T68" fmla="*/ 96 w 504"/>
                <a:gd name="T69" fmla="*/ 14 h 557"/>
                <a:gd name="T70" fmla="*/ 165 w 504"/>
                <a:gd name="T71" fmla="*/ 4 h 557"/>
                <a:gd name="T72" fmla="*/ 251 w 504"/>
                <a:gd name="T73" fmla="*/ 0 h 5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504" h="557">
                  <a:moveTo>
                    <a:pt x="251" y="0"/>
                  </a:moveTo>
                  <a:lnTo>
                    <a:pt x="251" y="0"/>
                  </a:lnTo>
                  <a:lnTo>
                    <a:pt x="297" y="1"/>
                  </a:lnTo>
                  <a:lnTo>
                    <a:pt x="339" y="4"/>
                  </a:lnTo>
                  <a:lnTo>
                    <a:pt x="375" y="8"/>
                  </a:lnTo>
                  <a:lnTo>
                    <a:pt x="408" y="14"/>
                  </a:lnTo>
                  <a:lnTo>
                    <a:pt x="436" y="21"/>
                  </a:lnTo>
                  <a:lnTo>
                    <a:pt x="459" y="26"/>
                  </a:lnTo>
                  <a:lnTo>
                    <a:pt x="478" y="32"/>
                  </a:lnTo>
                  <a:lnTo>
                    <a:pt x="492" y="36"/>
                  </a:lnTo>
                  <a:lnTo>
                    <a:pt x="499" y="40"/>
                  </a:lnTo>
                  <a:lnTo>
                    <a:pt x="503" y="41"/>
                  </a:lnTo>
                  <a:lnTo>
                    <a:pt x="503" y="44"/>
                  </a:lnTo>
                  <a:lnTo>
                    <a:pt x="503" y="55"/>
                  </a:lnTo>
                  <a:lnTo>
                    <a:pt x="504" y="71"/>
                  </a:lnTo>
                  <a:lnTo>
                    <a:pt x="504" y="92"/>
                  </a:lnTo>
                  <a:lnTo>
                    <a:pt x="503" y="117"/>
                  </a:lnTo>
                  <a:lnTo>
                    <a:pt x="503" y="145"/>
                  </a:lnTo>
                  <a:lnTo>
                    <a:pt x="501" y="175"/>
                  </a:lnTo>
                  <a:lnTo>
                    <a:pt x="498" y="206"/>
                  </a:lnTo>
                  <a:lnTo>
                    <a:pt x="495" y="237"/>
                  </a:lnTo>
                  <a:lnTo>
                    <a:pt x="489" y="269"/>
                  </a:lnTo>
                  <a:lnTo>
                    <a:pt x="484" y="299"/>
                  </a:lnTo>
                  <a:lnTo>
                    <a:pt x="476" y="325"/>
                  </a:lnTo>
                  <a:lnTo>
                    <a:pt x="459" y="365"/>
                  </a:lnTo>
                  <a:lnTo>
                    <a:pt x="440" y="400"/>
                  </a:lnTo>
                  <a:lnTo>
                    <a:pt x="419" y="430"/>
                  </a:lnTo>
                  <a:lnTo>
                    <a:pt x="397" y="457"/>
                  </a:lnTo>
                  <a:lnTo>
                    <a:pt x="374" y="481"/>
                  </a:lnTo>
                  <a:lnTo>
                    <a:pt x="351" y="501"/>
                  </a:lnTo>
                  <a:lnTo>
                    <a:pt x="330" y="516"/>
                  </a:lnTo>
                  <a:lnTo>
                    <a:pt x="308" y="530"/>
                  </a:lnTo>
                  <a:lnTo>
                    <a:pt x="289" y="540"/>
                  </a:lnTo>
                  <a:lnTo>
                    <a:pt x="275" y="548"/>
                  </a:lnTo>
                  <a:lnTo>
                    <a:pt x="263" y="553"/>
                  </a:lnTo>
                  <a:lnTo>
                    <a:pt x="255" y="555"/>
                  </a:lnTo>
                  <a:lnTo>
                    <a:pt x="251" y="557"/>
                  </a:lnTo>
                  <a:lnTo>
                    <a:pt x="251" y="557"/>
                  </a:lnTo>
                  <a:lnTo>
                    <a:pt x="249" y="555"/>
                  </a:lnTo>
                  <a:lnTo>
                    <a:pt x="241" y="553"/>
                  </a:lnTo>
                  <a:lnTo>
                    <a:pt x="229" y="548"/>
                  </a:lnTo>
                  <a:lnTo>
                    <a:pt x="213" y="540"/>
                  </a:lnTo>
                  <a:lnTo>
                    <a:pt x="196" y="530"/>
                  </a:lnTo>
                  <a:lnTo>
                    <a:pt x="174" y="516"/>
                  </a:lnTo>
                  <a:lnTo>
                    <a:pt x="152" y="501"/>
                  </a:lnTo>
                  <a:lnTo>
                    <a:pt x="130" y="481"/>
                  </a:lnTo>
                  <a:lnTo>
                    <a:pt x="106" y="457"/>
                  </a:lnTo>
                  <a:lnTo>
                    <a:pt x="84" y="430"/>
                  </a:lnTo>
                  <a:lnTo>
                    <a:pt x="63" y="400"/>
                  </a:lnTo>
                  <a:lnTo>
                    <a:pt x="45" y="365"/>
                  </a:lnTo>
                  <a:lnTo>
                    <a:pt x="28" y="325"/>
                  </a:lnTo>
                  <a:lnTo>
                    <a:pt x="20" y="299"/>
                  </a:lnTo>
                  <a:lnTo>
                    <a:pt x="13" y="269"/>
                  </a:lnTo>
                  <a:lnTo>
                    <a:pt x="9" y="237"/>
                  </a:lnTo>
                  <a:lnTo>
                    <a:pt x="6" y="206"/>
                  </a:lnTo>
                  <a:lnTo>
                    <a:pt x="2" y="175"/>
                  </a:lnTo>
                  <a:lnTo>
                    <a:pt x="1" y="145"/>
                  </a:lnTo>
                  <a:lnTo>
                    <a:pt x="0" y="117"/>
                  </a:lnTo>
                  <a:lnTo>
                    <a:pt x="0" y="92"/>
                  </a:lnTo>
                  <a:lnTo>
                    <a:pt x="0" y="91"/>
                  </a:lnTo>
                  <a:lnTo>
                    <a:pt x="0" y="71"/>
                  </a:lnTo>
                  <a:lnTo>
                    <a:pt x="0" y="55"/>
                  </a:lnTo>
                  <a:lnTo>
                    <a:pt x="1" y="44"/>
                  </a:lnTo>
                  <a:lnTo>
                    <a:pt x="1" y="41"/>
                  </a:lnTo>
                  <a:lnTo>
                    <a:pt x="3" y="40"/>
                  </a:lnTo>
                  <a:lnTo>
                    <a:pt x="12" y="36"/>
                  </a:lnTo>
                  <a:lnTo>
                    <a:pt x="26" y="32"/>
                  </a:lnTo>
                  <a:lnTo>
                    <a:pt x="44" y="26"/>
                  </a:lnTo>
                  <a:lnTo>
                    <a:pt x="67" y="21"/>
                  </a:lnTo>
                  <a:lnTo>
                    <a:pt x="96" y="14"/>
                  </a:lnTo>
                  <a:lnTo>
                    <a:pt x="128" y="8"/>
                  </a:lnTo>
                  <a:lnTo>
                    <a:pt x="165" y="4"/>
                  </a:lnTo>
                  <a:lnTo>
                    <a:pt x="207" y="1"/>
                  </a:lnTo>
                  <a:lnTo>
                    <a:pt x="251" y="0"/>
                  </a:lnTo>
                  <a:close/>
                </a:path>
              </a:pathLst>
            </a:custGeom>
            <a:solidFill>
              <a:srgbClr val="E3000B"/>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sp>
          <p:nvSpPr>
            <p:cNvPr id="103" name="Freeform 98"/>
            <p:cNvSpPr>
              <a:spLocks/>
            </p:cNvSpPr>
            <p:nvPr userDrawn="1"/>
          </p:nvSpPr>
          <p:spPr bwMode="auto">
            <a:xfrm>
              <a:off x="616" y="270"/>
              <a:ext cx="112" cy="111"/>
            </a:xfrm>
            <a:custGeom>
              <a:avLst/>
              <a:gdLst>
                <a:gd name="T0" fmla="*/ 116 w 334"/>
                <a:gd name="T1" fmla="*/ 0 h 334"/>
                <a:gd name="T2" fmla="*/ 217 w 334"/>
                <a:gd name="T3" fmla="*/ 0 h 334"/>
                <a:gd name="T4" fmla="*/ 217 w 334"/>
                <a:gd name="T5" fmla="*/ 116 h 334"/>
                <a:gd name="T6" fmla="*/ 334 w 334"/>
                <a:gd name="T7" fmla="*/ 116 h 334"/>
                <a:gd name="T8" fmla="*/ 334 w 334"/>
                <a:gd name="T9" fmla="*/ 217 h 334"/>
                <a:gd name="T10" fmla="*/ 217 w 334"/>
                <a:gd name="T11" fmla="*/ 217 h 334"/>
                <a:gd name="T12" fmla="*/ 217 w 334"/>
                <a:gd name="T13" fmla="*/ 334 h 334"/>
                <a:gd name="T14" fmla="*/ 116 w 334"/>
                <a:gd name="T15" fmla="*/ 334 h 334"/>
                <a:gd name="T16" fmla="*/ 116 w 334"/>
                <a:gd name="T17" fmla="*/ 217 h 334"/>
                <a:gd name="T18" fmla="*/ 0 w 334"/>
                <a:gd name="T19" fmla="*/ 217 h 334"/>
                <a:gd name="T20" fmla="*/ 0 w 334"/>
                <a:gd name="T21" fmla="*/ 116 h 334"/>
                <a:gd name="T22" fmla="*/ 116 w 334"/>
                <a:gd name="T23" fmla="*/ 116 h 334"/>
                <a:gd name="T24" fmla="*/ 116 w 334"/>
                <a:gd name="T25" fmla="*/ 0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34" h="334">
                  <a:moveTo>
                    <a:pt x="116" y="0"/>
                  </a:moveTo>
                  <a:lnTo>
                    <a:pt x="217" y="0"/>
                  </a:lnTo>
                  <a:lnTo>
                    <a:pt x="217" y="116"/>
                  </a:lnTo>
                  <a:lnTo>
                    <a:pt x="334" y="116"/>
                  </a:lnTo>
                  <a:lnTo>
                    <a:pt x="334" y="217"/>
                  </a:lnTo>
                  <a:lnTo>
                    <a:pt x="217" y="217"/>
                  </a:lnTo>
                  <a:lnTo>
                    <a:pt x="217" y="334"/>
                  </a:lnTo>
                  <a:lnTo>
                    <a:pt x="116" y="334"/>
                  </a:lnTo>
                  <a:lnTo>
                    <a:pt x="116" y="217"/>
                  </a:lnTo>
                  <a:lnTo>
                    <a:pt x="0" y="217"/>
                  </a:lnTo>
                  <a:lnTo>
                    <a:pt x="0" y="116"/>
                  </a:lnTo>
                  <a:lnTo>
                    <a:pt x="116" y="116"/>
                  </a:lnTo>
                  <a:lnTo>
                    <a:pt x="116" y="0"/>
                  </a:lnTo>
                  <a:close/>
                </a:path>
              </a:pathLst>
            </a:custGeom>
            <a:solidFill>
              <a:srgbClr val="FFFFFF"/>
            </a:solidFill>
            <a:ln w="0">
              <a:noFill/>
              <a:prstDash val="solid"/>
              <a:round/>
              <a:headEnd/>
              <a:tailEnd/>
            </a:ln>
          </p:spPr>
          <p:txBody>
            <a:bodyPr vert="horz" wrap="square" lIns="0" tIns="0" rIns="0" bIns="45720" numCol="1" anchor="t" anchorCtr="0" compatLnSpc="1">
              <a:prstTxWarp prst="textNoShape">
                <a:avLst/>
              </a:prstTxWarp>
            </a:bodyPr>
            <a:lstStyle/>
            <a:p>
              <a:endParaRPr lang="de-CH"/>
            </a:p>
          </p:txBody>
        </p:sp>
      </p:grpSp>
    </p:spTree>
    <p:extLst>
      <p:ext uri="{BB962C8B-B14F-4D97-AF65-F5344CB8AC3E}">
        <p14:creationId xmlns:p14="http://schemas.microsoft.com/office/powerpoint/2010/main" val="2885409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haltsübersicht">
    <p:spTree>
      <p:nvGrpSpPr>
        <p:cNvPr id="1" name=""/>
        <p:cNvGrpSpPr/>
        <p:nvPr/>
      </p:nvGrpSpPr>
      <p:grpSpPr>
        <a:xfrm>
          <a:off x="0" y="0"/>
          <a:ext cx="0" cy="0"/>
          <a:chOff x="0" y="0"/>
          <a:chExt cx="0" cy="0"/>
        </a:xfrm>
      </p:grpSpPr>
      <p:sp>
        <p:nvSpPr>
          <p:cNvPr id="30" name="Textplatzhalter 25"/>
          <p:cNvSpPr>
            <a:spLocks noGrp="1"/>
          </p:cNvSpPr>
          <p:nvPr>
            <p:ph type="body" sz="quarter" idx="25" hasCustomPrompt="1"/>
          </p:nvPr>
        </p:nvSpPr>
        <p:spPr>
          <a:xfrm>
            <a:off x="1296000" y="360000"/>
            <a:ext cx="7488000" cy="0"/>
          </a:xfrm>
          <a:ln w="3175">
            <a:solidFill>
              <a:schemeClr val="dk1"/>
            </a:solidFill>
          </a:ln>
        </p:spPr>
        <p:txBody>
          <a:bodyPr/>
          <a:lstStyle>
            <a:lvl1pPr marL="0" indent="0">
              <a:buNone/>
              <a:defRPr/>
            </a:lvl1pPr>
          </a:lstStyle>
          <a:p>
            <a:pPr lvl="0"/>
            <a:r>
              <a:rPr lang="de-CH" dirty="0"/>
              <a:t> </a:t>
            </a:r>
          </a:p>
        </p:txBody>
      </p:sp>
      <p:sp>
        <p:nvSpPr>
          <p:cNvPr id="2" name="Titel 1"/>
          <p:cNvSpPr>
            <a:spLocks noGrp="1"/>
          </p:cNvSpPr>
          <p:nvPr>
            <p:ph type="title" hasCustomPrompt="1"/>
          </p:nvPr>
        </p:nvSpPr>
        <p:spPr>
          <a:xfrm>
            <a:off x="1296000" y="378000"/>
            <a:ext cx="914400" cy="110800"/>
          </a:xfrm>
        </p:spPr>
        <p:txBody>
          <a:bodyPr>
            <a:spAutoFit/>
          </a:bodyPr>
          <a:lstStyle>
            <a:lvl1pPr marL="0" indent="0">
              <a:buFont typeface="Arial" panose="020B0604020202020204" pitchFamily="34" charset="0"/>
              <a:buNone/>
              <a:defRPr sz="800"/>
            </a:lvl1pPr>
          </a:lstStyle>
          <a:p>
            <a:r>
              <a:rPr lang="de-CH" noProof="0" dirty="0"/>
              <a:t>Ausgangslage</a:t>
            </a:r>
          </a:p>
        </p:txBody>
      </p:sp>
      <p:sp>
        <p:nvSpPr>
          <p:cNvPr id="3" name="Inhaltsplatzhalter 2"/>
          <p:cNvSpPr>
            <a:spLocks noGrp="1"/>
          </p:cNvSpPr>
          <p:nvPr>
            <p:ph idx="1"/>
          </p:nvPr>
        </p:nvSpPr>
        <p:spPr>
          <a:xfrm>
            <a:off x="2232000" y="378000"/>
            <a:ext cx="6552000" cy="1152000"/>
          </a:xfrm>
        </p:spPr>
        <p:txBody>
          <a:bodyPr>
            <a:normAutofit/>
          </a:bodyPr>
          <a:lstStyle>
            <a:lvl1pPr marL="0" indent="0">
              <a:lnSpc>
                <a:spcPts val="2400"/>
              </a:lnSpc>
              <a:buNone/>
              <a:defRPr sz="2000" spc="20" baseline="0"/>
            </a:lvl1pPr>
          </a:lstStyle>
          <a:p>
            <a:pPr lvl="0"/>
            <a:r>
              <a:rPr lang="de-DE" noProof="0"/>
              <a:t>Formatvorlagen des Textmasters bearbeiten</a:t>
            </a:r>
          </a:p>
        </p:txBody>
      </p:sp>
      <p:sp>
        <p:nvSpPr>
          <p:cNvPr id="29" name="Textplatzhalter 25"/>
          <p:cNvSpPr>
            <a:spLocks noGrp="1"/>
          </p:cNvSpPr>
          <p:nvPr>
            <p:ph type="body" sz="quarter" idx="24" hasCustomPrompt="1"/>
          </p:nvPr>
        </p:nvSpPr>
        <p:spPr>
          <a:xfrm>
            <a:off x="1296000" y="1584000"/>
            <a:ext cx="7488000" cy="0"/>
          </a:xfrm>
          <a:ln w="3175">
            <a:solidFill>
              <a:schemeClr val="dk1"/>
            </a:solidFill>
          </a:ln>
        </p:spPr>
        <p:txBody>
          <a:bodyPr/>
          <a:lstStyle>
            <a:lvl1pPr marL="0" indent="0">
              <a:buNone/>
              <a:defRPr/>
            </a:lvl1pPr>
          </a:lstStyle>
          <a:p>
            <a:pPr lvl="0"/>
            <a:r>
              <a:rPr lang="de-CH" dirty="0"/>
              <a:t> </a:t>
            </a:r>
          </a:p>
        </p:txBody>
      </p:sp>
      <p:sp>
        <p:nvSpPr>
          <p:cNvPr id="22" name="Textplatzhalter 21"/>
          <p:cNvSpPr>
            <a:spLocks noGrp="1"/>
          </p:cNvSpPr>
          <p:nvPr>
            <p:ph type="body" sz="quarter" idx="17" hasCustomPrompt="1"/>
          </p:nvPr>
        </p:nvSpPr>
        <p:spPr>
          <a:xfrm>
            <a:off x="1296000" y="1602000"/>
            <a:ext cx="914400" cy="110800"/>
          </a:xfrm>
        </p:spPr>
        <p:txBody>
          <a:bodyPr vert="horz" lIns="0" tIns="0" rIns="0" bIns="0" rtlCol="0" anchor="t">
            <a:spAutoFit/>
          </a:bodyPr>
          <a:lstStyle>
            <a:lvl1pPr marL="0" indent="0">
              <a:lnSpc>
                <a:spcPct val="90000"/>
              </a:lnSpc>
              <a:buNone/>
              <a:defRPr lang="de-DE" sz="800" smtClean="0">
                <a:latin typeface="+mj-lt"/>
                <a:ea typeface="+mj-ea"/>
                <a:cs typeface="+mj-cs"/>
              </a:defRPr>
            </a:lvl1pPr>
            <a:lvl2pPr>
              <a:defRPr lang="de-DE" smtClean="0"/>
            </a:lvl2pPr>
            <a:lvl3pPr>
              <a:defRPr lang="de-DE" smtClean="0"/>
            </a:lvl3pPr>
            <a:lvl4pPr>
              <a:defRPr lang="de-DE" smtClean="0"/>
            </a:lvl4pPr>
            <a:lvl5pPr>
              <a:defRPr lang="de-CH"/>
            </a:lvl5pPr>
          </a:lstStyle>
          <a:p>
            <a:pPr lvl="0">
              <a:lnSpc>
                <a:spcPct val="90000"/>
              </a:lnSpc>
              <a:spcBef>
                <a:spcPct val="0"/>
              </a:spcBef>
            </a:pPr>
            <a:r>
              <a:rPr lang="de-CH" noProof="0" dirty="0"/>
              <a:t>Prognose</a:t>
            </a:r>
          </a:p>
        </p:txBody>
      </p:sp>
      <p:sp>
        <p:nvSpPr>
          <p:cNvPr id="9" name="Inhaltsplatzhalter 2"/>
          <p:cNvSpPr>
            <a:spLocks noGrp="1"/>
          </p:cNvSpPr>
          <p:nvPr>
            <p:ph idx="13" hasCustomPrompt="1"/>
          </p:nvPr>
        </p:nvSpPr>
        <p:spPr>
          <a:xfrm>
            <a:off x="2232000" y="1602000"/>
            <a:ext cx="6552000" cy="396000"/>
          </a:xfrm>
        </p:spPr>
        <p:txBody>
          <a:bodyPr>
            <a:normAutofit/>
          </a:bodyPr>
          <a:lstStyle>
            <a:lvl1pPr marL="0" indent="0">
              <a:lnSpc>
                <a:spcPts val="2400"/>
              </a:lnSpc>
              <a:buNone/>
              <a:defRPr sz="2000" spc="20" baseline="0"/>
            </a:lvl1pPr>
          </a:lstStyle>
          <a:p>
            <a:pPr lvl="0"/>
            <a:r>
              <a:rPr lang="de-CH" noProof="0" dirty="0"/>
              <a:t>Textmasterformat bearbeiten</a:t>
            </a:r>
          </a:p>
        </p:txBody>
      </p:sp>
      <p:sp>
        <p:nvSpPr>
          <p:cNvPr id="28" name="Textplatzhalter 25"/>
          <p:cNvSpPr>
            <a:spLocks noGrp="1"/>
          </p:cNvSpPr>
          <p:nvPr>
            <p:ph type="body" sz="quarter" idx="23" hasCustomPrompt="1"/>
          </p:nvPr>
        </p:nvSpPr>
        <p:spPr>
          <a:xfrm>
            <a:off x="1296000" y="2052000"/>
            <a:ext cx="7488000" cy="0"/>
          </a:xfrm>
          <a:ln w="3175">
            <a:solidFill>
              <a:schemeClr val="dk1"/>
            </a:solidFill>
          </a:ln>
        </p:spPr>
        <p:txBody>
          <a:bodyPr/>
          <a:lstStyle>
            <a:lvl1pPr marL="0" indent="0">
              <a:buNone/>
              <a:defRPr/>
            </a:lvl1pPr>
          </a:lstStyle>
          <a:p>
            <a:pPr lvl="0"/>
            <a:r>
              <a:rPr lang="de-CH" dirty="0"/>
              <a:t> </a:t>
            </a:r>
          </a:p>
        </p:txBody>
      </p:sp>
      <p:sp>
        <p:nvSpPr>
          <p:cNvPr id="23" name="Textplatzhalter 21"/>
          <p:cNvSpPr>
            <a:spLocks noGrp="1"/>
          </p:cNvSpPr>
          <p:nvPr>
            <p:ph type="body" sz="quarter" idx="18" hasCustomPrompt="1"/>
          </p:nvPr>
        </p:nvSpPr>
        <p:spPr>
          <a:xfrm>
            <a:off x="1296000" y="2069999"/>
            <a:ext cx="914400" cy="110800"/>
          </a:xfrm>
        </p:spPr>
        <p:txBody>
          <a:bodyPr vert="horz" lIns="0" tIns="0" rIns="0" bIns="0" rtlCol="0" anchor="t">
            <a:spAutoFit/>
          </a:bodyPr>
          <a:lstStyle>
            <a:lvl1pPr marL="0" indent="0">
              <a:lnSpc>
                <a:spcPct val="90000"/>
              </a:lnSpc>
              <a:buNone/>
              <a:defRPr lang="de-DE" sz="800" smtClean="0">
                <a:latin typeface="+mj-lt"/>
                <a:ea typeface="+mj-ea"/>
                <a:cs typeface="+mj-cs"/>
              </a:defRPr>
            </a:lvl1pPr>
            <a:lvl2pPr>
              <a:defRPr lang="de-DE" smtClean="0"/>
            </a:lvl2pPr>
            <a:lvl3pPr>
              <a:defRPr lang="de-DE" smtClean="0"/>
            </a:lvl3pPr>
            <a:lvl4pPr>
              <a:defRPr lang="de-DE" smtClean="0"/>
            </a:lvl4pPr>
            <a:lvl5pPr>
              <a:defRPr lang="de-CH"/>
            </a:lvl5pPr>
          </a:lstStyle>
          <a:p>
            <a:pPr lvl="0">
              <a:lnSpc>
                <a:spcPct val="90000"/>
              </a:lnSpc>
              <a:spcBef>
                <a:spcPct val="0"/>
              </a:spcBef>
            </a:pPr>
            <a:r>
              <a:rPr lang="de-CH" noProof="0" dirty="0"/>
              <a:t>Handlungsbedarf</a:t>
            </a:r>
          </a:p>
        </p:txBody>
      </p:sp>
      <p:sp>
        <p:nvSpPr>
          <p:cNvPr id="12" name="Inhaltsplatzhalter 2"/>
          <p:cNvSpPr>
            <a:spLocks noGrp="1"/>
          </p:cNvSpPr>
          <p:nvPr>
            <p:ph idx="14"/>
          </p:nvPr>
        </p:nvSpPr>
        <p:spPr>
          <a:xfrm>
            <a:off x="2232000" y="2070000"/>
            <a:ext cx="6552000" cy="396000"/>
          </a:xfrm>
        </p:spPr>
        <p:txBody>
          <a:bodyPr>
            <a:normAutofit/>
          </a:bodyPr>
          <a:lstStyle>
            <a:lvl1pPr marL="0" indent="0">
              <a:lnSpc>
                <a:spcPts val="2400"/>
              </a:lnSpc>
              <a:buNone/>
              <a:defRPr sz="2000" spc="20" baseline="0"/>
            </a:lvl1pPr>
          </a:lstStyle>
          <a:p>
            <a:pPr lvl="0"/>
            <a:r>
              <a:rPr lang="de-DE" noProof="0"/>
              <a:t>Formatvorlagen des Textmasters bearbeiten</a:t>
            </a:r>
          </a:p>
        </p:txBody>
      </p:sp>
      <p:sp>
        <p:nvSpPr>
          <p:cNvPr id="27" name="Textplatzhalter 25"/>
          <p:cNvSpPr>
            <a:spLocks noGrp="1"/>
          </p:cNvSpPr>
          <p:nvPr>
            <p:ph type="body" sz="quarter" idx="22" hasCustomPrompt="1"/>
          </p:nvPr>
        </p:nvSpPr>
        <p:spPr>
          <a:xfrm>
            <a:off x="1296000" y="2538000"/>
            <a:ext cx="7488000" cy="0"/>
          </a:xfrm>
          <a:ln w="3175">
            <a:solidFill>
              <a:schemeClr val="dk1"/>
            </a:solidFill>
          </a:ln>
        </p:spPr>
        <p:txBody>
          <a:bodyPr/>
          <a:lstStyle>
            <a:lvl1pPr marL="0" indent="0">
              <a:buNone/>
              <a:defRPr/>
            </a:lvl1pPr>
          </a:lstStyle>
          <a:p>
            <a:pPr lvl="0"/>
            <a:r>
              <a:rPr lang="de-CH" dirty="0"/>
              <a:t> </a:t>
            </a:r>
          </a:p>
        </p:txBody>
      </p:sp>
      <p:sp>
        <p:nvSpPr>
          <p:cNvPr id="24" name="Textplatzhalter 21"/>
          <p:cNvSpPr>
            <a:spLocks noGrp="1"/>
          </p:cNvSpPr>
          <p:nvPr>
            <p:ph type="body" sz="quarter" idx="19" hasCustomPrompt="1"/>
          </p:nvPr>
        </p:nvSpPr>
        <p:spPr>
          <a:xfrm>
            <a:off x="1296000" y="2556000"/>
            <a:ext cx="914400" cy="221599"/>
          </a:xfrm>
        </p:spPr>
        <p:txBody>
          <a:bodyPr vert="horz" lIns="0" tIns="0" rIns="0" bIns="0" rtlCol="0" anchor="t">
            <a:spAutoFit/>
          </a:bodyPr>
          <a:lstStyle>
            <a:lvl1pPr marL="0" indent="0">
              <a:lnSpc>
                <a:spcPct val="90000"/>
              </a:lnSpc>
              <a:buNone/>
              <a:defRPr lang="de-DE" sz="800" smtClean="0">
                <a:latin typeface="+mj-lt"/>
                <a:ea typeface="+mj-ea"/>
                <a:cs typeface="+mj-cs"/>
              </a:defRPr>
            </a:lvl1pPr>
            <a:lvl2pPr>
              <a:defRPr lang="de-DE" smtClean="0"/>
            </a:lvl2pPr>
            <a:lvl3pPr>
              <a:defRPr lang="de-DE" smtClean="0"/>
            </a:lvl3pPr>
            <a:lvl4pPr>
              <a:defRPr lang="de-DE" smtClean="0"/>
            </a:lvl4pPr>
            <a:lvl5pPr>
              <a:defRPr lang="de-CH"/>
            </a:lvl5pPr>
          </a:lstStyle>
          <a:p>
            <a:pPr lvl="0">
              <a:lnSpc>
                <a:spcPct val="90000"/>
              </a:lnSpc>
              <a:spcBef>
                <a:spcPct val="0"/>
              </a:spcBef>
            </a:pPr>
            <a:r>
              <a:rPr lang="de-CH" noProof="0" dirty="0"/>
              <a:t>Angestrebte Massnahmen</a:t>
            </a:r>
          </a:p>
        </p:txBody>
      </p:sp>
      <p:sp>
        <p:nvSpPr>
          <p:cNvPr id="15" name="Inhaltsplatzhalter 2"/>
          <p:cNvSpPr>
            <a:spLocks noGrp="1"/>
          </p:cNvSpPr>
          <p:nvPr>
            <p:ph idx="15"/>
          </p:nvPr>
        </p:nvSpPr>
        <p:spPr>
          <a:xfrm>
            <a:off x="2232000" y="2556000"/>
            <a:ext cx="6552000" cy="1224000"/>
          </a:xfrm>
        </p:spPr>
        <p:txBody>
          <a:bodyPr>
            <a:normAutofit/>
          </a:bodyPr>
          <a:lstStyle>
            <a:lvl1pPr marL="0" indent="0">
              <a:lnSpc>
                <a:spcPts val="2400"/>
              </a:lnSpc>
              <a:buNone/>
              <a:defRPr sz="2000" spc="20" baseline="0"/>
            </a:lvl1pPr>
          </a:lstStyle>
          <a:p>
            <a:pPr lvl="0"/>
            <a:r>
              <a:rPr lang="de-DE" noProof="0"/>
              <a:t>Formatvorlagen des Textmasters bearbeiten</a:t>
            </a:r>
          </a:p>
        </p:txBody>
      </p:sp>
      <p:sp>
        <p:nvSpPr>
          <p:cNvPr id="26" name="Textplatzhalter 25"/>
          <p:cNvSpPr>
            <a:spLocks noGrp="1"/>
          </p:cNvSpPr>
          <p:nvPr>
            <p:ph type="body" sz="quarter" idx="21" hasCustomPrompt="1"/>
          </p:nvPr>
        </p:nvSpPr>
        <p:spPr>
          <a:xfrm>
            <a:off x="1296000" y="3852000"/>
            <a:ext cx="7488000" cy="0"/>
          </a:xfrm>
          <a:ln w="3175">
            <a:solidFill>
              <a:schemeClr val="dk1"/>
            </a:solidFill>
          </a:ln>
        </p:spPr>
        <p:txBody>
          <a:bodyPr/>
          <a:lstStyle>
            <a:lvl1pPr marL="0" indent="0">
              <a:buNone/>
              <a:defRPr/>
            </a:lvl1pPr>
          </a:lstStyle>
          <a:p>
            <a:pPr lvl="0"/>
            <a:r>
              <a:rPr lang="de-CH" dirty="0"/>
              <a:t> </a:t>
            </a:r>
          </a:p>
        </p:txBody>
      </p:sp>
      <p:sp>
        <p:nvSpPr>
          <p:cNvPr id="25" name="Textplatzhalter 21"/>
          <p:cNvSpPr>
            <a:spLocks noGrp="1"/>
          </p:cNvSpPr>
          <p:nvPr>
            <p:ph type="body" sz="quarter" idx="20" hasCustomPrompt="1"/>
          </p:nvPr>
        </p:nvSpPr>
        <p:spPr>
          <a:xfrm>
            <a:off x="1296000" y="3870000"/>
            <a:ext cx="914400" cy="221599"/>
          </a:xfrm>
        </p:spPr>
        <p:txBody>
          <a:bodyPr vert="horz" lIns="0" tIns="0" rIns="0" bIns="0" rtlCol="0" anchor="t">
            <a:spAutoFit/>
          </a:bodyPr>
          <a:lstStyle>
            <a:lvl1pPr marL="0" indent="0">
              <a:lnSpc>
                <a:spcPct val="90000"/>
              </a:lnSpc>
              <a:spcBef>
                <a:spcPts val="600"/>
              </a:spcBef>
              <a:spcAft>
                <a:spcPts val="0"/>
              </a:spcAft>
              <a:buNone/>
              <a:defRPr lang="de-DE" sz="800" smtClean="0">
                <a:latin typeface="+mj-lt"/>
                <a:ea typeface="+mj-ea"/>
                <a:cs typeface="+mj-cs"/>
              </a:defRPr>
            </a:lvl1pPr>
            <a:lvl2pPr>
              <a:defRPr lang="de-DE" smtClean="0"/>
            </a:lvl2pPr>
            <a:lvl3pPr>
              <a:defRPr lang="de-DE" smtClean="0"/>
            </a:lvl3pPr>
            <a:lvl4pPr>
              <a:defRPr lang="de-DE" smtClean="0"/>
            </a:lvl4pPr>
            <a:lvl5pPr>
              <a:defRPr lang="de-CH"/>
            </a:lvl5pPr>
          </a:lstStyle>
          <a:p>
            <a:pPr lvl="0">
              <a:lnSpc>
                <a:spcPct val="90000"/>
              </a:lnSpc>
              <a:spcBef>
                <a:spcPct val="0"/>
              </a:spcBef>
            </a:pPr>
            <a:r>
              <a:rPr lang="de-CH" noProof="0" dirty="0"/>
              <a:t>Getroffene Massnahmen</a:t>
            </a:r>
          </a:p>
        </p:txBody>
      </p:sp>
      <p:sp>
        <p:nvSpPr>
          <p:cNvPr id="18" name="Inhaltsplatzhalter 2"/>
          <p:cNvSpPr>
            <a:spLocks noGrp="1"/>
          </p:cNvSpPr>
          <p:nvPr>
            <p:ph idx="16"/>
          </p:nvPr>
        </p:nvSpPr>
        <p:spPr>
          <a:xfrm>
            <a:off x="2232000" y="3869999"/>
            <a:ext cx="6552000" cy="2411999"/>
          </a:xfrm>
          <a:noFill/>
        </p:spPr>
        <p:txBody>
          <a:bodyPr>
            <a:normAutofit/>
          </a:bodyPr>
          <a:lstStyle>
            <a:lvl1pPr marL="0" indent="0">
              <a:lnSpc>
                <a:spcPts val="2400"/>
              </a:lnSpc>
              <a:buNone/>
              <a:defRPr sz="2000" spc="20" baseline="0"/>
            </a:lvl1pPr>
          </a:lstStyle>
          <a:p>
            <a:pPr lvl="0"/>
            <a:r>
              <a:rPr lang="de-DE" noProof="0"/>
              <a:t>Formatvorlagen des Textmasters bearbeiten</a:t>
            </a:r>
          </a:p>
        </p:txBody>
      </p:sp>
      <p:sp>
        <p:nvSpPr>
          <p:cNvPr id="5" name="Fußzeilenplatzhalter 4"/>
          <p:cNvSpPr>
            <a:spLocks noGrp="1"/>
          </p:cNvSpPr>
          <p:nvPr>
            <p:ph type="ftr" sz="quarter" idx="11"/>
          </p:nvPr>
        </p:nvSpPr>
        <p:spPr/>
        <p:txBody>
          <a:bodyPr/>
          <a:lstStyle/>
          <a:p>
            <a:r>
              <a:rPr lang="de-CH" dirty="0" err="1"/>
              <a:t>TitPC</a:t>
            </a:r>
            <a:r>
              <a:rPr lang="de-CH" dirty="0"/>
              <a:t> des Referats, Referent / Anlass, Datum</a:t>
            </a:r>
          </a:p>
        </p:txBody>
      </p:sp>
      <p:sp>
        <p:nvSpPr>
          <p:cNvPr id="6" name="Foliennummernplatzhalter 5"/>
          <p:cNvSpPr>
            <a:spLocks noGrp="1"/>
          </p:cNvSpPr>
          <p:nvPr>
            <p:ph type="sldNum" sz="quarter" idx="12"/>
          </p:nvPr>
        </p:nvSpPr>
        <p:spPr/>
        <p:txBody>
          <a:bodyPr/>
          <a:lstStyle/>
          <a:p>
            <a:fld id="{2258134C-0064-4AC4-8A21-13295BEB3DAD}" type="slidenum">
              <a:rPr lang="de-CH" smtClean="0"/>
              <a:t>‹Nr.›</a:t>
            </a:fld>
            <a:endParaRPr lang="de-CH"/>
          </a:p>
        </p:txBody>
      </p:sp>
    </p:spTree>
    <p:extLst>
      <p:ext uri="{BB962C8B-B14F-4D97-AF65-F5344CB8AC3E}">
        <p14:creationId xmlns:p14="http://schemas.microsoft.com/office/powerpoint/2010/main" val="2003762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bschnitts-&#10;überschrift">
    <p:spTree>
      <p:nvGrpSpPr>
        <p:cNvPr id="1" name=""/>
        <p:cNvGrpSpPr/>
        <p:nvPr/>
      </p:nvGrpSpPr>
      <p:grpSpPr>
        <a:xfrm>
          <a:off x="0" y="0"/>
          <a:ext cx="0" cy="0"/>
          <a:chOff x="0" y="0"/>
          <a:chExt cx="0" cy="0"/>
        </a:xfrm>
      </p:grpSpPr>
      <p:sp>
        <p:nvSpPr>
          <p:cNvPr id="10" name="Textplatzhalter 9"/>
          <p:cNvSpPr>
            <a:spLocks noGrp="1"/>
          </p:cNvSpPr>
          <p:nvPr>
            <p:ph type="body" sz="quarter" idx="11" hasCustomPrompt="1"/>
          </p:nvPr>
        </p:nvSpPr>
        <p:spPr>
          <a:xfrm>
            <a:off x="1295400" y="324000"/>
            <a:ext cx="911468" cy="128240"/>
          </a:xfrm>
          <a:ln w="3175">
            <a:noFill/>
          </a:ln>
        </p:spPr>
        <p:txBody>
          <a:bodyPr wrap="none">
            <a:spAutoFit/>
          </a:bodyPr>
          <a:lstStyle>
            <a:lvl1pPr marL="0" indent="0">
              <a:lnSpc>
                <a:spcPts val="1000"/>
              </a:lnSpc>
              <a:spcBef>
                <a:spcPts val="0"/>
              </a:spcBef>
              <a:buNone/>
              <a:defRPr sz="1100" spc="10" baseline="0"/>
            </a:lvl1pPr>
          </a:lstStyle>
          <a:p>
            <a:pPr lvl="0"/>
            <a:r>
              <a:rPr lang="de-CH" noProof="0" dirty="0"/>
              <a:t>Ausgangslage</a:t>
            </a:r>
          </a:p>
        </p:txBody>
      </p:sp>
      <p:cxnSp>
        <p:nvCxnSpPr>
          <p:cNvPr id="12" name="Gerader Verbinder 11"/>
          <p:cNvCxnSpPr/>
          <p:nvPr userDrawn="1"/>
        </p:nvCxnSpPr>
        <p:spPr>
          <a:xfrm flipV="1">
            <a:off x="1296000" y="468000"/>
            <a:ext cx="7488000" cy="0"/>
          </a:xfrm>
          <a:prstGeom prst="line">
            <a:avLst/>
          </a:prstGeom>
        </p:spPr>
        <p:style>
          <a:lnRef idx="1">
            <a:schemeClr val="dk1"/>
          </a:lnRef>
          <a:fillRef idx="0">
            <a:schemeClr val="dk1"/>
          </a:fillRef>
          <a:effectRef idx="0">
            <a:schemeClr val="dk1"/>
          </a:effectRef>
          <a:fontRef idx="minor">
            <a:schemeClr val="tx1"/>
          </a:fontRef>
        </p:style>
      </p:cxnSp>
      <p:sp>
        <p:nvSpPr>
          <p:cNvPr id="2" name="Titel 1"/>
          <p:cNvSpPr>
            <a:spLocks noGrp="1"/>
          </p:cNvSpPr>
          <p:nvPr>
            <p:ph type="title"/>
          </p:nvPr>
        </p:nvSpPr>
        <p:spPr>
          <a:xfrm>
            <a:off x="1296000" y="468000"/>
            <a:ext cx="7488000" cy="900000"/>
          </a:xfrm>
        </p:spPr>
        <p:txBody>
          <a:bodyPr anchor="t">
            <a:normAutofit/>
          </a:bodyPr>
          <a:lstStyle>
            <a:lvl1pPr>
              <a:lnSpc>
                <a:spcPts val="3200"/>
              </a:lnSpc>
              <a:defRPr sz="2800" b="1" spc="30" baseline="0"/>
            </a:lvl1pPr>
          </a:lstStyle>
          <a:p>
            <a:r>
              <a:rPr lang="de-DE" noProof="0"/>
              <a:t>Titelmasterformat durch Klicken bearbeiten</a:t>
            </a:r>
            <a:endParaRPr lang="de-CH" noProof="0" dirty="0"/>
          </a:p>
        </p:txBody>
      </p:sp>
      <p:sp>
        <p:nvSpPr>
          <p:cNvPr id="8" name="Bildplatzhalter 7"/>
          <p:cNvSpPr>
            <a:spLocks noGrp="1"/>
          </p:cNvSpPr>
          <p:nvPr>
            <p:ph type="pic" sz="quarter" idx="10"/>
          </p:nvPr>
        </p:nvSpPr>
        <p:spPr>
          <a:xfrm>
            <a:off x="0" y="1548000"/>
            <a:ext cx="9144000" cy="5310000"/>
          </a:xfrm>
        </p:spPr>
        <p:txBody>
          <a:bodyPr/>
          <a:lstStyle/>
          <a:p>
            <a:r>
              <a:rPr lang="de-DE"/>
              <a:t>Bild durch Klicken auf Symbol hinzufügen</a:t>
            </a:r>
            <a:endParaRPr lang="de-CH" dirty="0"/>
          </a:p>
        </p:txBody>
      </p:sp>
    </p:spTree>
    <p:extLst>
      <p:ext uri="{BB962C8B-B14F-4D97-AF65-F5344CB8AC3E}">
        <p14:creationId xmlns:p14="http://schemas.microsoft.com/office/powerpoint/2010/main" val="4017437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bschnittsüberschrift Layout mit Hintergrundverlauf">
    <p:bg>
      <p:bgPr>
        <a:blipFill dpi="0" rotWithShape="1">
          <a:blip r:embed="rId2">
            <a:lum/>
          </a:blip>
          <a:srcRect/>
          <a:stretch>
            <a:fillRect l="-14000" r="-14000"/>
          </a:stretch>
        </a:blipFill>
        <a:effectLst/>
      </p:bgPr>
    </p:bg>
    <p:spTree>
      <p:nvGrpSpPr>
        <p:cNvPr id="1" name=""/>
        <p:cNvGrpSpPr/>
        <p:nvPr/>
      </p:nvGrpSpPr>
      <p:grpSpPr>
        <a:xfrm>
          <a:off x="0" y="0"/>
          <a:ext cx="0" cy="0"/>
          <a:chOff x="0" y="0"/>
          <a:chExt cx="0" cy="0"/>
        </a:xfrm>
      </p:grpSpPr>
      <p:sp>
        <p:nvSpPr>
          <p:cNvPr id="10" name="Textplatzhalter 9"/>
          <p:cNvSpPr>
            <a:spLocks noGrp="1"/>
          </p:cNvSpPr>
          <p:nvPr>
            <p:ph type="body" sz="quarter" idx="11" hasCustomPrompt="1"/>
          </p:nvPr>
        </p:nvSpPr>
        <p:spPr>
          <a:xfrm>
            <a:off x="1295400" y="324000"/>
            <a:ext cx="911468" cy="128240"/>
          </a:xfrm>
          <a:ln w="3175">
            <a:noFill/>
          </a:ln>
        </p:spPr>
        <p:txBody>
          <a:bodyPr wrap="none">
            <a:spAutoFit/>
          </a:bodyPr>
          <a:lstStyle>
            <a:lvl1pPr marL="0" indent="0">
              <a:lnSpc>
                <a:spcPts val="1000"/>
              </a:lnSpc>
              <a:spcBef>
                <a:spcPts val="0"/>
              </a:spcBef>
              <a:buNone/>
              <a:defRPr sz="1100" spc="10" baseline="0"/>
            </a:lvl1pPr>
          </a:lstStyle>
          <a:p>
            <a:pPr lvl="0"/>
            <a:r>
              <a:rPr lang="de-CH" noProof="0" dirty="0"/>
              <a:t>Ausgangslage</a:t>
            </a:r>
          </a:p>
        </p:txBody>
      </p:sp>
      <p:cxnSp>
        <p:nvCxnSpPr>
          <p:cNvPr id="12" name="Gerader Verbinder 11"/>
          <p:cNvCxnSpPr/>
          <p:nvPr userDrawn="1"/>
        </p:nvCxnSpPr>
        <p:spPr>
          <a:xfrm flipV="1">
            <a:off x="1296000" y="468000"/>
            <a:ext cx="7488000" cy="0"/>
          </a:xfrm>
          <a:prstGeom prst="line">
            <a:avLst/>
          </a:prstGeom>
        </p:spPr>
        <p:style>
          <a:lnRef idx="1">
            <a:schemeClr val="dk1"/>
          </a:lnRef>
          <a:fillRef idx="0">
            <a:schemeClr val="dk1"/>
          </a:fillRef>
          <a:effectRef idx="0">
            <a:schemeClr val="dk1"/>
          </a:effectRef>
          <a:fontRef idx="minor">
            <a:schemeClr val="tx1"/>
          </a:fontRef>
        </p:style>
      </p:cxnSp>
      <p:sp>
        <p:nvSpPr>
          <p:cNvPr id="2" name="Titel 1"/>
          <p:cNvSpPr>
            <a:spLocks noGrp="1"/>
          </p:cNvSpPr>
          <p:nvPr>
            <p:ph type="title"/>
          </p:nvPr>
        </p:nvSpPr>
        <p:spPr>
          <a:xfrm>
            <a:off x="1296000" y="468000"/>
            <a:ext cx="7488000" cy="900000"/>
          </a:xfrm>
        </p:spPr>
        <p:txBody>
          <a:bodyPr anchor="t">
            <a:normAutofit/>
          </a:bodyPr>
          <a:lstStyle>
            <a:lvl1pPr>
              <a:lnSpc>
                <a:spcPts val="3200"/>
              </a:lnSpc>
              <a:defRPr sz="2800" b="1" spc="30" baseline="0"/>
            </a:lvl1pPr>
          </a:lstStyle>
          <a:p>
            <a:r>
              <a:rPr lang="de-DE" noProof="0"/>
              <a:t>Titelmasterformat durch Klicken bearbeiten</a:t>
            </a:r>
            <a:endParaRPr lang="de-CH" noProof="0" dirty="0"/>
          </a:p>
        </p:txBody>
      </p:sp>
    </p:spTree>
    <p:extLst>
      <p:ext uri="{BB962C8B-B14F-4D97-AF65-F5344CB8AC3E}">
        <p14:creationId xmlns:p14="http://schemas.microsoft.com/office/powerpoint/2010/main" val="12599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dirty="0"/>
          </a:p>
        </p:txBody>
      </p:sp>
      <p:sp>
        <p:nvSpPr>
          <p:cNvPr id="3" name="Inhaltsplatzhalter 2"/>
          <p:cNvSpPr>
            <a:spLocks noGrp="1"/>
          </p:cNvSpPr>
          <p:nvPr>
            <p:ph idx="1" hasCustomPrompt="1"/>
          </p:nvPr>
        </p:nvSpPr>
        <p:spPr/>
        <p:txBody>
          <a:bodyPr/>
          <a:lstStyle>
            <a:lvl1pPr>
              <a:defRPr sz="2000" baseline="0"/>
            </a:lvl1pPr>
            <a:lvl2pPr>
              <a:defRPr>
                <a:solidFill>
                  <a:schemeClr val="tx1">
                    <a:lumMod val="65000"/>
                    <a:lumOff val="35000"/>
                  </a:schemeClr>
                </a:solidFill>
              </a:defRPr>
            </a:lvl2pPr>
            <a:lvl3pPr>
              <a:defRPr>
                <a:solidFill>
                  <a:schemeClr val="tx1">
                    <a:lumMod val="65000"/>
                    <a:lumOff val="35000"/>
                  </a:schemeClr>
                </a:solidFill>
              </a:defRPr>
            </a:lvl3pPr>
            <a:lvl4pPr>
              <a:defRPr sz="1600">
                <a:solidFill>
                  <a:schemeClr val="tx1">
                    <a:lumMod val="65000"/>
                    <a:lumOff val="35000"/>
                  </a:schemeClr>
                </a:solidFill>
              </a:defRPr>
            </a:lvl4pPr>
            <a:lvl5pPr>
              <a:defRPr>
                <a:solidFill>
                  <a:schemeClr val="tx1">
                    <a:lumMod val="65000"/>
                    <a:lumOff val="35000"/>
                  </a:schemeClr>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5" name="Fußzeilenplatzhalter 4"/>
          <p:cNvSpPr>
            <a:spLocks noGrp="1"/>
          </p:cNvSpPr>
          <p:nvPr>
            <p:ph type="ftr" sz="quarter" idx="11"/>
          </p:nvPr>
        </p:nvSpPr>
        <p:spPr/>
        <p:txBody>
          <a:bodyPr/>
          <a:lstStyle/>
          <a:p>
            <a:r>
              <a:rPr lang="de-CH" dirty="0" err="1"/>
              <a:t>TitPC</a:t>
            </a:r>
            <a:r>
              <a:rPr lang="de-CH" dirty="0"/>
              <a:t> des Referats, Referent / Anlass, Datum</a:t>
            </a:r>
          </a:p>
        </p:txBody>
      </p:sp>
      <p:sp>
        <p:nvSpPr>
          <p:cNvPr id="6" name="Foliennummernplatzhalter 5"/>
          <p:cNvSpPr>
            <a:spLocks noGrp="1"/>
          </p:cNvSpPr>
          <p:nvPr>
            <p:ph type="sldNum" sz="quarter" idx="12"/>
          </p:nvPr>
        </p:nvSpPr>
        <p:spPr/>
        <p:txBody>
          <a:bodyPr/>
          <a:lstStyle/>
          <a:p>
            <a:fld id="{2258134C-0064-4AC4-8A21-13295BEB3DAD}" type="slidenum">
              <a:rPr lang="de-CH" smtClean="0"/>
              <a:t>‹Nr.›</a:t>
            </a:fld>
            <a:endParaRPr lang="de-CH"/>
          </a:p>
        </p:txBody>
      </p:sp>
    </p:spTree>
    <p:extLst>
      <p:ext uri="{BB962C8B-B14F-4D97-AF65-F5344CB8AC3E}">
        <p14:creationId xmlns:p14="http://schemas.microsoft.com/office/powerpoint/2010/main" val="1388741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2-zeiliger 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dirty="0"/>
          </a:p>
        </p:txBody>
      </p:sp>
      <p:sp>
        <p:nvSpPr>
          <p:cNvPr id="3" name="Inhaltsplatzhalter 2"/>
          <p:cNvSpPr>
            <a:spLocks noGrp="1"/>
          </p:cNvSpPr>
          <p:nvPr>
            <p:ph idx="1" hasCustomPrompt="1"/>
          </p:nvPr>
        </p:nvSpPr>
        <p:spPr>
          <a:xfrm>
            <a:off x="1296000" y="1656000"/>
            <a:ext cx="7488000" cy="4500000"/>
          </a:xfrm>
        </p:spPr>
        <p:txBody>
          <a:bodyPr/>
          <a:lstStyle>
            <a:lvl1pPr>
              <a:defRPr sz="2000"/>
            </a:lvl1pPr>
            <a:lvl2pPr>
              <a:defRPr>
                <a:solidFill>
                  <a:schemeClr val="tx1">
                    <a:lumMod val="65000"/>
                    <a:lumOff val="35000"/>
                  </a:schemeClr>
                </a:solidFill>
              </a:defRPr>
            </a:lvl2pPr>
            <a:lvl3pPr>
              <a:defRPr>
                <a:solidFill>
                  <a:schemeClr val="tx1">
                    <a:lumMod val="65000"/>
                    <a:lumOff val="35000"/>
                  </a:schemeClr>
                </a:solidFill>
              </a:defRPr>
            </a:lvl3pPr>
            <a:lvl4pPr>
              <a:defRPr sz="1600">
                <a:solidFill>
                  <a:schemeClr val="tx1">
                    <a:lumMod val="65000"/>
                    <a:lumOff val="35000"/>
                  </a:schemeClr>
                </a:solidFill>
              </a:defRPr>
            </a:lvl4p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5" name="Fußzeilenplatzhalter 4"/>
          <p:cNvSpPr>
            <a:spLocks noGrp="1"/>
          </p:cNvSpPr>
          <p:nvPr>
            <p:ph type="ftr" sz="quarter" idx="11"/>
          </p:nvPr>
        </p:nvSpPr>
        <p:spPr/>
        <p:txBody>
          <a:bodyPr/>
          <a:lstStyle/>
          <a:p>
            <a:r>
              <a:rPr lang="de-CH" dirty="0" err="1"/>
              <a:t>TitPC</a:t>
            </a:r>
            <a:r>
              <a:rPr lang="de-CH" dirty="0"/>
              <a:t> des Referats, Referent / Anlass, Datum</a:t>
            </a:r>
          </a:p>
        </p:txBody>
      </p:sp>
      <p:sp>
        <p:nvSpPr>
          <p:cNvPr id="6" name="Foliennummernplatzhalter 5"/>
          <p:cNvSpPr>
            <a:spLocks noGrp="1"/>
          </p:cNvSpPr>
          <p:nvPr>
            <p:ph type="sldNum" sz="quarter" idx="12"/>
          </p:nvPr>
        </p:nvSpPr>
        <p:spPr/>
        <p:txBody>
          <a:bodyPr/>
          <a:lstStyle/>
          <a:p>
            <a:fld id="{2258134C-0064-4AC4-8A21-13295BEB3DAD}" type="slidenum">
              <a:rPr lang="de-CH" smtClean="0"/>
              <a:t>‹Nr.›</a:t>
            </a:fld>
            <a:endParaRPr lang="de-CH"/>
          </a:p>
        </p:txBody>
      </p:sp>
    </p:spTree>
    <p:extLst>
      <p:ext uri="{BB962C8B-B14F-4D97-AF65-F5344CB8AC3E}">
        <p14:creationId xmlns:p14="http://schemas.microsoft.com/office/powerpoint/2010/main" val="306922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fografi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1296000" y="378000"/>
            <a:ext cx="7488000" cy="900000"/>
          </a:xfrm>
        </p:spPr>
        <p:txBody>
          <a:bodyPr/>
          <a:lstStyle/>
          <a:p>
            <a:r>
              <a:rPr lang="de-DE" noProof="0"/>
              <a:t>Titelmasterformat durch Klicken bearbeiten</a:t>
            </a:r>
            <a:endParaRPr lang="de-CH" noProof="0" dirty="0"/>
          </a:p>
        </p:txBody>
      </p:sp>
      <p:sp>
        <p:nvSpPr>
          <p:cNvPr id="9" name="Inhaltsplatzhalter 8"/>
          <p:cNvSpPr>
            <a:spLocks noGrp="1"/>
          </p:cNvSpPr>
          <p:nvPr>
            <p:ph sz="quarter" idx="14"/>
          </p:nvPr>
        </p:nvSpPr>
        <p:spPr>
          <a:xfrm>
            <a:off x="1296000" y="1296000"/>
            <a:ext cx="7488000" cy="4680000"/>
          </a:xfrm>
        </p:spPr>
        <p:txBody>
          <a:bodyPr/>
          <a:lstStyle/>
          <a:p>
            <a:pPr lvl="0"/>
            <a:r>
              <a:rPr lang="de-DE" noProof="0"/>
              <a:t>Formatvorlagen des Textmasters bearbeiten</a:t>
            </a:r>
          </a:p>
        </p:txBody>
      </p:sp>
      <p:sp>
        <p:nvSpPr>
          <p:cNvPr id="5" name="Fußzeilenplatzhalter 4"/>
          <p:cNvSpPr>
            <a:spLocks noGrp="1"/>
          </p:cNvSpPr>
          <p:nvPr>
            <p:ph type="ftr" sz="quarter" idx="11"/>
          </p:nvPr>
        </p:nvSpPr>
        <p:spPr/>
        <p:txBody>
          <a:bodyPr/>
          <a:lstStyle/>
          <a:p>
            <a:r>
              <a:rPr lang="de-CH" dirty="0" err="1"/>
              <a:t>TitPC</a:t>
            </a:r>
            <a:r>
              <a:rPr lang="de-CH" dirty="0"/>
              <a:t> des Referats, Referent / Anlass, Datum</a:t>
            </a:r>
          </a:p>
        </p:txBody>
      </p:sp>
      <p:sp>
        <p:nvSpPr>
          <p:cNvPr id="6" name="Foliennummernplatzhalter 5"/>
          <p:cNvSpPr>
            <a:spLocks noGrp="1"/>
          </p:cNvSpPr>
          <p:nvPr>
            <p:ph type="sldNum" sz="quarter" idx="12"/>
          </p:nvPr>
        </p:nvSpPr>
        <p:spPr/>
        <p:txBody>
          <a:bodyPr/>
          <a:lstStyle/>
          <a:p>
            <a:fld id="{2258134C-0064-4AC4-8A21-13295BEB3DAD}" type="slidenum">
              <a:rPr lang="de-CH" smtClean="0"/>
              <a:t>‹Nr.›</a:t>
            </a:fld>
            <a:endParaRPr lang="de-CH"/>
          </a:p>
        </p:txBody>
      </p:sp>
    </p:spTree>
    <p:extLst>
      <p:ext uri="{BB962C8B-B14F-4D97-AF65-F5344CB8AC3E}">
        <p14:creationId xmlns:p14="http://schemas.microsoft.com/office/powerpoint/2010/main" val="1662502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Kernaussage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noProof="0"/>
              <a:t>Titelmasterformat durch Klicken bearbeiten</a:t>
            </a:r>
            <a:endParaRPr lang="de-CH" noProof="0" dirty="0"/>
          </a:p>
        </p:txBody>
      </p:sp>
      <p:sp>
        <p:nvSpPr>
          <p:cNvPr id="3" name="Inhaltsplatzhalter 2"/>
          <p:cNvSpPr>
            <a:spLocks noGrp="1"/>
          </p:cNvSpPr>
          <p:nvPr>
            <p:ph idx="1"/>
          </p:nvPr>
        </p:nvSpPr>
        <p:spPr>
          <a:xfrm>
            <a:off x="1296000" y="1295999"/>
            <a:ext cx="7488000" cy="4680000"/>
          </a:xfrm>
          <a:solidFill>
            <a:srgbClr val="00A083"/>
          </a:solidFill>
        </p:spPr>
        <p:txBody>
          <a:bodyPr lIns="252000" tIns="252000" rIns="144000" bIns="72000"/>
          <a:lstStyle>
            <a:lvl1pPr marL="540000" indent="-540000">
              <a:lnSpc>
                <a:spcPts val="3200"/>
              </a:lnSpc>
              <a:spcAft>
                <a:spcPts val="2000"/>
              </a:spcAft>
              <a:buSzPct val="120000"/>
              <a:buFont typeface="Wingdings 3" panose="05040102010807070707" pitchFamily="18" charset="2"/>
              <a:buChar char=""/>
              <a:defRPr sz="2800" baseline="0">
                <a:solidFill>
                  <a:schemeClr val="bg1"/>
                </a:solidFill>
              </a:defRPr>
            </a:lvl1pPr>
          </a:lstStyle>
          <a:p>
            <a:pPr lvl="0"/>
            <a:r>
              <a:rPr lang="de-DE" noProof="0"/>
              <a:t>Formatvorlagen des Textmasters bearbeiten</a:t>
            </a:r>
          </a:p>
        </p:txBody>
      </p:sp>
      <p:sp>
        <p:nvSpPr>
          <p:cNvPr id="5" name="Fußzeilenplatzhalter 4"/>
          <p:cNvSpPr>
            <a:spLocks noGrp="1"/>
          </p:cNvSpPr>
          <p:nvPr>
            <p:ph type="ftr" sz="quarter" idx="11"/>
          </p:nvPr>
        </p:nvSpPr>
        <p:spPr/>
        <p:txBody>
          <a:bodyPr/>
          <a:lstStyle/>
          <a:p>
            <a:r>
              <a:rPr lang="de-CH" dirty="0" err="1"/>
              <a:t>TitPC</a:t>
            </a:r>
            <a:r>
              <a:rPr lang="de-CH" dirty="0"/>
              <a:t> des Referats, Referent / Anlass, Datum</a:t>
            </a:r>
          </a:p>
        </p:txBody>
      </p:sp>
      <p:sp>
        <p:nvSpPr>
          <p:cNvPr id="6" name="Foliennummernplatzhalter 5"/>
          <p:cNvSpPr>
            <a:spLocks noGrp="1"/>
          </p:cNvSpPr>
          <p:nvPr>
            <p:ph type="sldNum" sz="quarter" idx="12"/>
          </p:nvPr>
        </p:nvSpPr>
        <p:spPr/>
        <p:txBody>
          <a:bodyPr/>
          <a:lstStyle/>
          <a:p>
            <a:fld id="{2258134C-0064-4AC4-8A21-13295BEB3DAD}" type="slidenum">
              <a:rPr lang="de-CH" smtClean="0"/>
              <a:t>‹Nr.›</a:t>
            </a:fld>
            <a:endParaRPr lang="de-CH"/>
          </a:p>
        </p:txBody>
      </p:sp>
    </p:spTree>
    <p:extLst>
      <p:ext uri="{BB962C8B-B14F-4D97-AF65-F5344CB8AC3E}">
        <p14:creationId xmlns:p14="http://schemas.microsoft.com/office/powerpoint/2010/main" val="1811552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1296000" y="378000"/>
            <a:ext cx="7488000" cy="900000"/>
          </a:xfrm>
          <a:prstGeom prst="rect">
            <a:avLst/>
          </a:prstGeom>
        </p:spPr>
        <p:txBody>
          <a:bodyPr vert="horz" lIns="0" tIns="0" rIns="0" bIns="0" rtlCol="0" anchor="t">
            <a:normAutofit/>
          </a:bodyPr>
          <a:lstStyle/>
          <a:p>
            <a:r>
              <a:rPr lang="de-CH" noProof="0" dirty="0"/>
              <a:t>Titelmasterformat durch Klicken bearbeiten</a:t>
            </a:r>
          </a:p>
        </p:txBody>
      </p:sp>
      <p:sp>
        <p:nvSpPr>
          <p:cNvPr id="3" name="Textplatzhalter 2"/>
          <p:cNvSpPr>
            <a:spLocks noGrp="1"/>
          </p:cNvSpPr>
          <p:nvPr>
            <p:ph type="body" idx="1"/>
          </p:nvPr>
        </p:nvSpPr>
        <p:spPr>
          <a:xfrm>
            <a:off x="1296000" y="1296000"/>
            <a:ext cx="7488000" cy="4861356"/>
          </a:xfrm>
          <a:prstGeom prst="rect">
            <a:avLst/>
          </a:prstGeom>
        </p:spPr>
        <p:txBody>
          <a:bodyPr vert="horz" lIns="0" tIns="0" rIns="0" bIns="0" rtlCol="0">
            <a:normAutofit/>
          </a:bodyPr>
          <a:lstStyle/>
          <a:p>
            <a:pPr lvl="0"/>
            <a:r>
              <a:rPr lang="de-CH" noProof="0" dirty="0"/>
              <a:t>Textmasterformat bearbeiten</a:t>
            </a:r>
          </a:p>
          <a:p>
            <a:pPr lvl="1"/>
            <a:r>
              <a:rPr lang="de-CH" noProof="0" dirty="0"/>
              <a:t>Zweite Ebene</a:t>
            </a:r>
          </a:p>
          <a:p>
            <a:pPr lvl="2"/>
            <a:r>
              <a:rPr lang="de-CH" noProof="0" dirty="0"/>
              <a:t>Dritte Ebene</a:t>
            </a:r>
          </a:p>
          <a:p>
            <a:pPr lvl="3"/>
            <a:r>
              <a:rPr lang="de-CH" noProof="0" dirty="0"/>
              <a:t>Vierte Ebene</a:t>
            </a:r>
          </a:p>
        </p:txBody>
      </p:sp>
      <p:sp>
        <p:nvSpPr>
          <p:cNvPr id="5" name="Fußzeilenplatzhalter 4"/>
          <p:cNvSpPr>
            <a:spLocks noGrp="1"/>
          </p:cNvSpPr>
          <p:nvPr>
            <p:ph type="ftr" sz="quarter" idx="3"/>
          </p:nvPr>
        </p:nvSpPr>
        <p:spPr>
          <a:xfrm>
            <a:off x="1296000" y="6354000"/>
            <a:ext cx="7488000" cy="180000"/>
          </a:xfrm>
          <a:prstGeom prst="rect">
            <a:avLst/>
          </a:prstGeom>
        </p:spPr>
        <p:txBody>
          <a:bodyPr vert="horz" lIns="0" tIns="0" rIns="0" bIns="0" rtlCol="0" anchor="b" anchorCtr="0"/>
          <a:lstStyle>
            <a:lvl1pPr algn="l">
              <a:defRPr sz="900">
                <a:solidFill>
                  <a:schemeClr val="tx1">
                    <a:tint val="75000"/>
                  </a:schemeClr>
                </a:solidFill>
              </a:defRPr>
            </a:lvl1pPr>
          </a:lstStyle>
          <a:p>
            <a:r>
              <a:rPr lang="de-CH" noProof="0" dirty="0" err="1"/>
              <a:t>TitPC</a:t>
            </a:r>
            <a:r>
              <a:rPr lang="de-CH" noProof="0" dirty="0"/>
              <a:t> des Referats, Referent / Anlass, Datum</a:t>
            </a:r>
          </a:p>
        </p:txBody>
      </p:sp>
      <p:sp>
        <p:nvSpPr>
          <p:cNvPr id="6" name="Foliennummernplatzhalter 5"/>
          <p:cNvSpPr>
            <a:spLocks noGrp="1"/>
          </p:cNvSpPr>
          <p:nvPr>
            <p:ph type="sldNum" sz="quarter" idx="4"/>
          </p:nvPr>
        </p:nvSpPr>
        <p:spPr>
          <a:xfrm>
            <a:off x="360000" y="6354000"/>
            <a:ext cx="540000" cy="180000"/>
          </a:xfrm>
          <a:prstGeom prst="rect">
            <a:avLst/>
          </a:prstGeom>
        </p:spPr>
        <p:txBody>
          <a:bodyPr vert="horz" lIns="0" tIns="0" rIns="0" bIns="0" rtlCol="0" anchor="b" anchorCtr="0"/>
          <a:lstStyle>
            <a:lvl1pPr algn="l">
              <a:defRPr sz="900">
                <a:solidFill>
                  <a:schemeClr val="tx1">
                    <a:tint val="75000"/>
                  </a:schemeClr>
                </a:solidFill>
              </a:defRPr>
            </a:lvl1pPr>
          </a:lstStyle>
          <a:p>
            <a:fld id="{2258134C-0064-4AC4-8A21-13295BEB3DAD}" type="slidenum">
              <a:rPr lang="de-CH" smtClean="0"/>
              <a:pPr/>
              <a:t>‹Nr.›</a:t>
            </a:fld>
            <a:endParaRPr lang="de-CH"/>
          </a:p>
        </p:txBody>
      </p:sp>
      <p:grpSp>
        <p:nvGrpSpPr>
          <p:cNvPr id="9" name="Group 4"/>
          <p:cNvGrpSpPr>
            <a:grpSpLocks noChangeAspect="1"/>
          </p:cNvGrpSpPr>
          <p:nvPr userDrawn="1"/>
        </p:nvGrpSpPr>
        <p:grpSpPr bwMode="auto">
          <a:xfrm>
            <a:off x="361950" y="377825"/>
            <a:ext cx="269875" cy="298450"/>
            <a:chOff x="228" y="238"/>
            <a:chExt cx="170" cy="188"/>
          </a:xfrm>
        </p:grpSpPr>
        <p:sp>
          <p:nvSpPr>
            <p:cNvPr id="10" name="AutoShape 3"/>
            <p:cNvSpPr>
              <a:spLocks noChangeAspect="1" noChangeArrowheads="1" noTextEdit="1"/>
            </p:cNvSpPr>
            <p:nvPr userDrawn="1"/>
          </p:nvSpPr>
          <p:spPr bwMode="auto">
            <a:xfrm>
              <a:off x="228" y="238"/>
              <a:ext cx="170" cy="18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a:p>
          </p:txBody>
        </p:sp>
        <p:sp>
          <p:nvSpPr>
            <p:cNvPr id="11" name="Rectangle 5"/>
            <p:cNvSpPr>
              <a:spLocks noChangeArrowheads="1"/>
            </p:cNvSpPr>
            <p:nvPr userDrawn="1"/>
          </p:nvSpPr>
          <p:spPr bwMode="auto">
            <a:xfrm>
              <a:off x="228" y="238"/>
              <a:ext cx="170" cy="188"/>
            </a:xfrm>
            <a:prstGeom prst="rect">
              <a:avLst/>
            </a:prstGeom>
            <a:noFill/>
            <a:ln w="0">
              <a:no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a:p>
          </p:txBody>
        </p:sp>
        <p:sp>
          <p:nvSpPr>
            <p:cNvPr id="12" name="Freeform 6"/>
            <p:cNvSpPr>
              <a:spLocks/>
            </p:cNvSpPr>
            <p:nvPr userDrawn="1"/>
          </p:nvSpPr>
          <p:spPr bwMode="auto">
            <a:xfrm>
              <a:off x="228" y="241"/>
              <a:ext cx="165" cy="185"/>
            </a:xfrm>
            <a:custGeom>
              <a:avLst/>
              <a:gdLst>
                <a:gd name="T0" fmla="*/ 1591 w 2964"/>
                <a:gd name="T1" fmla="*/ 1 h 3326"/>
                <a:gd name="T2" fmla="*/ 1897 w 2964"/>
                <a:gd name="T3" fmla="*/ 17 h 3326"/>
                <a:gd name="T4" fmla="*/ 2167 w 2964"/>
                <a:gd name="T5" fmla="*/ 48 h 3326"/>
                <a:gd name="T6" fmla="*/ 2401 w 2964"/>
                <a:gd name="T7" fmla="*/ 87 h 3326"/>
                <a:gd name="T8" fmla="*/ 2597 w 2964"/>
                <a:gd name="T9" fmla="*/ 131 h 3326"/>
                <a:gd name="T10" fmla="*/ 2752 w 2964"/>
                <a:gd name="T11" fmla="*/ 173 h 3326"/>
                <a:gd name="T12" fmla="*/ 2866 w 2964"/>
                <a:gd name="T13" fmla="*/ 210 h 3326"/>
                <a:gd name="T14" fmla="*/ 2935 w 2964"/>
                <a:gd name="T15" fmla="*/ 235 h 3326"/>
                <a:gd name="T16" fmla="*/ 2959 w 2964"/>
                <a:gd name="T17" fmla="*/ 246 h 3326"/>
                <a:gd name="T18" fmla="*/ 2960 w 2964"/>
                <a:gd name="T19" fmla="*/ 278 h 3326"/>
                <a:gd name="T20" fmla="*/ 2962 w 2964"/>
                <a:gd name="T21" fmla="*/ 371 h 3326"/>
                <a:gd name="T22" fmla="*/ 2964 w 2964"/>
                <a:gd name="T23" fmla="*/ 512 h 3326"/>
                <a:gd name="T24" fmla="*/ 2962 w 2964"/>
                <a:gd name="T25" fmla="*/ 693 h 3326"/>
                <a:gd name="T26" fmla="*/ 2956 w 2964"/>
                <a:gd name="T27" fmla="*/ 901 h 3326"/>
                <a:gd name="T28" fmla="*/ 2942 w 2964"/>
                <a:gd name="T29" fmla="*/ 1127 h 3326"/>
                <a:gd name="T30" fmla="*/ 2919 w 2964"/>
                <a:gd name="T31" fmla="*/ 1361 h 3326"/>
                <a:gd name="T32" fmla="*/ 2885 w 2964"/>
                <a:gd name="T33" fmla="*/ 1593 h 3326"/>
                <a:gd name="T34" fmla="*/ 2838 w 2964"/>
                <a:gd name="T35" fmla="*/ 1811 h 3326"/>
                <a:gd name="T36" fmla="*/ 2763 w 2964"/>
                <a:gd name="T37" fmla="*/ 2043 h 3326"/>
                <a:gd name="T38" fmla="*/ 2635 w 2964"/>
                <a:gd name="T39" fmla="*/ 2313 h 3326"/>
                <a:gd name="T40" fmla="*/ 2488 w 2964"/>
                <a:gd name="T41" fmla="*/ 2546 h 3326"/>
                <a:gd name="T42" fmla="*/ 2329 w 2964"/>
                <a:gd name="T43" fmla="*/ 2743 h 3326"/>
                <a:gd name="T44" fmla="*/ 2164 w 2964"/>
                <a:gd name="T45" fmla="*/ 2907 h 3326"/>
                <a:gd name="T46" fmla="*/ 2002 w 2964"/>
                <a:gd name="T47" fmla="*/ 3040 h 3326"/>
                <a:gd name="T48" fmla="*/ 1849 w 2964"/>
                <a:gd name="T49" fmla="*/ 3144 h 3326"/>
                <a:gd name="T50" fmla="*/ 1713 w 2964"/>
                <a:gd name="T51" fmla="*/ 3222 h 3326"/>
                <a:gd name="T52" fmla="*/ 1602 w 2964"/>
                <a:gd name="T53" fmla="*/ 3278 h 3326"/>
                <a:gd name="T54" fmla="*/ 1523 w 2964"/>
                <a:gd name="T55" fmla="*/ 3311 h 3326"/>
                <a:gd name="T56" fmla="*/ 1485 w 2964"/>
                <a:gd name="T57" fmla="*/ 3325 h 3326"/>
                <a:gd name="T58" fmla="*/ 1479 w 2964"/>
                <a:gd name="T59" fmla="*/ 3325 h 3326"/>
                <a:gd name="T60" fmla="*/ 1440 w 2964"/>
                <a:gd name="T61" fmla="*/ 3311 h 3326"/>
                <a:gd name="T62" fmla="*/ 1362 w 2964"/>
                <a:gd name="T63" fmla="*/ 3278 h 3326"/>
                <a:gd name="T64" fmla="*/ 1251 w 2964"/>
                <a:gd name="T65" fmla="*/ 3222 h 3326"/>
                <a:gd name="T66" fmla="*/ 1116 w 2964"/>
                <a:gd name="T67" fmla="*/ 3144 h 3326"/>
                <a:gd name="T68" fmla="*/ 963 w 2964"/>
                <a:gd name="T69" fmla="*/ 3040 h 3326"/>
                <a:gd name="T70" fmla="*/ 800 w 2964"/>
                <a:gd name="T71" fmla="*/ 2907 h 3326"/>
                <a:gd name="T72" fmla="*/ 635 w 2964"/>
                <a:gd name="T73" fmla="*/ 2743 h 3326"/>
                <a:gd name="T74" fmla="*/ 475 w 2964"/>
                <a:gd name="T75" fmla="*/ 2546 h 3326"/>
                <a:gd name="T76" fmla="*/ 329 w 2964"/>
                <a:gd name="T77" fmla="*/ 2313 h 3326"/>
                <a:gd name="T78" fmla="*/ 202 w 2964"/>
                <a:gd name="T79" fmla="*/ 2043 h 3326"/>
                <a:gd name="T80" fmla="*/ 126 w 2964"/>
                <a:gd name="T81" fmla="*/ 1811 h 3326"/>
                <a:gd name="T82" fmla="*/ 79 w 2964"/>
                <a:gd name="T83" fmla="*/ 1593 h 3326"/>
                <a:gd name="T84" fmla="*/ 44 w 2964"/>
                <a:gd name="T85" fmla="*/ 1361 h 3326"/>
                <a:gd name="T86" fmla="*/ 22 w 2964"/>
                <a:gd name="T87" fmla="*/ 1127 h 3326"/>
                <a:gd name="T88" fmla="*/ 8 w 2964"/>
                <a:gd name="T89" fmla="*/ 901 h 3326"/>
                <a:gd name="T90" fmla="*/ 2 w 2964"/>
                <a:gd name="T91" fmla="*/ 693 h 3326"/>
                <a:gd name="T92" fmla="*/ 0 w 2964"/>
                <a:gd name="T93" fmla="*/ 530 h 3326"/>
                <a:gd name="T94" fmla="*/ 1 w 2964"/>
                <a:gd name="T95" fmla="*/ 414 h 3326"/>
                <a:gd name="T96" fmla="*/ 3 w 2964"/>
                <a:gd name="T97" fmla="*/ 303 h 3326"/>
                <a:gd name="T98" fmla="*/ 5 w 2964"/>
                <a:gd name="T99" fmla="*/ 250 h 3326"/>
                <a:gd name="T100" fmla="*/ 16 w 2964"/>
                <a:gd name="T101" fmla="*/ 241 h 3326"/>
                <a:gd name="T102" fmla="*/ 71 w 2964"/>
                <a:gd name="T103" fmla="*/ 220 h 3326"/>
                <a:gd name="T104" fmla="*/ 169 w 2964"/>
                <a:gd name="T105" fmla="*/ 186 h 3326"/>
                <a:gd name="T106" fmla="*/ 311 w 2964"/>
                <a:gd name="T107" fmla="*/ 145 h 3326"/>
                <a:gd name="T108" fmla="*/ 494 w 2964"/>
                <a:gd name="T109" fmla="*/ 101 h 3326"/>
                <a:gd name="T110" fmla="*/ 715 w 2964"/>
                <a:gd name="T111" fmla="*/ 60 h 3326"/>
                <a:gd name="T112" fmla="*/ 973 w 2964"/>
                <a:gd name="T113" fmla="*/ 26 h 3326"/>
                <a:gd name="T114" fmla="*/ 1267 w 2964"/>
                <a:gd name="T115" fmla="*/ 5 h 3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964" h="3326">
                  <a:moveTo>
                    <a:pt x="1482" y="0"/>
                  </a:moveTo>
                  <a:lnTo>
                    <a:pt x="1482" y="0"/>
                  </a:lnTo>
                  <a:lnTo>
                    <a:pt x="1591" y="1"/>
                  </a:lnTo>
                  <a:lnTo>
                    <a:pt x="1696" y="5"/>
                  </a:lnTo>
                  <a:lnTo>
                    <a:pt x="1799" y="10"/>
                  </a:lnTo>
                  <a:lnTo>
                    <a:pt x="1897" y="17"/>
                  </a:lnTo>
                  <a:lnTo>
                    <a:pt x="1991" y="26"/>
                  </a:lnTo>
                  <a:lnTo>
                    <a:pt x="2081" y="36"/>
                  </a:lnTo>
                  <a:lnTo>
                    <a:pt x="2167" y="48"/>
                  </a:lnTo>
                  <a:lnTo>
                    <a:pt x="2249" y="60"/>
                  </a:lnTo>
                  <a:lnTo>
                    <a:pt x="2328" y="73"/>
                  </a:lnTo>
                  <a:lnTo>
                    <a:pt x="2401" y="87"/>
                  </a:lnTo>
                  <a:lnTo>
                    <a:pt x="2470" y="101"/>
                  </a:lnTo>
                  <a:lnTo>
                    <a:pt x="2536" y="115"/>
                  </a:lnTo>
                  <a:lnTo>
                    <a:pt x="2597" y="131"/>
                  </a:lnTo>
                  <a:lnTo>
                    <a:pt x="2653" y="145"/>
                  </a:lnTo>
                  <a:lnTo>
                    <a:pt x="2705" y="159"/>
                  </a:lnTo>
                  <a:lnTo>
                    <a:pt x="2752" y="173"/>
                  </a:lnTo>
                  <a:lnTo>
                    <a:pt x="2795" y="186"/>
                  </a:lnTo>
                  <a:lnTo>
                    <a:pt x="2832" y="198"/>
                  </a:lnTo>
                  <a:lnTo>
                    <a:pt x="2866" y="210"/>
                  </a:lnTo>
                  <a:lnTo>
                    <a:pt x="2893" y="220"/>
                  </a:lnTo>
                  <a:lnTo>
                    <a:pt x="2916" y="228"/>
                  </a:lnTo>
                  <a:lnTo>
                    <a:pt x="2935" y="235"/>
                  </a:lnTo>
                  <a:lnTo>
                    <a:pt x="2948" y="241"/>
                  </a:lnTo>
                  <a:lnTo>
                    <a:pt x="2956" y="245"/>
                  </a:lnTo>
                  <a:lnTo>
                    <a:pt x="2959" y="246"/>
                  </a:lnTo>
                  <a:lnTo>
                    <a:pt x="2959" y="250"/>
                  </a:lnTo>
                  <a:lnTo>
                    <a:pt x="2959" y="260"/>
                  </a:lnTo>
                  <a:lnTo>
                    <a:pt x="2960" y="278"/>
                  </a:lnTo>
                  <a:lnTo>
                    <a:pt x="2961" y="303"/>
                  </a:lnTo>
                  <a:lnTo>
                    <a:pt x="2961" y="334"/>
                  </a:lnTo>
                  <a:lnTo>
                    <a:pt x="2962" y="371"/>
                  </a:lnTo>
                  <a:lnTo>
                    <a:pt x="2963" y="414"/>
                  </a:lnTo>
                  <a:lnTo>
                    <a:pt x="2963" y="461"/>
                  </a:lnTo>
                  <a:lnTo>
                    <a:pt x="2964" y="512"/>
                  </a:lnTo>
                  <a:lnTo>
                    <a:pt x="2963" y="569"/>
                  </a:lnTo>
                  <a:lnTo>
                    <a:pt x="2963" y="629"/>
                  </a:lnTo>
                  <a:lnTo>
                    <a:pt x="2962" y="693"/>
                  </a:lnTo>
                  <a:lnTo>
                    <a:pt x="2961" y="759"/>
                  </a:lnTo>
                  <a:lnTo>
                    <a:pt x="2958" y="829"/>
                  </a:lnTo>
                  <a:lnTo>
                    <a:pt x="2956" y="901"/>
                  </a:lnTo>
                  <a:lnTo>
                    <a:pt x="2952" y="975"/>
                  </a:lnTo>
                  <a:lnTo>
                    <a:pt x="2948" y="1051"/>
                  </a:lnTo>
                  <a:lnTo>
                    <a:pt x="2942" y="1127"/>
                  </a:lnTo>
                  <a:lnTo>
                    <a:pt x="2936" y="1205"/>
                  </a:lnTo>
                  <a:lnTo>
                    <a:pt x="2927" y="1283"/>
                  </a:lnTo>
                  <a:lnTo>
                    <a:pt x="2919" y="1361"/>
                  </a:lnTo>
                  <a:lnTo>
                    <a:pt x="2909" y="1439"/>
                  </a:lnTo>
                  <a:lnTo>
                    <a:pt x="2898" y="1516"/>
                  </a:lnTo>
                  <a:lnTo>
                    <a:pt x="2885" y="1593"/>
                  </a:lnTo>
                  <a:lnTo>
                    <a:pt x="2871" y="1668"/>
                  </a:lnTo>
                  <a:lnTo>
                    <a:pt x="2856" y="1741"/>
                  </a:lnTo>
                  <a:lnTo>
                    <a:pt x="2838" y="1811"/>
                  </a:lnTo>
                  <a:lnTo>
                    <a:pt x="2819" y="1879"/>
                  </a:lnTo>
                  <a:lnTo>
                    <a:pt x="2798" y="1945"/>
                  </a:lnTo>
                  <a:lnTo>
                    <a:pt x="2763" y="2043"/>
                  </a:lnTo>
                  <a:lnTo>
                    <a:pt x="2723" y="2137"/>
                  </a:lnTo>
                  <a:lnTo>
                    <a:pt x="2681" y="2228"/>
                  </a:lnTo>
                  <a:lnTo>
                    <a:pt x="2635" y="2313"/>
                  </a:lnTo>
                  <a:lnTo>
                    <a:pt x="2589" y="2395"/>
                  </a:lnTo>
                  <a:lnTo>
                    <a:pt x="2539" y="2473"/>
                  </a:lnTo>
                  <a:lnTo>
                    <a:pt x="2488" y="2546"/>
                  </a:lnTo>
                  <a:lnTo>
                    <a:pt x="2437" y="2615"/>
                  </a:lnTo>
                  <a:lnTo>
                    <a:pt x="2383" y="2681"/>
                  </a:lnTo>
                  <a:lnTo>
                    <a:pt x="2329" y="2743"/>
                  </a:lnTo>
                  <a:lnTo>
                    <a:pt x="2274" y="2801"/>
                  </a:lnTo>
                  <a:lnTo>
                    <a:pt x="2219" y="2855"/>
                  </a:lnTo>
                  <a:lnTo>
                    <a:pt x="2164" y="2907"/>
                  </a:lnTo>
                  <a:lnTo>
                    <a:pt x="2109" y="2955"/>
                  </a:lnTo>
                  <a:lnTo>
                    <a:pt x="2055" y="2999"/>
                  </a:lnTo>
                  <a:lnTo>
                    <a:pt x="2002" y="3040"/>
                  </a:lnTo>
                  <a:lnTo>
                    <a:pt x="1949" y="3078"/>
                  </a:lnTo>
                  <a:lnTo>
                    <a:pt x="1898" y="3113"/>
                  </a:lnTo>
                  <a:lnTo>
                    <a:pt x="1849" y="3144"/>
                  </a:lnTo>
                  <a:lnTo>
                    <a:pt x="1802" y="3173"/>
                  </a:lnTo>
                  <a:lnTo>
                    <a:pt x="1756" y="3200"/>
                  </a:lnTo>
                  <a:lnTo>
                    <a:pt x="1713" y="3222"/>
                  </a:lnTo>
                  <a:lnTo>
                    <a:pt x="1673" y="3244"/>
                  </a:lnTo>
                  <a:lnTo>
                    <a:pt x="1636" y="3261"/>
                  </a:lnTo>
                  <a:lnTo>
                    <a:pt x="1602" y="3278"/>
                  </a:lnTo>
                  <a:lnTo>
                    <a:pt x="1572" y="3291"/>
                  </a:lnTo>
                  <a:lnTo>
                    <a:pt x="1546" y="3302"/>
                  </a:lnTo>
                  <a:lnTo>
                    <a:pt x="1523" y="3311"/>
                  </a:lnTo>
                  <a:lnTo>
                    <a:pt x="1506" y="3318"/>
                  </a:lnTo>
                  <a:lnTo>
                    <a:pt x="1493" y="3322"/>
                  </a:lnTo>
                  <a:lnTo>
                    <a:pt x="1485" y="3325"/>
                  </a:lnTo>
                  <a:lnTo>
                    <a:pt x="1482" y="3326"/>
                  </a:lnTo>
                  <a:lnTo>
                    <a:pt x="1482" y="3326"/>
                  </a:lnTo>
                  <a:lnTo>
                    <a:pt x="1479" y="3325"/>
                  </a:lnTo>
                  <a:lnTo>
                    <a:pt x="1471" y="3322"/>
                  </a:lnTo>
                  <a:lnTo>
                    <a:pt x="1458" y="3318"/>
                  </a:lnTo>
                  <a:lnTo>
                    <a:pt x="1440" y="3311"/>
                  </a:lnTo>
                  <a:lnTo>
                    <a:pt x="1418" y="3302"/>
                  </a:lnTo>
                  <a:lnTo>
                    <a:pt x="1392" y="3291"/>
                  </a:lnTo>
                  <a:lnTo>
                    <a:pt x="1362" y="3278"/>
                  </a:lnTo>
                  <a:lnTo>
                    <a:pt x="1328" y="3261"/>
                  </a:lnTo>
                  <a:lnTo>
                    <a:pt x="1291" y="3244"/>
                  </a:lnTo>
                  <a:lnTo>
                    <a:pt x="1251" y="3222"/>
                  </a:lnTo>
                  <a:lnTo>
                    <a:pt x="1208" y="3200"/>
                  </a:lnTo>
                  <a:lnTo>
                    <a:pt x="1163" y="3173"/>
                  </a:lnTo>
                  <a:lnTo>
                    <a:pt x="1116" y="3144"/>
                  </a:lnTo>
                  <a:lnTo>
                    <a:pt x="1066" y="3113"/>
                  </a:lnTo>
                  <a:lnTo>
                    <a:pt x="1015" y="3078"/>
                  </a:lnTo>
                  <a:lnTo>
                    <a:pt x="963" y="3040"/>
                  </a:lnTo>
                  <a:lnTo>
                    <a:pt x="909" y="2999"/>
                  </a:lnTo>
                  <a:lnTo>
                    <a:pt x="855" y="2955"/>
                  </a:lnTo>
                  <a:lnTo>
                    <a:pt x="800" y="2907"/>
                  </a:lnTo>
                  <a:lnTo>
                    <a:pt x="745" y="2855"/>
                  </a:lnTo>
                  <a:lnTo>
                    <a:pt x="690" y="2801"/>
                  </a:lnTo>
                  <a:lnTo>
                    <a:pt x="635" y="2743"/>
                  </a:lnTo>
                  <a:lnTo>
                    <a:pt x="581" y="2681"/>
                  </a:lnTo>
                  <a:lnTo>
                    <a:pt x="527" y="2615"/>
                  </a:lnTo>
                  <a:lnTo>
                    <a:pt x="475" y="2546"/>
                  </a:lnTo>
                  <a:lnTo>
                    <a:pt x="425" y="2473"/>
                  </a:lnTo>
                  <a:lnTo>
                    <a:pt x="375" y="2395"/>
                  </a:lnTo>
                  <a:lnTo>
                    <a:pt x="329" y="2313"/>
                  </a:lnTo>
                  <a:lnTo>
                    <a:pt x="284" y="2228"/>
                  </a:lnTo>
                  <a:lnTo>
                    <a:pt x="242" y="2137"/>
                  </a:lnTo>
                  <a:lnTo>
                    <a:pt x="202" y="2043"/>
                  </a:lnTo>
                  <a:lnTo>
                    <a:pt x="166" y="1945"/>
                  </a:lnTo>
                  <a:lnTo>
                    <a:pt x="145" y="1879"/>
                  </a:lnTo>
                  <a:lnTo>
                    <a:pt x="126" y="1811"/>
                  </a:lnTo>
                  <a:lnTo>
                    <a:pt x="108" y="1741"/>
                  </a:lnTo>
                  <a:lnTo>
                    <a:pt x="93" y="1668"/>
                  </a:lnTo>
                  <a:lnTo>
                    <a:pt x="79" y="1593"/>
                  </a:lnTo>
                  <a:lnTo>
                    <a:pt x="66" y="1516"/>
                  </a:lnTo>
                  <a:lnTo>
                    <a:pt x="55" y="1439"/>
                  </a:lnTo>
                  <a:lnTo>
                    <a:pt x="44" y="1361"/>
                  </a:lnTo>
                  <a:lnTo>
                    <a:pt x="36" y="1283"/>
                  </a:lnTo>
                  <a:lnTo>
                    <a:pt x="28" y="1205"/>
                  </a:lnTo>
                  <a:lnTo>
                    <a:pt x="22" y="1127"/>
                  </a:lnTo>
                  <a:lnTo>
                    <a:pt x="17" y="1051"/>
                  </a:lnTo>
                  <a:lnTo>
                    <a:pt x="12" y="975"/>
                  </a:lnTo>
                  <a:lnTo>
                    <a:pt x="8" y="901"/>
                  </a:lnTo>
                  <a:lnTo>
                    <a:pt x="6" y="829"/>
                  </a:lnTo>
                  <a:lnTo>
                    <a:pt x="4" y="759"/>
                  </a:lnTo>
                  <a:lnTo>
                    <a:pt x="2" y="693"/>
                  </a:lnTo>
                  <a:lnTo>
                    <a:pt x="1" y="629"/>
                  </a:lnTo>
                  <a:lnTo>
                    <a:pt x="1" y="569"/>
                  </a:lnTo>
                  <a:lnTo>
                    <a:pt x="0" y="530"/>
                  </a:lnTo>
                  <a:lnTo>
                    <a:pt x="0" y="507"/>
                  </a:lnTo>
                  <a:lnTo>
                    <a:pt x="1" y="461"/>
                  </a:lnTo>
                  <a:lnTo>
                    <a:pt x="1" y="414"/>
                  </a:lnTo>
                  <a:lnTo>
                    <a:pt x="2" y="371"/>
                  </a:lnTo>
                  <a:lnTo>
                    <a:pt x="3" y="334"/>
                  </a:lnTo>
                  <a:lnTo>
                    <a:pt x="3" y="303"/>
                  </a:lnTo>
                  <a:lnTo>
                    <a:pt x="4" y="278"/>
                  </a:lnTo>
                  <a:lnTo>
                    <a:pt x="5" y="260"/>
                  </a:lnTo>
                  <a:lnTo>
                    <a:pt x="5" y="250"/>
                  </a:lnTo>
                  <a:lnTo>
                    <a:pt x="5" y="246"/>
                  </a:lnTo>
                  <a:lnTo>
                    <a:pt x="8" y="245"/>
                  </a:lnTo>
                  <a:lnTo>
                    <a:pt x="16" y="241"/>
                  </a:lnTo>
                  <a:lnTo>
                    <a:pt x="29" y="235"/>
                  </a:lnTo>
                  <a:lnTo>
                    <a:pt x="48" y="228"/>
                  </a:lnTo>
                  <a:lnTo>
                    <a:pt x="71" y="220"/>
                  </a:lnTo>
                  <a:lnTo>
                    <a:pt x="98" y="210"/>
                  </a:lnTo>
                  <a:lnTo>
                    <a:pt x="131" y="198"/>
                  </a:lnTo>
                  <a:lnTo>
                    <a:pt x="169" y="186"/>
                  </a:lnTo>
                  <a:lnTo>
                    <a:pt x="211" y="173"/>
                  </a:lnTo>
                  <a:lnTo>
                    <a:pt x="259" y="159"/>
                  </a:lnTo>
                  <a:lnTo>
                    <a:pt x="311" y="145"/>
                  </a:lnTo>
                  <a:lnTo>
                    <a:pt x="367" y="131"/>
                  </a:lnTo>
                  <a:lnTo>
                    <a:pt x="428" y="115"/>
                  </a:lnTo>
                  <a:lnTo>
                    <a:pt x="494" y="101"/>
                  </a:lnTo>
                  <a:lnTo>
                    <a:pt x="563" y="87"/>
                  </a:lnTo>
                  <a:lnTo>
                    <a:pt x="637" y="73"/>
                  </a:lnTo>
                  <a:lnTo>
                    <a:pt x="715" y="60"/>
                  </a:lnTo>
                  <a:lnTo>
                    <a:pt x="797" y="48"/>
                  </a:lnTo>
                  <a:lnTo>
                    <a:pt x="883" y="36"/>
                  </a:lnTo>
                  <a:lnTo>
                    <a:pt x="973" y="26"/>
                  </a:lnTo>
                  <a:lnTo>
                    <a:pt x="1067" y="17"/>
                  </a:lnTo>
                  <a:lnTo>
                    <a:pt x="1165" y="10"/>
                  </a:lnTo>
                  <a:lnTo>
                    <a:pt x="1267" y="5"/>
                  </a:lnTo>
                  <a:lnTo>
                    <a:pt x="1373" y="1"/>
                  </a:lnTo>
                  <a:lnTo>
                    <a:pt x="1482" y="0"/>
                  </a:lnTo>
                  <a:close/>
                </a:path>
              </a:pathLst>
            </a:custGeom>
            <a:solidFill>
              <a:srgbClr val="E3000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13" name="Freeform 7"/>
            <p:cNvSpPr>
              <a:spLocks/>
            </p:cNvSpPr>
            <p:nvPr userDrawn="1"/>
          </p:nvSpPr>
          <p:spPr bwMode="auto">
            <a:xfrm>
              <a:off x="256" y="268"/>
              <a:ext cx="109" cy="111"/>
            </a:xfrm>
            <a:custGeom>
              <a:avLst/>
              <a:gdLst>
                <a:gd name="T0" fmla="*/ 689 w 1966"/>
                <a:gd name="T1" fmla="*/ 0 h 1993"/>
                <a:gd name="T2" fmla="*/ 1278 w 1966"/>
                <a:gd name="T3" fmla="*/ 0 h 1993"/>
                <a:gd name="T4" fmla="*/ 1278 w 1966"/>
                <a:gd name="T5" fmla="*/ 698 h 1993"/>
                <a:gd name="T6" fmla="*/ 1966 w 1966"/>
                <a:gd name="T7" fmla="*/ 698 h 1993"/>
                <a:gd name="T8" fmla="*/ 1966 w 1966"/>
                <a:gd name="T9" fmla="*/ 1296 h 1993"/>
                <a:gd name="T10" fmla="*/ 1278 w 1966"/>
                <a:gd name="T11" fmla="*/ 1296 h 1993"/>
                <a:gd name="T12" fmla="*/ 1278 w 1966"/>
                <a:gd name="T13" fmla="*/ 1993 h 1993"/>
                <a:gd name="T14" fmla="*/ 689 w 1966"/>
                <a:gd name="T15" fmla="*/ 1993 h 1993"/>
                <a:gd name="T16" fmla="*/ 689 w 1966"/>
                <a:gd name="T17" fmla="*/ 1296 h 1993"/>
                <a:gd name="T18" fmla="*/ 0 w 1966"/>
                <a:gd name="T19" fmla="*/ 1296 h 1993"/>
                <a:gd name="T20" fmla="*/ 0 w 1966"/>
                <a:gd name="T21" fmla="*/ 698 h 1993"/>
                <a:gd name="T22" fmla="*/ 689 w 1966"/>
                <a:gd name="T23" fmla="*/ 698 h 1993"/>
                <a:gd name="T24" fmla="*/ 689 w 1966"/>
                <a:gd name="T25" fmla="*/ 0 h 19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966" h="1993">
                  <a:moveTo>
                    <a:pt x="689" y="0"/>
                  </a:moveTo>
                  <a:lnTo>
                    <a:pt x="1278" y="0"/>
                  </a:lnTo>
                  <a:lnTo>
                    <a:pt x="1278" y="698"/>
                  </a:lnTo>
                  <a:lnTo>
                    <a:pt x="1966" y="698"/>
                  </a:lnTo>
                  <a:lnTo>
                    <a:pt x="1966" y="1296"/>
                  </a:lnTo>
                  <a:lnTo>
                    <a:pt x="1278" y="1296"/>
                  </a:lnTo>
                  <a:lnTo>
                    <a:pt x="1278" y="1993"/>
                  </a:lnTo>
                  <a:lnTo>
                    <a:pt x="689" y="1993"/>
                  </a:lnTo>
                  <a:lnTo>
                    <a:pt x="689" y="1296"/>
                  </a:lnTo>
                  <a:lnTo>
                    <a:pt x="0" y="1296"/>
                  </a:lnTo>
                  <a:lnTo>
                    <a:pt x="0" y="698"/>
                  </a:lnTo>
                  <a:lnTo>
                    <a:pt x="689" y="698"/>
                  </a:lnTo>
                  <a:lnTo>
                    <a:pt x="689"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grpSp>
    </p:spTree>
    <p:extLst>
      <p:ext uri="{BB962C8B-B14F-4D97-AF65-F5344CB8AC3E}">
        <p14:creationId xmlns:p14="http://schemas.microsoft.com/office/powerpoint/2010/main" val="1614197694"/>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61" r:id="rId3"/>
    <p:sldLayoutId id="2147483651" r:id="rId4"/>
    <p:sldLayoutId id="2147483660" r:id="rId5"/>
    <p:sldLayoutId id="2147483650" r:id="rId6"/>
    <p:sldLayoutId id="2147483666" r:id="rId7"/>
    <p:sldLayoutId id="2147483664" r:id="rId8"/>
    <p:sldLayoutId id="2147483663" r:id="rId9"/>
    <p:sldLayoutId id="2147483654" r:id="rId10"/>
    <p:sldLayoutId id="2147483662" r:id="rId11"/>
    <p:sldLayoutId id="2147483655" r:id="rId12"/>
    <p:sldLayoutId id="2147483667" r:id="rId13"/>
  </p:sldLayoutIdLst>
  <p:hf hdr="0" dt="0"/>
  <p:txStyles>
    <p:titleStyle>
      <a:lvl1pPr algn="l" defTabSz="6858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180000" indent="-180000" algn="l" defTabSz="685800" rtl="0" eaLnBrk="1" latinLnBrk="0" hangingPunct="1">
        <a:lnSpc>
          <a:spcPts val="2200"/>
        </a:lnSpc>
        <a:spcBef>
          <a:spcPts val="750"/>
        </a:spcBef>
        <a:buFont typeface="Arial" panose="020B0604020202020204" pitchFamily="34" charset="0"/>
        <a:buChar char="•"/>
        <a:defRPr sz="2000" kern="1200">
          <a:solidFill>
            <a:schemeClr val="tx1"/>
          </a:solidFill>
          <a:latin typeface="+mn-lt"/>
          <a:ea typeface="+mn-ea"/>
          <a:cs typeface="+mn-cs"/>
        </a:defRPr>
      </a:lvl1pPr>
      <a:lvl2pPr marL="360000" indent="-180000" algn="l" defTabSz="685800" rtl="0" eaLnBrk="1" latinLnBrk="0" hangingPunct="1">
        <a:lnSpc>
          <a:spcPts val="2200"/>
        </a:lnSpc>
        <a:spcBef>
          <a:spcPts val="375"/>
        </a:spcBef>
        <a:buFont typeface="Arial" panose="020B0604020202020204" pitchFamily="34" charset="0"/>
        <a:buChar char="•"/>
        <a:defRPr sz="1800" kern="1200" baseline="0">
          <a:solidFill>
            <a:schemeClr val="tx1">
              <a:lumMod val="65000"/>
              <a:lumOff val="35000"/>
            </a:schemeClr>
          </a:solidFill>
          <a:latin typeface="+mn-lt"/>
          <a:ea typeface="+mn-ea"/>
          <a:cs typeface="+mn-cs"/>
        </a:defRPr>
      </a:lvl2pPr>
      <a:lvl3pPr marL="540000" indent="-180000" algn="l" defTabSz="685800" rtl="0" eaLnBrk="1" latinLnBrk="0" hangingPunct="1">
        <a:lnSpc>
          <a:spcPct val="90000"/>
        </a:lnSpc>
        <a:spcBef>
          <a:spcPts val="375"/>
        </a:spcBef>
        <a:buFont typeface="Arial" panose="020B0604020202020204" pitchFamily="34" charset="0"/>
        <a:buChar char="•"/>
        <a:defRPr sz="1600" kern="1200" baseline="0">
          <a:solidFill>
            <a:schemeClr val="tx1">
              <a:lumMod val="65000"/>
              <a:lumOff val="35000"/>
            </a:schemeClr>
          </a:solidFill>
          <a:latin typeface="+mn-lt"/>
          <a:ea typeface="+mn-ea"/>
          <a:cs typeface="+mn-cs"/>
        </a:defRPr>
      </a:lvl3pPr>
      <a:lvl4pPr marL="720000" indent="-180000" algn="l" defTabSz="685800" rtl="0" eaLnBrk="1" latinLnBrk="0" hangingPunct="1">
        <a:lnSpc>
          <a:spcPct val="90000"/>
        </a:lnSpc>
        <a:spcBef>
          <a:spcPts val="375"/>
        </a:spcBef>
        <a:buFont typeface="Arial" panose="020B0604020202020204" pitchFamily="34" charset="0"/>
        <a:buChar char="•"/>
        <a:defRPr sz="1600" kern="1200" baseline="0">
          <a:solidFill>
            <a:schemeClr val="tx1">
              <a:lumMod val="65000"/>
              <a:lumOff val="35000"/>
            </a:schemeClr>
          </a:solidFill>
          <a:latin typeface="+mn-lt"/>
          <a:ea typeface="+mn-ea"/>
          <a:cs typeface="+mn-cs"/>
        </a:defRPr>
      </a:lvl4pPr>
      <a:lvl5pPr marL="900000" indent="-180000" algn="l" defTabSz="685800" rtl="0" eaLnBrk="1" latinLnBrk="0" hangingPunct="1">
        <a:lnSpc>
          <a:spcPct val="90000"/>
        </a:lnSpc>
        <a:spcBef>
          <a:spcPts val="375"/>
        </a:spcBef>
        <a:buFont typeface="Arial" panose="020B0604020202020204" pitchFamily="34" charset="0"/>
        <a:buChar char="•"/>
        <a:defRPr sz="1400" kern="1200" baseline="0">
          <a:solidFill>
            <a:srgbClr val="707070"/>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orient="horz" pos="1412" userDrawn="1">
          <p15:clr>
            <a:srgbClr val="F26B43"/>
          </p15:clr>
        </p15:guide>
        <p15:guide id="4" orient="horz" pos="2387" userDrawn="1">
          <p15:clr>
            <a:srgbClr val="F26B43"/>
          </p15:clr>
        </p15:guide>
        <p15:guide id="5" orient="horz" pos="97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295638" y="1721711"/>
            <a:ext cx="7488000" cy="1440000"/>
          </a:xfrm>
        </p:spPr>
        <p:txBody>
          <a:bodyPr>
            <a:normAutofit fontScale="90000"/>
          </a:bodyPr>
          <a:lstStyle/>
          <a:p>
            <a:r>
              <a:rPr lang="fr-CH" dirty="0"/>
              <a:t>Lutte contre la vulnérabilité des personnes âgées du point de vue de la Confédération</a:t>
            </a:r>
          </a:p>
        </p:txBody>
      </p:sp>
      <p:sp>
        <p:nvSpPr>
          <p:cNvPr id="4" name="Espace réservé du texte 3"/>
          <p:cNvSpPr>
            <a:spLocks noGrp="1"/>
          </p:cNvSpPr>
          <p:nvPr>
            <p:ph type="body" sz="quarter" idx="10"/>
          </p:nvPr>
        </p:nvSpPr>
        <p:spPr/>
        <p:txBody>
          <a:bodyPr/>
          <a:lstStyle/>
          <a:p>
            <a:r>
              <a:rPr lang="fr-CH" dirty="0"/>
              <a:t>Congrès d’automne CSA, Bienne, 5 novembre 2019</a:t>
            </a:r>
          </a:p>
          <a:p>
            <a:r>
              <a:rPr lang="fr-CH" dirty="0"/>
              <a:t>Thomas Vollmer, Chef du secteur Vieillesse, générations et société de l’Office fédéral des assurances sociales (OFAS)</a:t>
            </a:r>
          </a:p>
          <a:p>
            <a:r>
              <a:rPr lang="fr-CH" dirty="0"/>
              <a:t>Berne</a:t>
            </a:r>
          </a:p>
          <a:p>
            <a:endParaRPr lang="fr-CH" dirty="0"/>
          </a:p>
        </p:txBody>
      </p:sp>
    </p:spTree>
    <p:extLst>
      <p:ext uri="{BB962C8B-B14F-4D97-AF65-F5344CB8AC3E}">
        <p14:creationId xmlns:p14="http://schemas.microsoft.com/office/powerpoint/2010/main" val="2779506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fr-CH" dirty="0"/>
              <a:t>Personnes avec une fortune (avoir liquides)</a:t>
            </a:r>
            <a:r>
              <a:rPr lang="fr-CH" dirty="0">
                <a:solidFill>
                  <a:srgbClr val="FF0000"/>
                </a:solidFill>
              </a:rPr>
              <a:t> </a:t>
            </a:r>
            <a:r>
              <a:rPr lang="fr-CH" dirty="0"/>
              <a:t>de plus de 100’000 CHF par classes d’âge, 2015</a:t>
            </a:r>
          </a:p>
        </p:txBody>
      </p:sp>
      <p:sp>
        <p:nvSpPr>
          <p:cNvPr id="3" name="Inhaltsplatzhalter 2"/>
          <p:cNvSpPr>
            <a:spLocks noGrp="1"/>
          </p:cNvSpPr>
          <p:nvPr>
            <p:ph idx="1"/>
          </p:nvPr>
        </p:nvSpPr>
        <p:spPr>
          <a:xfrm>
            <a:off x="1225329" y="5490437"/>
            <a:ext cx="7290481" cy="738944"/>
          </a:xfrm>
        </p:spPr>
        <p:txBody>
          <a:bodyPr>
            <a:normAutofit/>
          </a:bodyPr>
          <a:lstStyle/>
          <a:p>
            <a:pPr>
              <a:lnSpc>
                <a:spcPct val="100000"/>
              </a:lnSpc>
              <a:spcBef>
                <a:spcPts val="0"/>
              </a:spcBef>
            </a:pPr>
            <a:r>
              <a:rPr lang="fr-CH" sz="1400" dirty="0"/>
              <a:t>Trop peu de données chiffrées et/ou trop grand intervalle de confiance pour publier la valeur</a:t>
            </a:r>
            <a:endParaRPr lang="fr-CH" sz="1400" dirty="0">
              <a:solidFill>
                <a:srgbClr val="FF0000"/>
              </a:solidFill>
            </a:endParaRPr>
          </a:p>
          <a:p>
            <a:pPr marL="0" indent="0">
              <a:lnSpc>
                <a:spcPct val="100000"/>
              </a:lnSpc>
              <a:spcBef>
                <a:spcPts val="0"/>
              </a:spcBef>
              <a:buNone/>
            </a:pPr>
            <a:r>
              <a:rPr lang="fr-CH" sz="1400" dirty="0"/>
              <a:t>    </a:t>
            </a:r>
            <a:r>
              <a:rPr lang="de-CH" sz="1400" dirty="0"/>
              <a:t>Source: OFS – SILC 2015, </a:t>
            </a:r>
            <a:r>
              <a:rPr lang="de-CH" sz="1400" dirty="0" err="1"/>
              <a:t>version</a:t>
            </a:r>
            <a:r>
              <a:rPr lang="de-CH" sz="1400" dirty="0"/>
              <a:t> </a:t>
            </a:r>
            <a:r>
              <a:rPr lang="de-CH" sz="1400" dirty="0" err="1"/>
              <a:t>provisoire</a:t>
            </a:r>
            <a:r>
              <a:rPr lang="de-CH" sz="1400" dirty="0"/>
              <a:t> des </a:t>
            </a:r>
            <a:r>
              <a:rPr lang="de-CH" sz="1400" dirty="0" err="1"/>
              <a:t>données</a:t>
            </a:r>
            <a:r>
              <a:rPr lang="de-CH" sz="1400" dirty="0"/>
              <a:t> </a:t>
            </a:r>
            <a:r>
              <a:rPr lang="de-CH" sz="1400" dirty="0" err="1"/>
              <a:t>sur</a:t>
            </a:r>
            <a:r>
              <a:rPr lang="de-CH" sz="1400" dirty="0"/>
              <a:t> la </a:t>
            </a:r>
            <a:r>
              <a:rPr lang="de-CH" sz="1400" dirty="0" err="1"/>
              <a:t>fortune</a:t>
            </a:r>
            <a:r>
              <a:rPr lang="de-CH" sz="1400" dirty="0"/>
              <a:t> du 7.6.2018</a:t>
            </a:r>
          </a:p>
        </p:txBody>
      </p:sp>
      <p:sp>
        <p:nvSpPr>
          <p:cNvPr id="4" name="Fußzeilenplatzhalter 3"/>
          <p:cNvSpPr>
            <a:spLocks noGrp="1"/>
          </p:cNvSpPr>
          <p:nvPr>
            <p:ph type="ftr" sz="quarter" idx="11"/>
          </p:nvPr>
        </p:nvSpPr>
        <p:spPr/>
        <p:txBody>
          <a:bodyPr/>
          <a:lstStyle/>
          <a:p>
            <a:r>
              <a:rPr lang="de-CH" dirty="0" err="1"/>
              <a:t>TitPC</a:t>
            </a:r>
            <a:r>
              <a:rPr lang="de-CH" dirty="0"/>
              <a:t> des Referats, Referent / Anlass, Datum</a:t>
            </a:r>
          </a:p>
        </p:txBody>
      </p:sp>
      <p:sp>
        <p:nvSpPr>
          <p:cNvPr id="5" name="Foliennummernplatzhalter 4"/>
          <p:cNvSpPr>
            <a:spLocks noGrp="1"/>
          </p:cNvSpPr>
          <p:nvPr>
            <p:ph type="sldNum" sz="quarter" idx="12"/>
          </p:nvPr>
        </p:nvSpPr>
        <p:spPr/>
        <p:txBody>
          <a:bodyPr/>
          <a:lstStyle/>
          <a:p>
            <a:fld id="{2258134C-0064-4AC4-8A21-13295BEB3DAD}" type="slidenum">
              <a:rPr lang="de-CH" smtClean="0"/>
              <a:t>10</a:t>
            </a:fld>
            <a:endParaRPr lang="de-CH"/>
          </a:p>
        </p:txBody>
      </p:sp>
      <p:pic>
        <p:nvPicPr>
          <p:cNvPr id="6" name="Grafik 5"/>
          <p:cNvPicPr>
            <a:picLocks noChangeAspect="1"/>
          </p:cNvPicPr>
          <p:nvPr/>
        </p:nvPicPr>
        <p:blipFill>
          <a:blip r:embed="rId3"/>
          <a:stretch>
            <a:fillRect/>
          </a:stretch>
        </p:blipFill>
        <p:spPr>
          <a:xfrm>
            <a:off x="1260664" y="1212304"/>
            <a:ext cx="7219810" cy="4215823"/>
          </a:xfrm>
          <a:prstGeom prst="rect">
            <a:avLst/>
          </a:prstGeom>
        </p:spPr>
      </p:pic>
      <p:sp>
        <p:nvSpPr>
          <p:cNvPr id="7" name="Textfeld 6"/>
          <p:cNvSpPr txBox="1"/>
          <p:nvPr/>
        </p:nvSpPr>
        <p:spPr>
          <a:xfrm>
            <a:off x="3931920" y="4264429"/>
            <a:ext cx="99752" cy="369332"/>
          </a:xfrm>
          <a:prstGeom prst="rect">
            <a:avLst/>
          </a:prstGeom>
          <a:noFill/>
        </p:spPr>
        <p:txBody>
          <a:bodyPr wrap="square" rtlCol="0">
            <a:spAutoFit/>
          </a:bodyPr>
          <a:lstStyle/>
          <a:p>
            <a:r>
              <a:rPr lang="de-CH" dirty="0"/>
              <a:t>*</a:t>
            </a:r>
          </a:p>
        </p:txBody>
      </p:sp>
      <p:sp>
        <p:nvSpPr>
          <p:cNvPr id="10" name="ZoneTexte 9">
            <a:extLst>
              <a:ext uri="{FF2B5EF4-FFF2-40B4-BE49-F238E27FC236}">
                <a16:creationId xmlns:a16="http://schemas.microsoft.com/office/drawing/2014/main" id="{DF263769-5C54-4A3B-A23A-5750BB76F030}"/>
              </a:ext>
            </a:extLst>
          </p:cNvPr>
          <p:cNvSpPr txBox="1"/>
          <p:nvPr/>
        </p:nvSpPr>
        <p:spPr>
          <a:xfrm>
            <a:off x="7684783" y="2999400"/>
            <a:ext cx="661181" cy="307777"/>
          </a:xfrm>
          <a:prstGeom prst="rect">
            <a:avLst/>
          </a:prstGeom>
          <a:solidFill>
            <a:schemeClr val="bg1"/>
          </a:solidFill>
          <a:ln>
            <a:noFill/>
          </a:ln>
        </p:spPr>
        <p:txBody>
          <a:bodyPr wrap="square" rtlCol="0">
            <a:spAutoFit/>
          </a:bodyPr>
          <a:lstStyle/>
          <a:p>
            <a:r>
              <a:rPr lang="fr-CH" sz="1400" dirty="0"/>
              <a:t>ans</a:t>
            </a:r>
          </a:p>
        </p:txBody>
      </p:sp>
      <p:sp>
        <p:nvSpPr>
          <p:cNvPr id="12" name="ZoneTexte 11">
            <a:extLst>
              <a:ext uri="{FF2B5EF4-FFF2-40B4-BE49-F238E27FC236}">
                <a16:creationId xmlns:a16="http://schemas.microsoft.com/office/drawing/2014/main" id="{6E7FEA83-FEC9-43C9-AAB8-40C27BED1166}"/>
              </a:ext>
            </a:extLst>
          </p:cNvPr>
          <p:cNvSpPr txBox="1"/>
          <p:nvPr/>
        </p:nvSpPr>
        <p:spPr>
          <a:xfrm>
            <a:off x="7609016" y="2513855"/>
            <a:ext cx="548640" cy="292388"/>
          </a:xfrm>
          <a:prstGeom prst="rect">
            <a:avLst/>
          </a:prstGeom>
          <a:solidFill>
            <a:schemeClr val="bg1"/>
          </a:solidFill>
          <a:ln>
            <a:noFill/>
          </a:ln>
        </p:spPr>
        <p:txBody>
          <a:bodyPr wrap="square" rtlCol="0">
            <a:spAutoFit/>
          </a:bodyPr>
          <a:lstStyle/>
          <a:p>
            <a:r>
              <a:rPr lang="fr-CH" sz="1300" dirty="0"/>
              <a:t>ans</a:t>
            </a:r>
          </a:p>
        </p:txBody>
      </p:sp>
      <p:sp>
        <p:nvSpPr>
          <p:cNvPr id="13" name="ZoneTexte 12">
            <a:extLst>
              <a:ext uri="{FF2B5EF4-FFF2-40B4-BE49-F238E27FC236}">
                <a16:creationId xmlns:a16="http://schemas.microsoft.com/office/drawing/2014/main" id="{4015415C-2749-4DD8-AB99-EF0F616B136F}"/>
              </a:ext>
            </a:extLst>
          </p:cNvPr>
          <p:cNvSpPr txBox="1"/>
          <p:nvPr/>
        </p:nvSpPr>
        <p:spPr>
          <a:xfrm>
            <a:off x="7684783" y="3390932"/>
            <a:ext cx="661181" cy="307777"/>
          </a:xfrm>
          <a:prstGeom prst="rect">
            <a:avLst/>
          </a:prstGeom>
          <a:solidFill>
            <a:schemeClr val="bg1"/>
          </a:solidFill>
          <a:ln>
            <a:noFill/>
          </a:ln>
        </p:spPr>
        <p:txBody>
          <a:bodyPr wrap="square" rtlCol="0">
            <a:spAutoFit/>
          </a:bodyPr>
          <a:lstStyle/>
          <a:p>
            <a:r>
              <a:rPr lang="fr-CH" sz="1400" dirty="0"/>
              <a:t>ans</a:t>
            </a:r>
          </a:p>
        </p:txBody>
      </p:sp>
      <p:sp>
        <p:nvSpPr>
          <p:cNvPr id="14" name="ZoneTexte 13">
            <a:extLst>
              <a:ext uri="{FF2B5EF4-FFF2-40B4-BE49-F238E27FC236}">
                <a16:creationId xmlns:a16="http://schemas.microsoft.com/office/drawing/2014/main" id="{46C89A21-A952-4DEF-8D09-587760937F8A}"/>
              </a:ext>
            </a:extLst>
          </p:cNvPr>
          <p:cNvSpPr txBox="1"/>
          <p:nvPr/>
        </p:nvSpPr>
        <p:spPr>
          <a:xfrm>
            <a:off x="1871002" y="4572441"/>
            <a:ext cx="1657639" cy="292388"/>
          </a:xfrm>
          <a:prstGeom prst="rect">
            <a:avLst/>
          </a:prstGeom>
          <a:solidFill>
            <a:schemeClr val="bg1"/>
          </a:solidFill>
          <a:ln>
            <a:noFill/>
          </a:ln>
        </p:spPr>
        <p:txBody>
          <a:bodyPr wrap="square" rtlCol="0">
            <a:spAutoFit/>
          </a:bodyPr>
          <a:lstStyle/>
          <a:p>
            <a:r>
              <a:rPr lang="fr-CH" sz="1300" dirty="0"/>
              <a:t>Population totale</a:t>
            </a:r>
          </a:p>
        </p:txBody>
      </p:sp>
      <p:sp>
        <p:nvSpPr>
          <p:cNvPr id="15" name="ZoneTexte 14">
            <a:extLst>
              <a:ext uri="{FF2B5EF4-FFF2-40B4-BE49-F238E27FC236}">
                <a16:creationId xmlns:a16="http://schemas.microsoft.com/office/drawing/2014/main" id="{38ECD69C-2F88-44E1-88C0-C2FA6885FE49}"/>
              </a:ext>
            </a:extLst>
          </p:cNvPr>
          <p:cNvSpPr txBox="1"/>
          <p:nvPr/>
        </p:nvSpPr>
        <p:spPr>
          <a:xfrm>
            <a:off x="3528641" y="4633761"/>
            <a:ext cx="1583689" cy="692497"/>
          </a:xfrm>
          <a:prstGeom prst="rect">
            <a:avLst/>
          </a:prstGeom>
          <a:solidFill>
            <a:schemeClr val="bg1"/>
          </a:solidFill>
          <a:ln>
            <a:noFill/>
          </a:ln>
        </p:spPr>
        <p:txBody>
          <a:bodyPr wrap="square" rtlCol="0">
            <a:spAutoFit/>
          </a:bodyPr>
          <a:lstStyle/>
          <a:p>
            <a:pPr algn="ctr"/>
            <a:r>
              <a:rPr lang="fr-CH" sz="1300" dirty="0"/>
              <a:t>touchées par la pauvreté en termes de revenu</a:t>
            </a:r>
          </a:p>
        </p:txBody>
      </p:sp>
      <p:sp>
        <p:nvSpPr>
          <p:cNvPr id="16" name="ZoneTexte 15">
            <a:extLst>
              <a:ext uri="{FF2B5EF4-FFF2-40B4-BE49-F238E27FC236}">
                <a16:creationId xmlns:a16="http://schemas.microsoft.com/office/drawing/2014/main" id="{226F1AE7-954F-455D-B2C0-6D3442C56626}"/>
              </a:ext>
            </a:extLst>
          </p:cNvPr>
          <p:cNvSpPr txBox="1"/>
          <p:nvPr/>
        </p:nvSpPr>
        <p:spPr>
          <a:xfrm>
            <a:off x="5212712" y="4606067"/>
            <a:ext cx="1583689" cy="692497"/>
          </a:xfrm>
          <a:prstGeom prst="rect">
            <a:avLst/>
          </a:prstGeom>
          <a:solidFill>
            <a:schemeClr val="bg1"/>
          </a:solidFill>
          <a:ln>
            <a:noFill/>
          </a:ln>
        </p:spPr>
        <p:txBody>
          <a:bodyPr wrap="square" rtlCol="0">
            <a:spAutoFit/>
          </a:bodyPr>
          <a:lstStyle/>
          <a:p>
            <a:pPr algn="ctr"/>
            <a:r>
              <a:rPr lang="fr-CH" sz="1300" dirty="0"/>
              <a:t>Touchés par la pauvreté en termes de revenu</a:t>
            </a:r>
          </a:p>
        </p:txBody>
      </p:sp>
    </p:spTree>
    <p:extLst>
      <p:ext uri="{BB962C8B-B14F-4D97-AF65-F5344CB8AC3E}">
        <p14:creationId xmlns:p14="http://schemas.microsoft.com/office/powerpoint/2010/main" val="1385932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a:t>Situation </a:t>
            </a:r>
            <a:r>
              <a:rPr lang="de-CH" dirty="0" err="1"/>
              <a:t>économique</a:t>
            </a:r>
            <a:r>
              <a:rPr lang="de-CH" dirty="0"/>
              <a:t> par </a:t>
            </a:r>
            <a:r>
              <a:rPr lang="de-CH" dirty="0" err="1"/>
              <a:t>classes</a:t>
            </a:r>
            <a:r>
              <a:rPr lang="de-CH" dirty="0"/>
              <a:t> </a:t>
            </a:r>
            <a:r>
              <a:rPr lang="de-CH" dirty="0" err="1"/>
              <a:t>d’âge</a:t>
            </a:r>
            <a:r>
              <a:rPr lang="de-CH" dirty="0"/>
              <a:t>, 2016</a:t>
            </a:r>
          </a:p>
        </p:txBody>
      </p:sp>
      <p:sp>
        <p:nvSpPr>
          <p:cNvPr id="3" name="Inhaltsplatzhalter 2"/>
          <p:cNvSpPr>
            <a:spLocks noGrp="1"/>
          </p:cNvSpPr>
          <p:nvPr>
            <p:ph idx="1"/>
          </p:nvPr>
        </p:nvSpPr>
        <p:spPr>
          <a:xfrm>
            <a:off x="1401803" y="6014278"/>
            <a:ext cx="7488000" cy="339722"/>
          </a:xfrm>
        </p:spPr>
        <p:txBody>
          <a:bodyPr>
            <a:normAutofit/>
          </a:bodyPr>
          <a:lstStyle/>
          <a:p>
            <a:pPr marL="0" indent="0">
              <a:buNone/>
            </a:pPr>
            <a:r>
              <a:rPr lang="de-CH" sz="1400" dirty="0"/>
              <a:t>Source: OFS – SILC 2016</a:t>
            </a:r>
          </a:p>
        </p:txBody>
      </p:sp>
      <p:sp>
        <p:nvSpPr>
          <p:cNvPr id="5" name="Foliennummernplatzhalter 4"/>
          <p:cNvSpPr>
            <a:spLocks noGrp="1"/>
          </p:cNvSpPr>
          <p:nvPr>
            <p:ph type="sldNum" sz="quarter" idx="12"/>
          </p:nvPr>
        </p:nvSpPr>
        <p:spPr/>
        <p:txBody>
          <a:bodyPr/>
          <a:lstStyle/>
          <a:p>
            <a:fld id="{2258134C-0064-4AC4-8A21-13295BEB3DAD}" type="slidenum">
              <a:rPr lang="de-CH" smtClean="0"/>
              <a:t>11</a:t>
            </a:fld>
            <a:endParaRPr lang="de-CH"/>
          </a:p>
        </p:txBody>
      </p:sp>
      <p:pic>
        <p:nvPicPr>
          <p:cNvPr id="8" name="Grafik 7"/>
          <p:cNvPicPr>
            <a:picLocks noChangeAspect="1"/>
          </p:cNvPicPr>
          <p:nvPr/>
        </p:nvPicPr>
        <p:blipFill>
          <a:blip r:embed="rId3"/>
          <a:stretch>
            <a:fillRect/>
          </a:stretch>
        </p:blipFill>
        <p:spPr>
          <a:xfrm>
            <a:off x="1296000" y="1211824"/>
            <a:ext cx="7593803" cy="4434352"/>
          </a:xfrm>
          <a:prstGeom prst="rect">
            <a:avLst/>
          </a:prstGeom>
        </p:spPr>
      </p:pic>
      <p:sp>
        <p:nvSpPr>
          <p:cNvPr id="6" name="ZoneTexte 5">
            <a:extLst>
              <a:ext uri="{FF2B5EF4-FFF2-40B4-BE49-F238E27FC236}">
                <a16:creationId xmlns:a16="http://schemas.microsoft.com/office/drawing/2014/main" id="{76C020EB-193F-4513-BC6E-54E6C2D67D47}"/>
              </a:ext>
            </a:extLst>
          </p:cNvPr>
          <p:cNvSpPr txBox="1"/>
          <p:nvPr/>
        </p:nvSpPr>
        <p:spPr>
          <a:xfrm>
            <a:off x="8129520" y="3079858"/>
            <a:ext cx="548640" cy="292388"/>
          </a:xfrm>
          <a:prstGeom prst="rect">
            <a:avLst/>
          </a:prstGeom>
          <a:solidFill>
            <a:schemeClr val="bg1"/>
          </a:solidFill>
          <a:ln>
            <a:noFill/>
          </a:ln>
        </p:spPr>
        <p:txBody>
          <a:bodyPr wrap="square" rtlCol="0">
            <a:spAutoFit/>
          </a:bodyPr>
          <a:lstStyle/>
          <a:p>
            <a:r>
              <a:rPr lang="fr-CH" sz="1300" dirty="0"/>
              <a:t>ans</a:t>
            </a:r>
          </a:p>
        </p:txBody>
      </p:sp>
      <p:sp>
        <p:nvSpPr>
          <p:cNvPr id="7" name="ZoneTexte 6">
            <a:extLst>
              <a:ext uri="{FF2B5EF4-FFF2-40B4-BE49-F238E27FC236}">
                <a16:creationId xmlns:a16="http://schemas.microsoft.com/office/drawing/2014/main" id="{2FC5D6F1-9B26-49DE-998A-8B8E9EB0FE39}"/>
              </a:ext>
            </a:extLst>
          </p:cNvPr>
          <p:cNvSpPr txBox="1"/>
          <p:nvPr/>
        </p:nvSpPr>
        <p:spPr>
          <a:xfrm>
            <a:off x="8002911" y="2576764"/>
            <a:ext cx="548640" cy="292388"/>
          </a:xfrm>
          <a:prstGeom prst="rect">
            <a:avLst/>
          </a:prstGeom>
          <a:solidFill>
            <a:schemeClr val="bg1"/>
          </a:solidFill>
          <a:ln>
            <a:noFill/>
          </a:ln>
        </p:spPr>
        <p:txBody>
          <a:bodyPr wrap="square" rtlCol="0">
            <a:spAutoFit/>
          </a:bodyPr>
          <a:lstStyle/>
          <a:p>
            <a:r>
              <a:rPr lang="fr-CH" sz="1300" dirty="0"/>
              <a:t>ans</a:t>
            </a:r>
          </a:p>
        </p:txBody>
      </p:sp>
      <p:sp>
        <p:nvSpPr>
          <p:cNvPr id="9" name="ZoneTexte 8">
            <a:extLst>
              <a:ext uri="{FF2B5EF4-FFF2-40B4-BE49-F238E27FC236}">
                <a16:creationId xmlns:a16="http://schemas.microsoft.com/office/drawing/2014/main" id="{A6248600-691F-40EB-B05A-A681C34826BB}"/>
              </a:ext>
            </a:extLst>
          </p:cNvPr>
          <p:cNvSpPr txBox="1"/>
          <p:nvPr/>
        </p:nvSpPr>
        <p:spPr>
          <a:xfrm>
            <a:off x="8129520" y="3582952"/>
            <a:ext cx="654480" cy="292388"/>
          </a:xfrm>
          <a:prstGeom prst="rect">
            <a:avLst/>
          </a:prstGeom>
          <a:solidFill>
            <a:schemeClr val="bg1"/>
          </a:solidFill>
          <a:ln>
            <a:noFill/>
          </a:ln>
        </p:spPr>
        <p:txBody>
          <a:bodyPr wrap="square" rtlCol="0">
            <a:spAutoFit/>
          </a:bodyPr>
          <a:lstStyle/>
          <a:p>
            <a:r>
              <a:rPr lang="fr-CH" sz="1300" dirty="0"/>
              <a:t>ans</a:t>
            </a:r>
          </a:p>
        </p:txBody>
      </p:sp>
      <p:sp>
        <p:nvSpPr>
          <p:cNvPr id="10" name="ZoneTexte 9">
            <a:extLst>
              <a:ext uri="{FF2B5EF4-FFF2-40B4-BE49-F238E27FC236}">
                <a16:creationId xmlns:a16="http://schemas.microsoft.com/office/drawing/2014/main" id="{E731FA9B-E85E-4958-9948-90829C0FD3B4}"/>
              </a:ext>
            </a:extLst>
          </p:cNvPr>
          <p:cNvSpPr txBox="1"/>
          <p:nvPr/>
        </p:nvSpPr>
        <p:spPr>
          <a:xfrm>
            <a:off x="1631852" y="4777562"/>
            <a:ext cx="2293033" cy="892552"/>
          </a:xfrm>
          <a:prstGeom prst="rect">
            <a:avLst/>
          </a:prstGeom>
          <a:solidFill>
            <a:schemeClr val="bg1"/>
          </a:solidFill>
          <a:ln>
            <a:noFill/>
          </a:ln>
        </p:spPr>
        <p:txBody>
          <a:bodyPr wrap="square" rtlCol="0">
            <a:spAutoFit/>
          </a:bodyPr>
          <a:lstStyle/>
          <a:p>
            <a:pPr algn="ctr"/>
            <a:r>
              <a:rPr lang="fr-CH" sz="1300" dirty="0"/>
              <a:t>Difficultés à couvrir les dépenses de première nécessité</a:t>
            </a:r>
          </a:p>
          <a:p>
            <a:pPr algn="ctr"/>
            <a:endParaRPr lang="fr-CH" sz="1300" dirty="0"/>
          </a:p>
        </p:txBody>
      </p:sp>
      <p:sp>
        <p:nvSpPr>
          <p:cNvPr id="11" name="ZoneTexte 10">
            <a:extLst>
              <a:ext uri="{FF2B5EF4-FFF2-40B4-BE49-F238E27FC236}">
                <a16:creationId xmlns:a16="http://schemas.microsoft.com/office/drawing/2014/main" id="{34A36AB5-9898-4BA1-8646-43E547F46199}"/>
              </a:ext>
            </a:extLst>
          </p:cNvPr>
          <p:cNvSpPr txBox="1"/>
          <p:nvPr/>
        </p:nvSpPr>
        <p:spPr>
          <a:xfrm>
            <a:off x="3819378" y="4786892"/>
            <a:ext cx="1505243" cy="692497"/>
          </a:xfrm>
          <a:prstGeom prst="rect">
            <a:avLst/>
          </a:prstGeom>
          <a:solidFill>
            <a:schemeClr val="bg1"/>
          </a:solidFill>
          <a:ln>
            <a:noFill/>
          </a:ln>
        </p:spPr>
        <p:txBody>
          <a:bodyPr wrap="square" rtlCol="0">
            <a:spAutoFit/>
          </a:bodyPr>
          <a:lstStyle/>
          <a:p>
            <a:pPr algn="ctr"/>
            <a:r>
              <a:rPr lang="fr-CH" sz="1300" dirty="0"/>
              <a:t>Taux de privation matérielle </a:t>
            </a:r>
          </a:p>
          <a:p>
            <a:pPr algn="ctr"/>
            <a:endParaRPr lang="fr-CH" sz="1300" dirty="0"/>
          </a:p>
        </p:txBody>
      </p:sp>
      <p:sp>
        <p:nvSpPr>
          <p:cNvPr id="12" name="ZoneTexte 11">
            <a:extLst>
              <a:ext uri="{FF2B5EF4-FFF2-40B4-BE49-F238E27FC236}">
                <a16:creationId xmlns:a16="http://schemas.microsoft.com/office/drawing/2014/main" id="{DDE0F1D6-E448-48D9-A42C-7B03D00AFEED}"/>
              </a:ext>
            </a:extLst>
          </p:cNvPr>
          <p:cNvSpPr txBox="1"/>
          <p:nvPr/>
        </p:nvSpPr>
        <p:spPr>
          <a:xfrm>
            <a:off x="5324621" y="4720919"/>
            <a:ext cx="1814733" cy="692497"/>
          </a:xfrm>
          <a:prstGeom prst="rect">
            <a:avLst/>
          </a:prstGeom>
          <a:solidFill>
            <a:schemeClr val="bg1"/>
          </a:solidFill>
          <a:ln>
            <a:noFill/>
          </a:ln>
        </p:spPr>
        <p:txBody>
          <a:bodyPr wrap="square" rtlCol="0">
            <a:spAutoFit/>
          </a:bodyPr>
          <a:lstStyle/>
          <a:p>
            <a:pPr algn="ctr"/>
            <a:r>
              <a:rPr lang="fr-CH" sz="1300" dirty="0"/>
              <a:t>Renoncement aux  </a:t>
            </a:r>
          </a:p>
          <a:p>
            <a:pPr algn="ctr"/>
            <a:r>
              <a:rPr lang="fr-CH" sz="1300" dirty="0"/>
              <a:t>soins pour des motifs financiers</a:t>
            </a:r>
          </a:p>
        </p:txBody>
      </p:sp>
    </p:spTree>
    <p:extLst>
      <p:ext uri="{BB962C8B-B14F-4D97-AF65-F5344CB8AC3E}">
        <p14:creationId xmlns:p14="http://schemas.microsoft.com/office/powerpoint/2010/main" val="3017539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CH" dirty="0" err="1"/>
              <a:t>Taux</a:t>
            </a:r>
            <a:r>
              <a:rPr lang="de-CH" dirty="0"/>
              <a:t> de </a:t>
            </a:r>
            <a:r>
              <a:rPr lang="de-CH" dirty="0" err="1"/>
              <a:t>pauvreté</a:t>
            </a:r>
            <a:r>
              <a:rPr lang="de-CH" dirty="0"/>
              <a:t> en </a:t>
            </a:r>
            <a:r>
              <a:rPr lang="de-CH" dirty="0" err="1"/>
              <a:t>prenant</a:t>
            </a:r>
            <a:r>
              <a:rPr lang="de-CH" dirty="0"/>
              <a:t> en </a:t>
            </a:r>
            <a:r>
              <a:rPr lang="de-CH" dirty="0" err="1"/>
              <a:t>compte</a:t>
            </a:r>
            <a:r>
              <a:rPr lang="de-CH" dirty="0"/>
              <a:t> le </a:t>
            </a:r>
            <a:r>
              <a:rPr lang="de-CH" dirty="0" err="1"/>
              <a:t>revenu</a:t>
            </a:r>
            <a:r>
              <a:rPr lang="de-CH" dirty="0"/>
              <a:t> (SKOS-RL*), </a:t>
            </a:r>
            <a:r>
              <a:rPr lang="de-CH" dirty="0" err="1"/>
              <a:t>canton</a:t>
            </a:r>
            <a:r>
              <a:rPr lang="de-CH" dirty="0"/>
              <a:t> de Lucerne, 2013</a:t>
            </a:r>
            <a:br>
              <a:rPr lang="de-CH" dirty="0"/>
            </a:br>
            <a:r>
              <a:rPr lang="de-CH" dirty="0"/>
              <a:t> </a:t>
            </a:r>
          </a:p>
        </p:txBody>
      </p:sp>
      <p:sp>
        <p:nvSpPr>
          <p:cNvPr id="3" name="Inhaltsplatzhalter 2"/>
          <p:cNvSpPr>
            <a:spLocks noGrp="1"/>
          </p:cNvSpPr>
          <p:nvPr>
            <p:ph idx="1"/>
          </p:nvPr>
        </p:nvSpPr>
        <p:spPr>
          <a:xfrm>
            <a:off x="1296000" y="5733636"/>
            <a:ext cx="7488000" cy="620364"/>
          </a:xfrm>
        </p:spPr>
        <p:txBody>
          <a:bodyPr>
            <a:normAutofit/>
          </a:bodyPr>
          <a:lstStyle/>
          <a:p>
            <a:pPr marL="0" indent="0">
              <a:buNone/>
            </a:pPr>
            <a:r>
              <a:rPr lang="de-CH" sz="1400" dirty="0"/>
              <a:t>Source: LUSTAT – </a:t>
            </a:r>
            <a:r>
              <a:rPr lang="de-CH" sz="1400" dirty="0" err="1"/>
              <a:t>Statistiques</a:t>
            </a:r>
            <a:r>
              <a:rPr lang="de-CH" sz="1400" dirty="0"/>
              <a:t> </a:t>
            </a:r>
            <a:r>
              <a:rPr lang="de-CH" sz="1400" dirty="0" err="1"/>
              <a:t>sur</a:t>
            </a:r>
            <a:r>
              <a:rPr lang="de-CH" sz="1400" dirty="0"/>
              <a:t> la </a:t>
            </a:r>
            <a:r>
              <a:rPr lang="de-CH" sz="1400" dirty="0" err="1"/>
              <a:t>situation</a:t>
            </a:r>
            <a:r>
              <a:rPr lang="de-CH" sz="1400" dirty="0"/>
              <a:t> </a:t>
            </a:r>
            <a:r>
              <a:rPr lang="de-CH" sz="1400" dirty="0" err="1"/>
              <a:t>financière</a:t>
            </a:r>
            <a:r>
              <a:rPr lang="de-CH" sz="1400" dirty="0"/>
              <a:t> des </a:t>
            </a:r>
            <a:r>
              <a:rPr lang="de-CH" sz="1400" dirty="0" err="1"/>
              <a:t>ménages</a:t>
            </a:r>
            <a:r>
              <a:rPr lang="de-CH" sz="1400" dirty="0"/>
              <a:t> </a:t>
            </a:r>
            <a:br>
              <a:rPr lang="de-CH" sz="1400" dirty="0"/>
            </a:br>
            <a:r>
              <a:rPr lang="de-CH" sz="1400" dirty="0"/>
              <a:t>* SKOS-RL = </a:t>
            </a:r>
            <a:r>
              <a:rPr lang="de-CH" sz="1400" dirty="0" err="1"/>
              <a:t>Lignes</a:t>
            </a:r>
            <a:r>
              <a:rPr lang="de-CH" sz="1400" dirty="0"/>
              <a:t> </a:t>
            </a:r>
            <a:r>
              <a:rPr lang="de-CH" sz="1400" dirty="0" err="1"/>
              <a:t>directrices</a:t>
            </a:r>
            <a:r>
              <a:rPr lang="de-CH" sz="1400" dirty="0"/>
              <a:t> de la Conférence </a:t>
            </a:r>
            <a:r>
              <a:rPr lang="de-CH" sz="1400" dirty="0" err="1"/>
              <a:t>suisse</a:t>
            </a:r>
            <a:r>
              <a:rPr lang="de-CH" sz="1400" dirty="0"/>
              <a:t> des </a:t>
            </a:r>
            <a:r>
              <a:rPr lang="de-CH" sz="1400" dirty="0" err="1"/>
              <a:t>institutions</a:t>
            </a:r>
            <a:r>
              <a:rPr lang="de-CH" sz="1400" dirty="0"/>
              <a:t> </a:t>
            </a:r>
            <a:r>
              <a:rPr lang="de-CH" sz="1400" dirty="0" err="1"/>
              <a:t>d’action</a:t>
            </a:r>
            <a:r>
              <a:rPr lang="de-CH" sz="1400" dirty="0"/>
              <a:t> </a:t>
            </a:r>
            <a:r>
              <a:rPr lang="de-CH" sz="1400" dirty="0" err="1"/>
              <a:t>sociale</a:t>
            </a:r>
            <a:endParaRPr lang="de-CH" sz="1400" dirty="0"/>
          </a:p>
          <a:p>
            <a:pPr marL="0" indent="0">
              <a:buNone/>
            </a:pPr>
            <a:endParaRPr lang="de-CH" sz="1400" dirty="0"/>
          </a:p>
        </p:txBody>
      </p:sp>
      <p:sp>
        <p:nvSpPr>
          <p:cNvPr id="5" name="Foliennummernplatzhalter 4"/>
          <p:cNvSpPr>
            <a:spLocks noGrp="1"/>
          </p:cNvSpPr>
          <p:nvPr>
            <p:ph type="sldNum" sz="quarter" idx="12"/>
          </p:nvPr>
        </p:nvSpPr>
        <p:spPr/>
        <p:txBody>
          <a:bodyPr/>
          <a:lstStyle/>
          <a:p>
            <a:fld id="{2258134C-0064-4AC4-8A21-13295BEB3DAD}" type="slidenum">
              <a:rPr lang="de-CH" smtClean="0"/>
              <a:t>12</a:t>
            </a:fld>
            <a:endParaRPr lang="de-CH"/>
          </a:p>
        </p:txBody>
      </p:sp>
      <p:pic>
        <p:nvPicPr>
          <p:cNvPr id="6" name="Grafik 5"/>
          <p:cNvPicPr>
            <a:picLocks noChangeAspect="1"/>
          </p:cNvPicPr>
          <p:nvPr/>
        </p:nvPicPr>
        <p:blipFill>
          <a:blip r:embed="rId3"/>
          <a:stretch>
            <a:fillRect/>
          </a:stretch>
        </p:blipFill>
        <p:spPr>
          <a:xfrm>
            <a:off x="1296000" y="1248078"/>
            <a:ext cx="7332350" cy="4361844"/>
          </a:xfrm>
          <a:prstGeom prst="rect">
            <a:avLst/>
          </a:prstGeom>
        </p:spPr>
      </p:pic>
      <p:sp>
        <p:nvSpPr>
          <p:cNvPr id="4" name="ZoneTexte 3">
            <a:extLst>
              <a:ext uri="{FF2B5EF4-FFF2-40B4-BE49-F238E27FC236}">
                <a16:creationId xmlns:a16="http://schemas.microsoft.com/office/drawing/2014/main" id="{4FFEFE19-1F84-4835-B61B-2A2D6FF07DF1}"/>
              </a:ext>
            </a:extLst>
          </p:cNvPr>
          <p:cNvSpPr txBox="1"/>
          <p:nvPr/>
        </p:nvSpPr>
        <p:spPr>
          <a:xfrm>
            <a:off x="1296000" y="1248078"/>
            <a:ext cx="6091309" cy="461665"/>
          </a:xfrm>
          <a:prstGeom prst="rect">
            <a:avLst/>
          </a:prstGeom>
          <a:solidFill>
            <a:schemeClr val="bg1"/>
          </a:solidFill>
          <a:ln>
            <a:noFill/>
          </a:ln>
        </p:spPr>
        <p:txBody>
          <a:bodyPr wrap="square" rtlCol="0">
            <a:spAutoFit/>
          </a:bodyPr>
          <a:lstStyle/>
          <a:p>
            <a:r>
              <a:rPr lang="fr-CH" sz="1200" b="1" dirty="0"/>
              <a:t>Taux de pauvreté avant et après les transferts sociaux selon les classes d’âge  2018 – Canton de Lucerne</a:t>
            </a:r>
          </a:p>
        </p:txBody>
      </p:sp>
    </p:spTree>
    <p:extLst>
      <p:ext uri="{BB962C8B-B14F-4D97-AF65-F5344CB8AC3E}">
        <p14:creationId xmlns:p14="http://schemas.microsoft.com/office/powerpoint/2010/main" val="2360050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err="1"/>
              <a:t>Conclusion</a:t>
            </a:r>
            <a:r>
              <a:rPr lang="de-CH" dirty="0"/>
              <a:t> 1</a:t>
            </a:r>
            <a:r>
              <a:rPr lang="de-CH" baseline="30000" dirty="0"/>
              <a:t>ère</a:t>
            </a:r>
            <a:r>
              <a:rPr lang="de-CH" dirty="0"/>
              <a:t> </a:t>
            </a:r>
            <a:r>
              <a:rPr lang="de-CH" dirty="0" err="1"/>
              <a:t>partie</a:t>
            </a:r>
            <a:endParaRPr lang="de-CH" dirty="0"/>
          </a:p>
        </p:txBody>
      </p:sp>
      <p:sp>
        <p:nvSpPr>
          <p:cNvPr id="3" name="Inhaltsplatzhalter 2"/>
          <p:cNvSpPr>
            <a:spLocks noGrp="1"/>
          </p:cNvSpPr>
          <p:nvPr>
            <p:ph idx="1"/>
          </p:nvPr>
        </p:nvSpPr>
        <p:spPr>
          <a:xfrm>
            <a:off x="1296000" y="1155700"/>
            <a:ext cx="7488000" cy="5103256"/>
          </a:xfrm>
        </p:spPr>
        <p:txBody>
          <a:bodyPr>
            <a:normAutofit/>
          </a:bodyPr>
          <a:lstStyle/>
          <a:p>
            <a:r>
              <a:rPr lang="fr-FR" dirty="0"/>
              <a:t>Le régime de retraite (modèle des trois piliers) garantit une base financière solide après l’âge de la retraite.</a:t>
            </a:r>
          </a:p>
          <a:p>
            <a:r>
              <a:rPr lang="fr-FR" dirty="0"/>
              <a:t>La proportion de retraité-e-s AVS bénéficiant de prestations complémentaires est restée globalement stable au cours des dernières années, avec une forte augmentation en valeur absolue (augmentation de la population âgée).</a:t>
            </a:r>
          </a:p>
          <a:p>
            <a:r>
              <a:rPr lang="fr-FR" dirty="0"/>
              <a:t>Malgré la prévoyance vieillesse et les prestations complémentaires, certaines personnes vivent dans une situation (financière) précaire à l’âge de la retraite. Les femmes présentent un risque de pauvreté nettement plus élevé. Les données statistiques disponibles donnent une image inexacte de la pauvreté des personnes âgées.</a:t>
            </a:r>
          </a:p>
          <a:p>
            <a:r>
              <a:rPr lang="fr-FR" dirty="0"/>
              <a:t>Réformes: la réforme sur les prestations complémentaires (maintien du niveau des prestations) a été acceptée par le Parlement en mars 2019. Le point « logement protégés » reste ouvert. La motion 18.3716 du SSS-CN aborde cette question.</a:t>
            </a:r>
            <a:endParaRPr lang="de-CH" dirty="0"/>
          </a:p>
        </p:txBody>
      </p:sp>
      <p:sp>
        <p:nvSpPr>
          <p:cNvPr id="5" name="Foliennummernplatzhalter 4"/>
          <p:cNvSpPr>
            <a:spLocks noGrp="1"/>
          </p:cNvSpPr>
          <p:nvPr>
            <p:ph type="sldNum" sz="quarter" idx="12"/>
          </p:nvPr>
        </p:nvSpPr>
        <p:spPr/>
        <p:txBody>
          <a:bodyPr/>
          <a:lstStyle/>
          <a:p>
            <a:fld id="{2258134C-0064-4AC4-8A21-13295BEB3DAD}" type="slidenum">
              <a:rPr lang="de-CH" smtClean="0"/>
              <a:t>13</a:t>
            </a:fld>
            <a:endParaRPr lang="de-CH"/>
          </a:p>
        </p:txBody>
      </p:sp>
    </p:spTree>
    <p:extLst>
      <p:ext uri="{BB962C8B-B14F-4D97-AF65-F5344CB8AC3E}">
        <p14:creationId xmlns:p14="http://schemas.microsoft.com/office/powerpoint/2010/main" val="3342340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6000" y="581646"/>
            <a:ext cx="7488000" cy="900000"/>
          </a:xfrm>
        </p:spPr>
        <p:txBody>
          <a:bodyPr/>
          <a:lstStyle/>
          <a:p>
            <a:r>
              <a:rPr lang="de-CH" dirty="0"/>
              <a:t>2</a:t>
            </a:r>
            <a:r>
              <a:rPr lang="de-CH" baseline="30000" dirty="0"/>
              <a:t>ème</a:t>
            </a:r>
            <a:r>
              <a:rPr lang="de-CH" dirty="0"/>
              <a:t> </a:t>
            </a:r>
            <a:r>
              <a:rPr lang="de-CH" dirty="0" err="1"/>
              <a:t>partie</a:t>
            </a:r>
            <a:r>
              <a:rPr lang="de-CH" dirty="0"/>
              <a:t> : </a:t>
            </a:r>
            <a:r>
              <a:rPr lang="fr-FR" dirty="0"/>
              <a:t>dimensions sociale, culturelle et physique de la vulnérabilité</a:t>
            </a:r>
            <a:endParaRPr lang="de-CH" dirty="0"/>
          </a:p>
        </p:txBody>
      </p:sp>
      <p:sp>
        <p:nvSpPr>
          <p:cNvPr id="3" name="Inhaltsplatzhalter 2"/>
          <p:cNvSpPr>
            <a:spLocks noGrp="1"/>
          </p:cNvSpPr>
          <p:nvPr>
            <p:ph idx="1"/>
          </p:nvPr>
        </p:nvSpPr>
        <p:spPr>
          <a:xfrm>
            <a:off x="1296000" y="1650140"/>
            <a:ext cx="7488000" cy="4127388"/>
          </a:xfrm>
        </p:spPr>
        <p:txBody>
          <a:bodyPr/>
          <a:lstStyle/>
          <a:p>
            <a:pPr marL="0" indent="0">
              <a:buNone/>
            </a:pPr>
            <a:r>
              <a:rPr lang="de-CH" dirty="0" err="1"/>
              <a:t>Sommaire</a:t>
            </a:r>
            <a:r>
              <a:rPr lang="de-CH" dirty="0"/>
              <a:t/>
            </a:r>
            <a:br>
              <a:rPr lang="de-CH" dirty="0"/>
            </a:br>
            <a:endParaRPr lang="de-CH" dirty="0"/>
          </a:p>
          <a:p>
            <a:r>
              <a:rPr lang="fr-FR" dirty="0"/>
              <a:t>But et domaines d'activité de l’aide à la vieillesse (promotion et maintien de l'indépendance et de l’autodétermination des personnes âgées)</a:t>
            </a:r>
          </a:p>
          <a:p>
            <a:r>
              <a:rPr lang="fr-FR" dirty="0"/>
              <a:t>Mesures et responsabilités</a:t>
            </a:r>
          </a:p>
          <a:p>
            <a:r>
              <a:rPr lang="fr-FR" dirty="0"/>
              <a:t>Situation de la population âgée – aperçu à l’aide d’une sélection d’indicateurs</a:t>
            </a:r>
          </a:p>
          <a:p>
            <a:r>
              <a:rPr lang="de-CH" dirty="0" err="1"/>
              <a:t>Conclusion</a:t>
            </a:r>
            <a:endParaRPr lang="de-CH" dirty="0"/>
          </a:p>
        </p:txBody>
      </p:sp>
      <p:sp>
        <p:nvSpPr>
          <p:cNvPr id="4" name="Fußzeilenplatzhalter 3"/>
          <p:cNvSpPr>
            <a:spLocks noGrp="1"/>
          </p:cNvSpPr>
          <p:nvPr>
            <p:ph type="ftr" sz="quarter" idx="11"/>
          </p:nvPr>
        </p:nvSpPr>
        <p:spPr/>
        <p:txBody>
          <a:bodyPr/>
          <a:lstStyle/>
          <a:p>
            <a:r>
              <a:rPr lang="de-CH" dirty="0" err="1"/>
              <a:t>TitPC</a:t>
            </a:r>
            <a:r>
              <a:rPr lang="de-CH" dirty="0"/>
              <a:t> des Referats, Referent / Anlass, Datum</a:t>
            </a:r>
          </a:p>
        </p:txBody>
      </p:sp>
      <p:sp>
        <p:nvSpPr>
          <p:cNvPr id="5" name="Foliennummernplatzhalter 4"/>
          <p:cNvSpPr>
            <a:spLocks noGrp="1"/>
          </p:cNvSpPr>
          <p:nvPr>
            <p:ph type="sldNum" sz="quarter" idx="12"/>
          </p:nvPr>
        </p:nvSpPr>
        <p:spPr/>
        <p:txBody>
          <a:bodyPr/>
          <a:lstStyle/>
          <a:p>
            <a:fld id="{2258134C-0064-4AC4-8A21-13295BEB3DAD}" type="slidenum">
              <a:rPr lang="de-CH" smtClean="0"/>
              <a:t>14</a:t>
            </a:fld>
            <a:endParaRPr lang="de-CH"/>
          </a:p>
        </p:txBody>
      </p:sp>
    </p:spTree>
    <p:extLst>
      <p:ext uri="{BB962C8B-B14F-4D97-AF65-F5344CB8AC3E}">
        <p14:creationId xmlns:p14="http://schemas.microsoft.com/office/powerpoint/2010/main" val="3254814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6000" y="612151"/>
            <a:ext cx="7488000" cy="900000"/>
          </a:xfrm>
        </p:spPr>
        <p:txBody>
          <a:bodyPr/>
          <a:lstStyle/>
          <a:p>
            <a:r>
              <a:rPr lang="de-CH" b="1" dirty="0"/>
              <a:t>But de </a:t>
            </a:r>
            <a:r>
              <a:rPr lang="de-CH" b="1" dirty="0" err="1"/>
              <a:t>l’aide</a:t>
            </a:r>
            <a:r>
              <a:rPr lang="de-CH" b="1" dirty="0"/>
              <a:t> à la </a:t>
            </a:r>
            <a:r>
              <a:rPr lang="de-CH" b="1" dirty="0" err="1"/>
              <a:t>vieillesse</a:t>
            </a:r>
            <a:endParaRPr lang="de-CH" b="1" dirty="0"/>
          </a:p>
        </p:txBody>
      </p:sp>
      <p:sp>
        <p:nvSpPr>
          <p:cNvPr id="3" name="Inhaltsplatzhalter 2"/>
          <p:cNvSpPr>
            <a:spLocks noGrp="1"/>
          </p:cNvSpPr>
          <p:nvPr>
            <p:ph idx="1"/>
          </p:nvPr>
        </p:nvSpPr>
        <p:spPr>
          <a:xfrm>
            <a:off x="1296000" y="934493"/>
            <a:ext cx="7488000" cy="4861356"/>
          </a:xfrm>
        </p:spPr>
        <p:txBody>
          <a:bodyPr>
            <a:normAutofit/>
          </a:bodyPr>
          <a:lstStyle/>
          <a:p>
            <a:pPr marL="0" indent="0">
              <a:buNone/>
            </a:pPr>
            <a:endParaRPr lang="de-CH" i="1" dirty="0"/>
          </a:p>
          <a:p>
            <a:pPr marL="0" indent="0">
              <a:buNone/>
            </a:pPr>
            <a:endParaRPr lang="de-CH" i="1" dirty="0"/>
          </a:p>
          <a:p>
            <a:pPr marL="0" indent="0">
              <a:lnSpc>
                <a:spcPct val="150000"/>
              </a:lnSpc>
              <a:buNone/>
            </a:pPr>
            <a:r>
              <a:rPr lang="fr-FR" i="1" dirty="0"/>
              <a:t>L’aide à la vieillesse a pour but de préserver et de promouvoir l'indépendance et l’autodétermination des personnes âgées, renforçant ainsi le capital social, le capital culturel et le capital physique, grâce à diverses mesures. </a:t>
            </a:r>
            <a:endParaRPr lang="de-CH" i="1" dirty="0"/>
          </a:p>
        </p:txBody>
      </p:sp>
      <p:sp>
        <p:nvSpPr>
          <p:cNvPr id="4" name="Fußzeilenplatzhalter 3"/>
          <p:cNvSpPr>
            <a:spLocks noGrp="1"/>
          </p:cNvSpPr>
          <p:nvPr>
            <p:ph type="ftr" sz="quarter" idx="11"/>
          </p:nvPr>
        </p:nvSpPr>
        <p:spPr/>
        <p:txBody>
          <a:bodyPr/>
          <a:lstStyle/>
          <a:p>
            <a:r>
              <a:rPr lang="de-CH" dirty="0" err="1"/>
              <a:t>TitPC</a:t>
            </a:r>
            <a:r>
              <a:rPr lang="de-CH" dirty="0"/>
              <a:t> des Referats, Referent / Anlass, Datum</a:t>
            </a:r>
          </a:p>
        </p:txBody>
      </p:sp>
      <p:sp>
        <p:nvSpPr>
          <p:cNvPr id="5" name="Foliennummernplatzhalter 4"/>
          <p:cNvSpPr>
            <a:spLocks noGrp="1"/>
          </p:cNvSpPr>
          <p:nvPr>
            <p:ph type="sldNum" sz="quarter" idx="12"/>
          </p:nvPr>
        </p:nvSpPr>
        <p:spPr/>
        <p:txBody>
          <a:bodyPr/>
          <a:lstStyle/>
          <a:p>
            <a:fld id="{2258134C-0064-4AC4-8A21-13295BEB3DAD}" type="slidenum">
              <a:rPr lang="de-CH" smtClean="0"/>
              <a:t>15</a:t>
            </a:fld>
            <a:endParaRPr lang="de-CH"/>
          </a:p>
        </p:txBody>
      </p:sp>
    </p:spTree>
    <p:extLst>
      <p:ext uri="{BB962C8B-B14F-4D97-AF65-F5344CB8AC3E}">
        <p14:creationId xmlns:p14="http://schemas.microsoft.com/office/powerpoint/2010/main" val="2400608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00000" y="429559"/>
            <a:ext cx="7884000" cy="900000"/>
          </a:xfrm>
        </p:spPr>
        <p:txBody>
          <a:bodyPr/>
          <a:lstStyle/>
          <a:p>
            <a:r>
              <a:rPr lang="de-CH" dirty="0"/>
              <a:t>Domaines </a:t>
            </a:r>
            <a:r>
              <a:rPr lang="de-CH" dirty="0" err="1"/>
              <a:t>d’activités</a:t>
            </a:r>
            <a:r>
              <a:rPr lang="de-CH" dirty="0"/>
              <a:t> de </a:t>
            </a:r>
            <a:r>
              <a:rPr lang="de-CH" dirty="0" err="1"/>
              <a:t>l’aide</a:t>
            </a:r>
            <a:r>
              <a:rPr lang="de-CH" dirty="0"/>
              <a:t> à la </a:t>
            </a:r>
            <a:r>
              <a:rPr lang="de-CH" dirty="0" err="1"/>
              <a:t>vieillesse</a:t>
            </a:r>
            <a:endParaRPr lang="de-CH" dirty="0"/>
          </a:p>
        </p:txBody>
      </p:sp>
      <p:sp>
        <p:nvSpPr>
          <p:cNvPr id="3" name="Inhaltsplatzhalter 2"/>
          <p:cNvSpPr>
            <a:spLocks noGrp="1"/>
          </p:cNvSpPr>
          <p:nvPr>
            <p:ph idx="1"/>
          </p:nvPr>
        </p:nvSpPr>
        <p:spPr>
          <a:xfrm>
            <a:off x="900000" y="1512562"/>
            <a:ext cx="7884000" cy="4015879"/>
          </a:xfrm>
        </p:spPr>
        <p:txBody>
          <a:bodyPr>
            <a:normAutofit fontScale="92500" lnSpcReduction="10000"/>
          </a:bodyPr>
          <a:lstStyle/>
          <a:p>
            <a:pPr>
              <a:lnSpc>
                <a:spcPct val="110000"/>
              </a:lnSpc>
            </a:pPr>
            <a:r>
              <a:rPr lang="fr-FR" dirty="0"/>
              <a:t>Assistance et soutien au quotidien</a:t>
            </a:r>
          </a:p>
          <a:p>
            <a:pPr>
              <a:lnSpc>
                <a:spcPct val="110000"/>
              </a:lnSpc>
            </a:pPr>
            <a:r>
              <a:rPr lang="fr-FR" dirty="0"/>
              <a:t>Renforcement des aptitudes physiques et intellectuelles, de l’autonomie et des contacts sociaux</a:t>
            </a:r>
          </a:p>
          <a:p>
            <a:pPr>
              <a:lnSpc>
                <a:spcPct val="110000"/>
              </a:lnSpc>
            </a:pPr>
            <a:r>
              <a:rPr lang="fr-FR" dirty="0"/>
              <a:t>Consultation sociale</a:t>
            </a:r>
          </a:p>
          <a:p>
            <a:pPr>
              <a:lnSpc>
                <a:spcPct val="110000"/>
              </a:lnSpc>
            </a:pPr>
            <a:r>
              <a:rPr lang="fr-FR" dirty="0"/>
              <a:t>Information, échange, conseil et cours pour proches aidants et bénévoles</a:t>
            </a:r>
          </a:p>
          <a:p>
            <a:pPr>
              <a:lnSpc>
                <a:spcPct val="110000"/>
              </a:lnSpc>
            </a:pPr>
            <a:r>
              <a:rPr lang="fr-FR" dirty="0"/>
              <a:t>Travail social communautaire</a:t>
            </a:r>
          </a:p>
          <a:p>
            <a:pPr>
              <a:lnSpc>
                <a:spcPct val="110000"/>
              </a:lnSpc>
            </a:pPr>
            <a:r>
              <a:rPr lang="fr-FR" dirty="0"/>
              <a:t>Offres d’accueil temporaire pour décharger les proches aidants</a:t>
            </a:r>
          </a:p>
          <a:p>
            <a:pPr>
              <a:lnSpc>
                <a:spcPct val="110000"/>
              </a:lnSpc>
            </a:pPr>
            <a:r>
              <a:rPr lang="fr-FR" dirty="0"/>
              <a:t>Formation continue et cours pour le personnel fournissant des prestations d’assistance et le personnel auxiliaire</a:t>
            </a:r>
          </a:p>
          <a:p>
            <a:pPr>
              <a:lnSpc>
                <a:spcPct val="110000"/>
              </a:lnSpc>
            </a:pPr>
            <a:r>
              <a:rPr lang="fr-FR" dirty="0"/>
              <a:t>Coordination et développement</a:t>
            </a:r>
            <a:endParaRPr lang="de-CH" dirty="0"/>
          </a:p>
        </p:txBody>
      </p:sp>
      <p:sp>
        <p:nvSpPr>
          <p:cNvPr id="5" name="Foliennummernplatzhalter 4"/>
          <p:cNvSpPr>
            <a:spLocks noGrp="1"/>
          </p:cNvSpPr>
          <p:nvPr>
            <p:ph type="sldNum" sz="quarter" idx="12"/>
          </p:nvPr>
        </p:nvSpPr>
        <p:spPr/>
        <p:txBody>
          <a:bodyPr/>
          <a:lstStyle/>
          <a:p>
            <a:fld id="{2258134C-0064-4AC4-8A21-13295BEB3DAD}" type="slidenum">
              <a:rPr lang="de-CH" smtClean="0"/>
              <a:t>16</a:t>
            </a:fld>
            <a:endParaRPr lang="de-CH"/>
          </a:p>
        </p:txBody>
      </p:sp>
    </p:spTree>
    <p:extLst>
      <p:ext uri="{BB962C8B-B14F-4D97-AF65-F5344CB8AC3E}">
        <p14:creationId xmlns:p14="http://schemas.microsoft.com/office/powerpoint/2010/main" val="22737450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6000" y="719783"/>
            <a:ext cx="7488000" cy="451994"/>
          </a:xfrm>
        </p:spPr>
        <p:txBody>
          <a:bodyPr>
            <a:normAutofit/>
          </a:bodyPr>
          <a:lstStyle/>
          <a:p>
            <a:r>
              <a:rPr lang="de-CH" dirty="0" err="1"/>
              <a:t>Mesures</a:t>
            </a:r>
            <a:r>
              <a:rPr lang="de-CH" dirty="0"/>
              <a:t> de </a:t>
            </a:r>
            <a:r>
              <a:rPr lang="de-CH" dirty="0" err="1"/>
              <a:t>soutien</a:t>
            </a:r>
            <a:r>
              <a:rPr lang="de-CH" dirty="0"/>
              <a:t> et </a:t>
            </a:r>
            <a:r>
              <a:rPr lang="de-CH" dirty="0" err="1"/>
              <a:t>responsabilités</a:t>
            </a:r>
            <a:endParaRPr lang="de-CH" dirty="0"/>
          </a:p>
        </p:txBody>
      </p:sp>
      <p:sp>
        <p:nvSpPr>
          <p:cNvPr id="5" name="Foliennummernplatzhalter 4"/>
          <p:cNvSpPr>
            <a:spLocks noGrp="1"/>
          </p:cNvSpPr>
          <p:nvPr>
            <p:ph type="sldNum" sz="quarter" idx="12"/>
          </p:nvPr>
        </p:nvSpPr>
        <p:spPr/>
        <p:txBody>
          <a:bodyPr/>
          <a:lstStyle/>
          <a:p>
            <a:fld id="{2258134C-0064-4AC4-8A21-13295BEB3DAD}" type="slidenum">
              <a:rPr lang="de-CH" smtClean="0"/>
              <a:t>17</a:t>
            </a:fld>
            <a:endParaRPr lang="de-CH"/>
          </a:p>
        </p:txBody>
      </p:sp>
      <p:graphicFrame>
        <p:nvGraphicFramePr>
          <p:cNvPr id="7" name="Tabelle 6"/>
          <p:cNvGraphicFramePr>
            <a:graphicFrameLocks noGrp="1"/>
          </p:cNvGraphicFramePr>
          <p:nvPr>
            <p:extLst>
              <p:ext uri="{D42A27DB-BD31-4B8C-83A1-F6EECF244321}">
                <p14:modId xmlns:p14="http://schemas.microsoft.com/office/powerpoint/2010/main" val="587320758"/>
              </p:ext>
            </p:extLst>
          </p:nvPr>
        </p:nvGraphicFramePr>
        <p:xfrm>
          <a:off x="1307574" y="1278000"/>
          <a:ext cx="7355632" cy="4634220"/>
        </p:xfrm>
        <a:graphic>
          <a:graphicData uri="http://schemas.openxmlformats.org/drawingml/2006/table">
            <a:tbl>
              <a:tblPr firstRow="1" bandRow="1">
                <a:tableStyleId>{7DF18680-E054-41AD-8BC1-D1AEF772440D}</a:tableStyleId>
              </a:tblPr>
              <a:tblGrid>
                <a:gridCol w="2090464">
                  <a:extLst>
                    <a:ext uri="{9D8B030D-6E8A-4147-A177-3AD203B41FA5}">
                      <a16:colId xmlns:a16="http://schemas.microsoft.com/office/drawing/2014/main" val="845445945"/>
                    </a:ext>
                  </a:extLst>
                </a:gridCol>
                <a:gridCol w="1834318">
                  <a:extLst>
                    <a:ext uri="{9D8B030D-6E8A-4147-A177-3AD203B41FA5}">
                      <a16:colId xmlns:a16="http://schemas.microsoft.com/office/drawing/2014/main" val="3368765300"/>
                    </a:ext>
                  </a:extLst>
                </a:gridCol>
                <a:gridCol w="1762666">
                  <a:extLst>
                    <a:ext uri="{9D8B030D-6E8A-4147-A177-3AD203B41FA5}">
                      <a16:colId xmlns:a16="http://schemas.microsoft.com/office/drawing/2014/main" val="2390012225"/>
                    </a:ext>
                  </a:extLst>
                </a:gridCol>
                <a:gridCol w="1668184">
                  <a:extLst>
                    <a:ext uri="{9D8B030D-6E8A-4147-A177-3AD203B41FA5}">
                      <a16:colId xmlns:a16="http://schemas.microsoft.com/office/drawing/2014/main" val="1138744522"/>
                    </a:ext>
                  </a:extLst>
                </a:gridCol>
              </a:tblGrid>
              <a:tr h="382260">
                <a:tc>
                  <a:txBody>
                    <a:bodyPr/>
                    <a:lstStyle/>
                    <a:p>
                      <a:r>
                        <a:rPr lang="de-CH" dirty="0" err="1"/>
                        <a:t>Acteurs</a:t>
                      </a:r>
                      <a:endParaRPr lang="de-CH" dirty="0"/>
                    </a:p>
                  </a:txBody>
                  <a:tcPr/>
                </a:tc>
                <a:tc>
                  <a:txBody>
                    <a:bodyPr/>
                    <a:lstStyle/>
                    <a:p>
                      <a:r>
                        <a:rPr lang="de-CH" dirty="0" err="1"/>
                        <a:t>Mesures</a:t>
                      </a:r>
                      <a:endParaRPr lang="de-CH" dirty="0"/>
                    </a:p>
                  </a:txBody>
                  <a:tcPr/>
                </a:tc>
                <a:tc>
                  <a:txBody>
                    <a:bodyPr/>
                    <a:lstStyle/>
                    <a:p>
                      <a:r>
                        <a:rPr lang="de-CH" dirty="0" err="1"/>
                        <a:t>Règlementation</a:t>
                      </a:r>
                      <a:endParaRPr lang="de-CH" dirty="0"/>
                    </a:p>
                  </a:txBody>
                  <a:tcPr/>
                </a:tc>
                <a:tc>
                  <a:txBody>
                    <a:bodyPr/>
                    <a:lstStyle/>
                    <a:p>
                      <a:r>
                        <a:rPr lang="de-CH" dirty="0" err="1"/>
                        <a:t>Financement</a:t>
                      </a:r>
                      <a:endParaRPr lang="de-CH" dirty="0"/>
                    </a:p>
                  </a:txBody>
                  <a:tcPr/>
                </a:tc>
                <a:extLst>
                  <a:ext uri="{0D108BD9-81ED-4DB2-BD59-A6C34878D82A}">
                    <a16:rowId xmlns:a16="http://schemas.microsoft.com/office/drawing/2014/main" val="3942897345"/>
                  </a:ext>
                </a:extLst>
              </a:tr>
              <a:tr h="730483">
                <a:tc>
                  <a:txBody>
                    <a:bodyPr/>
                    <a:lstStyle/>
                    <a:p>
                      <a:r>
                        <a:rPr lang="de-CH" sz="1500" b="1" dirty="0" err="1"/>
                        <a:t>Cantons</a:t>
                      </a:r>
                      <a:r>
                        <a:rPr lang="de-CH" sz="1500" dirty="0"/>
                        <a:t> et </a:t>
                      </a:r>
                      <a:r>
                        <a:rPr lang="de-CH" sz="1500" dirty="0" err="1"/>
                        <a:t>c</a:t>
                      </a:r>
                      <a:r>
                        <a:rPr lang="de-CH" sz="1500" b="1" dirty="0" err="1"/>
                        <a:t>ommunes</a:t>
                      </a:r>
                      <a:r>
                        <a:rPr lang="de-CH" sz="1500" dirty="0"/>
                        <a:t> (</a:t>
                      </a:r>
                      <a:r>
                        <a:rPr lang="de-CH" sz="1500" dirty="0" err="1"/>
                        <a:t>responsabilité</a:t>
                      </a:r>
                      <a:r>
                        <a:rPr lang="de-CH" sz="1500" dirty="0"/>
                        <a:t> </a:t>
                      </a:r>
                      <a:r>
                        <a:rPr lang="de-CH" sz="1500" dirty="0" err="1"/>
                        <a:t>principale</a:t>
                      </a:r>
                      <a:r>
                        <a:rPr lang="de-CH" sz="1500" dirty="0"/>
                        <a:t>)</a:t>
                      </a:r>
                    </a:p>
                  </a:txBody>
                  <a:tcPr/>
                </a:tc>
                <a:tc>
                  <a:txBody>
                    <a:bodyPr/>
                    <a:lstStyle/>
                    <a:p>
                      <a:r>
                        <a:rPr lang="de-CH" sz="1500" dirty="0" err="1"/>
                        <a:t>Mesures</a:t>
                      </a:r>
                      <a:r>
                        <a:rPr lang="de-CH" sz="1500" dirty="0"/>
                        <a:t> </a:t>
                      </a:r>
                      <a:r>
                        <a:rPr lang="de-CH" sz="1500" dirty="0" err="1"/>
                        <a:t>d’aide</a:t>
                      </a:r>
                      <a:r>
                        <a:rPr lang="de-CH" sz="1500" dirty="0"/>
                        <a:t> à la </a:t>
                      </a:r>
                      <a:r>
                        <a:rPr lang="de-CH" sz="1500" dirty="0" err="1"/>
                        <a:t>vieillesse</a:t>
                      </a:r>
                      <a:r>
                        <a:rPr lang="de-CH" sz="1500" dirty="0"/>
                        <a:t> </a:t>
                      </a:r>
                      <a:r>
                        <a:rPr lang="de-CH" sz="1500" dirty="0" err="1"/>
                        <a:t>aux</a:t>
                      </a:r>
                      <a:r>
                        <a:rPr lang="de-CH" sz="1500" dirty="0"/>
                        <a:t> </a:t>
                      </a:r>
                      <a:r>
                        <a:rPr lang="de-CH" sz="1500" dirty="0" err="1"/>
                        <a:t>niveaux</a:t>
                      </a:r>
                      <a:r>
                        <a:rPr lang="de-CH" sz="1500" dirty="0"/>
                        <a:t> </a:t>
                      </a:r>
                      <a:r>
                        <a:rPr lang="de-CH" sz="1500" dirty="0" err="1"/>
                        <a:t>cantonal</a:t>
                      </a:r>
                      <a:r>
                        <a:rPr lang="de-CH" sz="1500" dirty="0"/>
                        <a:t> et </a:t>
                      </a:r>
                      <a:r>
                        <a:rPr lang="de-CH" sz="1500" dirty="0" err="1"/>
                        <a:t>communal</a:t>
                      </a:r>
                      <a:endParaRPr lang="de-CH" sz="1500" dirty="0"/>
                    </a:p>
                  </a:txBody>
                  <a:tcPr/>
                </a:tc>
                <a:tc>
                  <a:txBody>
                    <a:bodyPr/>
                    <a:lstStyle/>
                    <a:p>
                      <a:r>
                        <a:rPr lang="de-CH" sz="1500" dirty="0"/>
                        <a:t>Art. 112c </a:t>
                      </a:r>
                      <a:r>
                        <a:rPr lang="de-CH" sz="1500" dirty="0" err="1"/>
                        <a:t>Cst</a:t>
                      </a:r>
                      <a:r>
                        <a:rPr lang="de-CH" sz="1500" dirty="0"/>
                        <a:t>. Bases </a:t>
                      </a:r>
                      <a:r>
                        <a:rPr lang="de-CH" sz="1500" dirty="0" err="1"/>
                        <a:t>jurdiques</a:t>
                      </a:r>
                      <a:r>
                        <a:rPr lang="de-CH" sz="1500" dirty="0"/>
                        <a:t> </a:t>
                      </a:r>
                      <a:r>
                        <a:rPr lang="de-CH" sz="1500" dirty="0" err="1"/>
                        <a:t>cantonales</a:t>
                      </a:r>
                      <a:endParaRPr lang="de-CH" sz="1500" dirty="0"/>
                    </a:p>
                  </a:txBody>
                  <a:tcPr/>
                </a:tc>
                <a:tc>
                  <a:txBody>
                    <a:bodyPr/>
                    <a:lstStyle/>
                    <a:p>
                      <a:r>
                        <a:rPr lang="de-CH" sz="1500" dirty="0" err="1"/>
                        <a:t>Cantons</a:t>
                      </a:r>
                      <a:r>
                        <a:rPr lang="de-CH" sz="1500" dirty="0"/>
                        <a:t> et </a:t>
                      </a:r>
                      <a:r>
                        <a:rPr lang="de-CH" sz="1500" dirty="0" err="1"/>
                        <a:t>communes</a:t>
                      </a:r>
                      <a:endParaRPr lang="de-CH" sz="1500" dirty="0"/>
                    </a:p>
                  </a:txBody>
                  <a:tcPr/>
                </a:tc>
                <a:extLst>
                  <a:ext uri="{0D108BD9-81ED-4DB2-BD59-A6C34878D82A}">
                    <a16:rowId xmlns:a16="http://schemas.microsoft.com/office/drawing/2014/main" val="1004089321"/>
                  </a:ext>
                </a:extLst>
              </a:tr>
              <a:tr h="382260">
                <a:tc>
                  <a:txBody>
                    <a:bodyPr/>
                    <a:lstStyle/>
                    <a:p>
                      <a:r>
                        <a:rPr lang="de-CH" sz="1500" b="1" dirty="0" err="1"/>
                        <a:t>Confédération</a:t>
                      </a:r>
                      <a:r>
                        <a:rPr lang="de-CH" sz="1500" dirty="0"/>
                        <a:t> (</a:t>
                      </a:r>
                      <a:r>
                        <a:rPr lang="de-CH" sz="1500" dirty="0" err="1"/>
                        <a:t>rôle</a:t>
                      </a:r>
                      <a:r>
                        <a:rPr lang="de-CH" sz="1500" dirty="0"/>
                        <a:t> </a:t>
                      </a:r>
                      <a:r>
                        <a:rPr lang="de-CH" sz="1500" dirty="0" err="1"/>
                        <a:t>subsidiaire</a:t>
                      </a:r>
                      <a:r>
                        <a:rPr lang="de-CH" sz="1500" dirty="0"/>
                        <a:t>)</a:t>
                      </a:r>
                    </a:p>
                  </a:txBody>
                  <a:tcPr/>
                </a:tc>
                <a:tc>
                  <a:txBody>
                    <a:bodyPr/>
                    <a:lstStyle/>
                    <a:p>
                      <a:r>
                        <a:rPr lang="de-CH" sz="1500" dirty="0" err="1"/>
                        <a:t>Aides</a:t>
                      </a:r>
                      <a:r>
                        <a:rPr lang="de-CH" sz="1500" dirty="0"/>
                        <a:t> </a:t>
                      </a:r>
                      <a:r>
                        <a:rPr lang="de-CH" sz="1500" dirty="0" err="1"/>
                        <a:t>financières</a:t>
                      </a:r>
                      <a:r>
                        <a:rPr lang="de-CH" sz="1500" dirty="0"/>
                        <a:t> à des </a:t>
                      </a:r>
                      <a:r>
                        <a:rPr lang="de-CH" sz="1500" dirty="0" err="1"/>
                        <a:t>organisations</a:t>
                      </a:r>
                      <a:r>
                        <a:rPr lang="de-CH" sz="1500" dirty="0"/>
                        <a:t> </a:t>
                      </a:r>
                      <a:r>
                        <a:rPr lang="de-CH" sz="1500" dirty="0" err="1"/>
                        <a:t>actives</a:t>
                      </a:r>
                      <a:r>
                        <a:rPr lang="de-CH" sz="1500" dirty="0"/>
                        <a:t> à </a:t>
                      </a:r>
                      <a:r>
                        <a:rPr lang="de-CH" sz="1500" dirty="0" err="1"/>
                        <a:t>l’échelle</a:t>
                      </a:r>
                      <a:r>
                        <a:rPr lang="de-CH" sz="1500" dirty="0"/>
                        <a:t> nationale</a:t>
                      </a:r>
                    </a:p>
                  </a:txBody>
                  <a:tcPr/>
                </a:tc>
                <a:tc>
                  <a:txBody>
                    <a:bodyPr/>
                    <a:lstStyle/>
                    <a:p>
                      <a:r>
                        <a:rPr lang="de-CH" sz="1500" dirty="0"/>
                        <a:t>Art. 112c </a:t>
                      </a:r>
                      <a:r>
                        <a:rPr lang="de-CH" sz="1500" dirty="0" err="1"/>
                        <a:t>Cst</a:t>
                      </a:r>
                      <a:r>
                        <a:rPr lang="de-CH" sz="1500" dirty="0"/>
                        <a:t>.</a:t>
                      </a:r>
                      <a:r>
                        <a:rPr lang="de-CH" sz="1500" baseline="0" dirty="0"/>
                        <a:t> </a:t>
                      </a:r>
                    </a:p>
                    <a:p>
                      <a:r>
                        <a:rPr lang="de-CH" sz="1500" baseline="0" dirty="0"/>
                        <a:t>Art. 101</a:t>
                      </a:r>
                      <a:r>
                        <a:rPr lang="de-CH" sz="1500" baseline="30000" dirty="0"/>
                        <a:t>bis</a:t>
                      </a:r>
                      <a:r>
                        <a:rPr lang="de-CH" sz="1500" baseline="0" dirty="0"/>
                        <a:t> LAVS</a:t>
                      </a:r>
                      <a:endParaRPr lang="de-CH" sz="1500" dirty="0"/>
                    </a:p>
                  </a:txBody>
                  <a:tcPr/>
                </a:tc>
                <a:tc>
                  <a:txBody>
                    <a:bodyPr/>
                    <a:lstStyle/>
                    <a:p>
                      <a:r>
                        <a:rPr lang="de-CH" sz="1500" dirty="0"/>
                        <a:t>Fonds AVS,</a:t>
                      </a:r>
                      <a:r>
                        <a:rPr lang="de-CH" sz="1500" baseline="0" dirty="0"/>
                        <a:t> </a:t>
                      </a:r>
                      <a:r>
                        <a:rPr lang="de-CH" sz="1500" baseline="0" dirty="0" err="1"/>
                        <a:t>env</a:t>
                      </a:r>
                      <a:r>
                        <a:rPr lang="de-CH" sz="1500" baseline="0" dirty="0"/>
                        <a:t>. 70 Mio. Fr./an</a:t>
                      </a:r>
                      <a:endParaRPr lang="de-CH" sz="1500" dirty="0"/>
                    </a:p>
                  </a:txBody>
                  <a:tcPr/>
                </a:tc>
                <a:extLst>
                  <a:ext uri="{0D108BD9-81ED-4DB2-BD59-A6C34878D82A}">
                    <a16:rowId xmlns:a16="http://schemas.microsoft.com/office/drawing/2014/main" val="1527720298"/>
                  </a:ext>
                </a:extLst>
              </a:tr>
              <a:tr h="382260">
                <a:tc>
                  <a:txBody>
                    <a:bodyPr/>
                    <a:lstStyle/>
                    <a:p>
                      <a:r>
                        <a:rPr lang="de-CH" sz="1500" b="1" baseline="0" dirty="0" err="1"/>
                        <a:t>Organisations</a:t>
                      </a:r>
                      <a:r>
                        <a:rPr lang="de-CH" sz="1500" b="1" baseline="0" dirty="0"/>
                        <a:t> </a:t>
                      </a:r>
                      <a:r>
                        <a:rPr lang="de-CH" sz="1500" b="1" baseline="0" dirty="0" err="1"/>
                        <a:t>privées</a:t>
                      </a:r>
                      <a:r>
                        <a:rPr lang="de-CH" sz="1500" b="1" baseline="0" dirty="0"/>
                        <a:t> et</a:t>
                      </a:r>
                      <a:r>
                        <a:rPr lang="de-CH" sz="1500" baseline="0" dirty="0"/>
                        <a:t> </a:t>
                      </a:r>
                      <a:r>
                        <a:rPr lang="de-CH" sz="1500" b="1" baseline="0" dirty="0" err="1"/>
                        <a:t>secteur</a:t>
                      </a:r>
                      <a:r>
                        <a:rPr lang="de-CH" sz="1500" b="1" baseline="0" dirty="0"/>
                        <a:t> </a:t>
                      </a:r>
                      <a:r>
                        <a:rPr lang="de-CH" sz="1500" b="1" baseline="0" dirty="0" err="1"/>
                        <a:t>informel</a:t>
                      </a:r>
                      <a:endParaRPr lang="de-CH" sz="1500" b="1" baseline="0" dirty="0"/>
                    </a:p>
                    <a:p>
                      <a:r>
                        <a:rPr lang="de-CH" sz="1500" baseline="0" dirty="0"/>
                        <a:t>(</a:t>
                      </a:r>
                      <a:r>
                        <a:rPr lang="de-CH" sz="1500" baseline="0" dirty="0" err="1"/>
                        <a:t>bénévoles</a:t>
                      </a:r>
                      <a:r>
                        <a:rPr lang="de-CH" sz="1500" baseline="0" dirty="0"/>
                        <a:t>, </a:t>
                      </a:r>
                      <a:r>
                        <a:rPr lang="de-CH" sz="1500" baseline="0" dirty="0" err="1"/>
                        <a:t>aide</a:t>
                      </a:r>
                      <a:r>
                        <a:rPr lang="de-CH" sz="1500" baseline="0" dirty="0"/>
                        <a:t> de </a:t>
                      </a:r>
                      <a:r>
                        <a:rPr lang="de-CH" sz="1500" baseline="0" dirty="0" err="1"/>
                        <a:t>voisinage</a:t>
                      </a:r>
                      <a:r>
                        <a:rPr lang="de-CH" sz="1500" baseline="0" dirty="0"/>
                        <a:t>)</a:t>
                      </a:r>
                      <a:endParaRPr lang="de-CH" sz="1500" dirty="0"/>
                    </a:p>
                  </a:txBody>
                  <a:tcPr/>
                </a:tc>
                <a:tc>
                  <a:txBody>
                    <a:bodyPr/>
                    <a:lstStyle/>
                    <a:p>
                      <a:r>
                        <a:rPr lang="de-CH" sz="1500" dirty="0" err="1"/>
                        <a:t>Bénévoles</a:t>
                      </a:r>
                      <a:r>
                        <a:rPr lang="de-CH" sz="1500" dirty="0"/>
                        <a:t>, </a:t>
                      </a:r>
                      <a:r>
                        <a:rPr lang="de-CH" sz="1500" dirty="0" err="1"/>
                        <a:t>mesures</a:t>
                      </a:r>
                      <a:r>
                        <a:rPr lang="de-CH" sz="1500" dirty="0"/>
                        <a:t> </a:t>
                      </a:r>
                      <a:r>
                        <a:rPr lang="de-CH" sz="1500" dirty="0" err="1"/>
                        <a:t>d’aide</a:t>
                      </a:r>
                      <a:r>
                        <a:rPr lang="de-CH" sz="1500" dirty="0"/>
                        <a:t> à la </a:t>
                      </a:r>
                      <a:r>
                        <a:rPr lang="de-CH" sz="1500" dirty="0" err="1"/>
                        <a:t>viellesse</a:t>
                      </a:r>
                      <a:endParaRPr lang="de-CH" sz="1500" dirty="0"/>
                    </a:p>
                  </a:txBody>
                  <a:tcPr/>
                </a:tc>
                <a:tc>
                  <a:txBody>
                    <a:bodyPr/>
                    <a:lstStyle/>
                    <a:p>
                      <a:r>
                        <a:rPr lang="de-CH" sz="1500" dirty="0" err="1"/>
                        <a:t>Selon</a:t>
                      </a:r>
                      <a:r>
                        <a:rPr lang="de-CH" sz="1500" dirty="0"/>
                        <a:t> </a:t>
                      </a:r>
                      <a:r>
                        <a:rPr lang="de-CH" sz="1500" dirty="0" err="1"/>
                        <a:t>les</a:t>
                      </a:r>
                      <a:r>
                        <a:rPr lang="de-CH" sz="1500" dirty="0"/>
                        <a:t> </a:t>
                      </a:r>
                      <a:r>
                        <a:rPr lang="de-CH" sz="1500" dirty="0" err="1"/>
                        <a:t>statuts</a:t>
                      </a:r>
                      <a:endParaRPr lang="de-CH" sz="1500" dirty="0"/>
                    </a:p>
                  </a:txBody>
                  <a:tcPr/>
                </a:tc>
                <a:tc>
                  <a:txBody>
                    <a:bodyPr/>
                    <a:lstStyle/>
                    <a:p>
                      <a:r>
                        <a:rPr lang="de-CH" sz="1500" dirty="0" err="1"/>
                        <a:t>Moyens</a:t>
                      </a:r>
                      <a:r>
                        <a:rPr lang="de-CH" sz="1500" dirty="0"/>
                        <a:t> propres, </a:t>
                      </a:r>
                      <a:r>
                        <a:rPr lang="de-CH" sz="1500" dirty="0" err="1"/>
                        <a:t>subventions</a:t>
                      </a:r>
                      <a:r>
                        <a:rPr lang="de-CH" sz="1500" dirty="0"/>
                        <a:t> </a:t>
                      </a:r>
                      <a:r>
                        <a:rPr lang="de-CH" sz="1500" dirty="0" err="1"/>
                        <a:t>étatiques</a:t>
                      </a:r>
                      <a:r>
                        <a:rPr lang="de-CH" sz="1500" dirty="0"/>
                        <a:t> </a:t>
                      </a:r>
                      <a:r>
                        <a:rPr lang="de-CH" sz="1500" baseline="0" dirty="0" err="1"/>
                        <a:t>ou</a:t>
                      </a:r>
                      <a:r>
                        <a:rPr lang="de-CH" sz="1500" baseline="0" dirty="0"/>
                        <a:t> </a:t>
                      </a:r>
                      <a:r>
                        <a:rPr lang="de-CH" sz="1500" baseline="0" dirty="0" err="1"/>
                        <a:t>mandats</a:t>
                      </a:r>
                      <a:endParaRPr lang="de-CH" sz="1500" dirty="0"/>
                    </a:p>
                  </a:txBody>
                  <a:tcPr/>
                </a:tc>
                <a:extLst>
                  <a:ext uri="{0D108BD9-81ED-4DB2-BD59-A6C34878D82A}">
                    <a16:rowId xmlns:a16="http://schemas.microsoft.com/office/drawing/2014/main" val="743443855"/>
                  </a:ext>
                </a:extLst>
              </a:tr>
              <a:tr h="310401">
                <a:tc>
                  <a:txBody>
                    <a:bodyPr/>
                    <a:lstStyle/>
                    <a:p>
                      <a:r>
                        <a:rPr lang="de-CH" sz="1500" b="1" dirty="0"/>
                        <a:t>Fondation caritatives</a:t>
                      </a:r>
                      <a:r>
                        <a:rPr lang="de-CH" sz="1500" dirty="0"/>
                        <a:t> (Age-Stiftung, Promotion Santé Suisse)</a:t>
                      </a:r>
                    </a:p>
                  </a:txBody>
                  <a:tcPr/>
                </a:tc>
                <a:tc>
                  <a:txBody>
                    <a:bodyPr/>
                    <a:lstStyle/>
                    <a:p>
                      <a:r>
                        <a:rPr lang="de-CH" sz="1500" baseline="0" dirty="0" err="1"/>
                        <a:t>Soutien</a:t>
                      </a:r>
                      <a:r>
                        <a:rPr lang="de-CH" sz="1500" baseline="0" dirty="0"/>
                        <a:t> </a:t>
                      </a:r>
                      <a:r>
                        <a:rPr lang="de-CH" sz="1500" baseline="0" dirty="0" err="1"/>
                        <a:t>financier</a:t>
                      </a:r>
                      <a:r>
                        <a:rPr lang="de-CH" sz="1500" baseline="0" dirty="0"/>
                        <a:t> </a:t>
                      </a:r>
                      <a:r>
                        <a:rPr lang="de-CH" sz="1500" baseline="0" dirty="0" err="1"/>
                        <a:t>aux</a:t>
                      </a:r>
                      <a:r>
                        <a:rPr lang="de-CH" sz="1500" baseline="0" dirty="0"/>
                        <a:t> </a:t>
                      </a:r>
                      <a:r>
                        <a:rPr lang="de-CH" sz="1500" baseline="0" dirty="0" err="1"/>
                        <a:t>cantons</a:t>
                      </a:r>
                      <a:r>
                        <a:rPr lang="de-CH" sz="1500" baseline="0" dirty="0"/>
                        <a:t>, </a:t>
                      </a:r>
                      <a:r>
                        <a:rPr lang="de-CH" sz="1500" baseline="0" dirty="0" err="1"/>
                        <a:t>communes</a:t>
                      </a:r>
                      <a:r>
                        <a:rPr lang="de-CH" sz="1500" baseline="0" dirty="0"/>
                        <a:t> et org. </a:t>
                      </a:r>
                      <a:r>
                        <a:rPr lang="de-CH" sz="1500" baseline="0" dirty="0" err="1"/>
                        <a:t>privées</a:t>
                      </a:r>
                      <a:endParaRPr lang="de-CH" sz="1500" dirty="0"/>
                    </a:p>
                  </a:txBody>
                  <a:tcPr/>
                </a:tc>
                <a:tc>
                  <a:txBody>
                    <a:bodyPr/>
                    <a:lstStyle/>
                    <a:p>
                      <a:r>
                        <a:rPr lang="de-CH" sz="1500" dirty="0" err="1"/>
                        <a:t>Selon</a:t>
                      </a:r>
                      <a:r>
                        <a:rPr lang="de-CH" sz="1500" dirty="0"/>
                        <a:t> </a:t>
                      </a:r>
                      <a:r>
                        <a:rPr lang="de-CH" sz="1500" dirty="0" err="1"/>
                        <a:t>les</a:t>
                      </a:r>
                      <a:r>
                        <a:rPr lang="de-CH" sz="1500" dirty="0"/>
                        <a:t> </a:t>
                      </a:r>
                      <a:r>
                        <a:rPr lang="de-CH" sz="1500" dirty="0" err="1"/>
                        <a:t>buts</a:t>
                      </a:r>
                      <a:r>
                        <a:rPr lang="de-CH" sz="1500" dirty="0"/>
                        <a:t> des </a:t>
                      </a:r>
                      <a:r>
                        <a:rPr lang="de-CH" sz="1500" dirty="0" err="1"/>
                        <a:t>fondations</a:t>
                      </a:r>
                      <a:endParaRPr lang="de-CH" sz="1500" dirty="0"/>
                    </a:p>
                  </a:txBody>
                  <a:tcPr/>
                </a:tc>
                <a:tc>
                  <a:txBody>
                    <a:bodyPr/>
                    <a:lstStyle/>
                    <a:p>
                      <a:r>
                        <a:rPr lang="de-CH" sz="1500" dirty="0" err="1"/>
                        <a:t>Moyens</a:t>
                      </a:r>
                      <a:r>
                        <a:rPr lang="de-CH" sz="1500" dirty="0"/>
                        <a:t> des </a:t>
                      </a:r>
                      <a:r>
                        <a:rPr lang="de-CH" sz="1500" dirty="0" err="1"/>
                        <a:t>fondations</a:t>
                      </a:r>
                      <a:endParaRPr lang="de-CH" sz="1500" dirty="0"/>
                    </a:p>
                  </a:txBody>
                  <a:tcPr/>
                </a:tc>
                <a:extLst>
                  <a:ext uri="{0D108BD9-81ED-4DB2-BD59-A6C34878D82A}">
                    <a16:rowId xmlns:a16="http://schemas.microsoft.com/office/drawing/2014/main" val="3012708273"/>
                  </a:ext>
                </a:extLst>
              </a:tr>
            </a:tbl>
          </a:graphicData>
        </a:graphic>
      </p:graphicFrame>
      <p:sp>
        <p:nvSpPr>
          <p:cNvPr id="9" name="Textfeld 8"/>
          <p:cNvSpPr txBox="1"/>
          <p:nvPr/>
        </p:nvSpPr>
        <p:spPr>
          <a:xfrm rot="16200000">
            <a:off x="-74917" y="2162884"/>
            <a:ext cx="2372233" cy="338554"/>
          </a:xfrm>
          <a:prstGeom prst="rect">
            <a:avLst/>
          </a:prstGeom>
          <a:noFill/>
        </p:spPr>
        <p:txBody>
          <a:bodyPr wrap="square" rtlCol="0">
            <a:spAutoFit/>
          </a:bodyPr>
          <a:lstStyle/>
          <a:p>
            <a:r>
              <a:rPr lang="de-CH" sz="1600" b="1" dirty="0" err="1">
                <a:solidFill>
                  <a:schemeClr val="accent4">
                    <a:lumMod val="50000"/>
                  </a:schemeClr>
                </a:solidFill>
              </a:rPr>
              <a:t>Acteurs</a:t>
            </a:r>
            <a:r>
              <a:rPr lang="de-CH" sz="1600" b="1" dirty="0">
                <a:solidFill>
                  <a:schemeClr val="accent4">
                    <a:lumMod val="50000"/>
                  </a:schemeClr>
                </a:solidFill>
              </a:rPr>
              <a:t> </a:t>
            </a:r>
            <a:r>
              <a:rPr lang="de-CH" sz="1600" b="1" dirty="0" err="1">
                <a:solidFill>
                  <a:schemeClr val="accent4">
                    <a:lumMod val="50000"/>
                  </a:schemeClr>
                </a:solidFill>
              </a:rPr>
              <a:t>étatiques</a:t>
            </a:r>
            <a:endParaRPr lang="de-CH" sz="1600" b="1" dirty="0">
              <a:solidFill>
                <a:schemeClr val="accent4">
                  <a:lumMod val="50000"/>
                </a:schemeClr>
              </a:solidFill>
            </a:endParaRPr>
          </a:p>
        </p:txBody>
      </p:sp>
      <p:sp>
        <p:nvSpPr>
          <p:cNvPr id="11" name="Textfeld 10"/>
          <p:cNvSpPr txBox="1"/>
          <p:nvPr/>
        </p:nvSpPr>
        <p:spPr>
          <a:xfrm rot="16200000">
            <a:off x="52511" y="4318409"/>
            <a:ext cx="2117374" cy="338554"/>
          </a:xfrm>
          <a:prstGeom prst="rect">
            <a:avLst/>
          </a:prstGeom>
          <a:noFill/>
        </p:spPr>
        <p:txBody>
          <a:bodyPr wrap="square" rtlCol="0">
            <a:spAutoFit/>
          </a:bodyPr>
          <a:lstStyle/>
          <a:p>
            <a:r>
              <a:rPr lang="de-CH" sz="1600" b="1" dirty="0" err="1">
                <a:solidFill>
                  <a:schemeClr val="accent4">
                    <a:lumMod val="50000"/>
                  </a:schemeClr>
                </a:solidFill>
              </a:rPr>
              <a:t>Acteurs</a:t>
            </a:r>
            <a:r>
              <a:rPr lang="de-CH" sz="1600" b="1" dirty="0">
                <a:solidFill>
                  <a:schemeClr val="accent4">
                    <a:lumMod val="50000"/>
                  </a:schemeClr>
                </a:solidFill>
              </a:rPr>
              <a:t> </a:t>
            </a:r>
            <a:r>
              <a:rPr lang="de-CH" sz="1600" b="1" dirty="0" err="1">
                <a:solidFill>
                  <a:schemeClr val="accent4">
                    <a:lumMod val="50000"/>
                  </a:schemeClr>
                </a:solidFill>
              </a:rPr>
              <a:t>privés</a:t>
            </a:r>
            <a:endParaRPr lang="de-CH" sz="1600" b="1" dirty="0">
              <a:solidFill>
                <a:schemeClr val="accent4">
                  <a:lumMod val="50000"/>
                </a:schemeClr>
              </a:solidFill>
            </a:endParaRPr>
          </a:p>
        </p:txBody>
      </p:sp>
    </p:spTree>
    <p:extLst>
      <p:ext uri="{BB962C8B-B14F-4D97-AF65-F5344CB8AC3E}">
        <p14:creationId xmlns:p14="http://schemas.microsoft.com/office/powerpoint/2010/main" val="2646034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5639" y="433289"/>
            <a:ext cx="7488000" cy="896510"/>
          </a:xfrm>
        </p:spPr>
        <p:txBody>
          <a:bodyPr>
            <a:noAutofit/>
          </a:bodyPr>
          <a:lstStyle/>
          <a:p>
            <a:r>
              <a:rPr lang="fr-CH" sz="2400" dirty="0"/>
              <a:t>Prestations partiellement subventionnées par la Confédération pour la promotion de l’autodétermination et de l’indépendance des personnes âgées</a:t>
            </a:r>
          </a:p>
        </p:txBody>
      </p:sp>
      <p:graphicFrame>
        <p:nvGraphicFramePr>
          <p:cNvPr id="5" name="Inhaltsplatzhalter 4"/>
          <p:cNvGraphicFramePr>
            <a:graphicFrameLocks noGrp="1"/>
          </p:cNvGraphicFramePr>
          <p:nvPr>
            <p:ph idx="1"/>
            <p:extLst>
              <p:ext uri="{D42A27DB-BD31-4B8C-83A1-F6EECF244321}">
                <p14:modId xmlns:p14="http://schemas.microsoft.com/office/powerpoint/2010/main" val="3670873533"/>
              </p:ext>
            </p:extLst>
          </p:nvPr>
        </p:nvGraphicFramePr>
        <p:xfrm>
          <a:off x="1295400" y="1489720"/>
          <a:ext cx="7488239" cy="4221362"/>
        </p:xfrm>
        <a:graphic>
          <a:graphicData uri="http://schemas.openxmlformats.org/drawingml/2006/table">
            <a:tbl>
              <a:tblPr firstRow="1" bandRow="1">
                <a:tableStyleId>{7DF18680-E054-41AD-8BC1-D1AEF772440D}</a:tableStyleId>
              </a:tblPr>
              <a:tblGrid>
                <a:gridCol w="3255335">
                  <a:extLst>
                    <a:ext uri="{9D8B030D-6E8A-4147-A177-3AD203B41FA5}">
                      <a16:colId xmlns:a16="http://schemas.microsoft.com/office/drawing/2014/main" val="3149127528"/>
                    </a:ext>
                  </a:extLst>
                </a:gridCol>
                <a:gridCol w="2360844">
                  <a:extLst>
                    <a:ext uri="{9D8B030D-6E8A-4147-A177-3AD203B41FA5}">
                      <a16:colId xmlns:a16="http://schemas.microsoft.com/office/drawing/2014/main" val="204929935"/>
                    </a:ext>
                  </a:extLst>
                </a:gridCol>
                <a:gridCol w="1872060">
                  <a:extLst>
                    <a:ext uri="{9D8B030D-6E8A-4147-A177-3AD203B41FA5}">
                      <a16:colId xmlns:a16="http://schemas.microsoft.com/office/drawing/2014/main" val="1250546862"/>
                    </a:ext>
                  </a:extLst>
                </a:gridCol>
              </a:tblGrid>
              <a:tr h="370840">
                <a:tc>
                  <a:txBody>
                    <a:bodyPr/>
                    <a:lstStyle/>
                    <a:p>
                      <a:r>
                        <a:rPr lang="de-CH" sz="1350" dirty="0" err="1"/>
                        <a:t>Prestations</a:t>
                      </a:r>
                      <a:endParaRPr lang="de-CH" sz="1350" dirty="0"/>
                    </a:p>
                  </a:txBody>
                  <a:tcPr/>
                </a:tc>
                <a:tc>
                  <a:txBody>
                    <a:bodyPr/>
                    <a:lstStyle/>
                    <a:p>
                      <a:r>
                        <a:rPr lang="de-CH" sz="1350" dirty="0"/>
                        <a:t>Organisation</a:t>
                      </a:r>
                    </a:p>
                  </a:txBody>
                  <a:tcPr/>
                </a:tc>
                <a:tc>
                  <a:txBody>
                    <a:bodyPr/>
                    <a:lstStyle/>
                    <a:p>
                      <a:r>
                        <a:rPr lang="de-CH" sz="1350" dirty="0" err="1"/>
                        <a:t>Subventions</a:t>
                      </a:r>
                      <a:r>
                        <a:rPr lang="de-CH" sz="1350" dirty="0"/>
                        <a:t>**</a:t>
                      </a:r>
                    </a:p>
                  </a:txBody>
                  <a:tcPr/>
                </a:tc>
                <a:extLst>
                  <a:ext uri="{0D108BD9-81ED-4DB2-BD59-A6C34878D82A}">
                    <a16:rowId xmlns:a16="http://schemas.microsoft.com/office/drawing/2014/main" val="1141359955"/>
                  </a:ext>
                </a:extLst>
              </a:tr>
              <a:tr h="370840">
                <a:tc>
                  <a:txBody>
                    <a:bodyPr/>
                    <a:lstStyle/>
                    <a:p>
                      <a:r>
                        <a:rPr lang="de-CH" sz="1600" dirty="0" err="1"/>
                        <a:t>Consultation</a:t>
                      </a:r>
                      <a:r>
                        <a:rPr lang="de-CH" sz="1600" dirty="0"/>
                        <a:t> </a:t>
                      </a:r>
                      <a:r>
                        <a:rPr lang="de-CH" sz="1600" dirty="0" err="1"/>
                        <a:t>sociale</a:t>
                      </a:r>
                      <a:endParaRPr lang="de-CH" sz="1600" dirty="0"/>
                    </a:p>
                    <a:p>
                      <a:r>
                        <a:rPr lang="de-CH" sz="1600" baseline="0" dirty="0"/>
                        <a:t>Perm. </a:t>
                      </a:r>
                      <a:r>
                        <a:rPr lang="de-CH" sz="1600" baseline="0" dirty="0" err="1"/>
                        <a:t>téléphonique</a:t>
                      </a:r>
                      <a:r>
                        <a:rPr lang="de-CH" sz="1600" baseline="0" dirty="0"/>
                        <a:t> Alzheimer, Perm. </a:t>
                      </a:r>
                      <a:r>
                        <a:rPr lang="de-CH" sz="1600" baseline="0" dirty="0" err="1"/>
                        <a:t>téléphonique</a:t>
                      </a:r>
                      <a:r>
                        <a:rPr lang="de-CH" sz="1600" baseline="0" dirty="0"/>
                        <a:t> Parkinson</a:t>
                      </a:r>
                      <a:endParaRPr lang="de-CH" sz="1600" dirty="0"/>
                    </a:p>
                  </a:txBody>
                  <a:tcPr/>
                </a:tc>
                <a:tc>
                  <a:txBody>
                    <a:bodyPr/>
                    <a:lstStyle/>
                    <a:p>
                      <a:r>
                        <a:rPr lang="de-CH" sz="1600" dirty="0"/>
                        <a:t>Pro</a:t>
                      </a:r>
                      <a:r>
                        <a:rPr lang="de-CH" sz="1600" baseline="0" dirty="0"/>
                        <a:t> Senectute</a:t>
                      </a:r>
                    </a:p>
                    <a:p>
                      <a:r>
                        <a:rPr lang="de-CH" sz="1600" baseline="0" dirty="0"/>
                        <a:t>Alzheimer, Parkinson</a:t>
                      </a:r>
                      <a:endParaRPr lang="de-CH" sz="1600" dirty="0"/>
                    </a:p>
                  </a:txBody>
                  <a:tcPr/>
                </a:tc>
                <a:tc>
                  <a:txBody>
                    <a:bodyPr/>
                    <a:lstStyle/>
                    <a:p>
                      <a:r>
                        <a:rPr lang="de-CH" sz="1600" dirty="0"/>
                        <a:t>27 Mio. Fr.</a:t>
                      </a:r>
                    </a:p>
                    <a:p>
                      <a:r>
                        <a:rPr lang="de-CH" sz="1600" dirty="0"/>
                        <a:t> </a:t>
                      </a:r>
                      <a:r>
                        <a:rPr lang="de-CH" sz="1600" baseline="0" dirty="0"/>
                        <a:t> 1 Mio. Fr.</a:t>
                      </a:r>
                      <a:endParaRPr lang="de-CH" sz="1600" dirty="0"/>
                    </a:p>
                    <a:p>
                      <a:endParaRPr lang="de-CH" sz="1600" dirty="0"/>
                    </a:p>
                  </a:txBody>
                  <a:tcPr/>
                </a:tc>
                <a:extLst>
                  <a:ext uri="{0D108BD9-81ED-4DB2-BD59-A6C34878D82A}">
                    <a16:rowId xmlns:a16="http://schemas.microsoft.com/office/drawing/2014/main" val="3826276264"/>
                  </a:ext>
                </a:extLst>
              </a:tr>
              <a:tr h="370840">
                <a:tc>
                  <a:txBody>
                    <a:bodyPr/>
                    <a:lstStyle/>
                    <a:p>
                      <a:r>
                        <a:rPr lang="de-CH" sz="1600" dirty="0">
                          <a:solidFill>
                            <a:schemeClr val="tx1"/>
                          </a:solidFill>
                        </a:rPr>
                        <a:t>Cours, </a:t>
                      </a:r>
                      <a:r>
                        <a:rPr lang="de-CH" sz="1600" dirty="0" err="1">
                          <a:solidFill>
                            <a:schemeClr val="tx1"/>
                          </a:solidFill>
                        </a:rPr>
                        <a:t>formation</a:t>
                      </a:r>
                      <a:r>
                        <a:rPr lang="de-CH" sz="1600" dirty="0">
                          <a:solidFill>
                            <a:schemeClr val="tx1"/>
                          </a:solidFill>
                        </a:rPr>
                        <a:t>, </a:t>
                      </a:r>
                      <a:r>
                        <a:rPr lang="de-CH" sz="1600" dirty="0" err="1">
                          <a:solidFill>
                            <a:schemeClr val="tx1"/>
                          </a:solidFill>
                        </a:rPr>
                        <a:t>mouvement</a:t>
                      </a:r>
                      <a:r>
                        <a:rPr lang="de-CH" sz="1600" dirty="0">
                          <a:solidFill>
                            <a:schemeClr val="tx1"/>
                          </a:solidFill>
                        </a:rPr>
                        <a:t> (</a:t>
                      </a:r>
                      <a:r>
                        <a:rPr lang="de-CH" sz="1600" dirty="0" err="1">
                          <a:solidFill>
                            <a:schemeClr val="tx1"/>
                          </a:solidFill>
                        </a:rPr>
                        <a:t>prévention</a:t>
                      </a:r>
                      <a:r>
                        <a:rPr lang="de-CH" sz="1600" dirty="0">
                          <a:solidFill>
                            <a:schemeClr val="tx1"/>
                          </a:solidFill>
                        </a:rPr>
                        <a:t> </a:t>
                      </a:r>
                      <a:r>
                        <a:rPr lang="de-CH" sz="1600" dirty="0" err="1">
                          <a:solidFill>
                            <a:schemeClr val="tx1"/>
                          </a:solidFill>
                        </a:rPr>
                        <a:t>secondaire</a:t>
                      </a:r>
                      <a:r>
                        <a:rPr lang="de-CH" sz="1600" dirty="0">
                          <a:solidFill>
                            <a:schemeClr val="tx1"/>
                          </a:solidFill>
                        </a:rPr>
                        <a:t>)</a:t>
                      </a:r>
                    </a:p>
                  </a:txBody>
                  <a:tcPr/>
                </a:tc>
                <a:tc>
                  <a:txBody>
                    <a:bodyPr/>
                    <a:lstStyle/>
                    <a:p>
                      <a:r>
                        <a:rPr lang="de-CH" sz="1600" dirty="0"/>
                        <a:t>Pro Senectute</a:t>
                      </a:r>
                    </a:p>
                  </a:txBody>
                  <a:tcPr/>
                </a:tc>
                <a:tc>
                  <a:txBody>
                    <a:bodyPr/>
                    <a:lstStyle/>
                    <a:p>
                      <a:r>
                        <a:rPr lang="de-CH" sz="1600" dirty="0"/>
                        <a:t> 5 Mio. Fr.</a:t>
                      </a:r>
                    </a:p>
                  </a:txBody>
                  <a:tcPr/>
                </a:tc>
                <a:extLst>
                  <a:ext uri="{0D108BD9-81ED-4DB2-BD59-A6C34878D82A}">
                    <a16:rowId xmlns:a16="http://schemas.microsoft.com/office/drawing/2014/main" val="3523158328"/>
                  </a:ext>
                </a:extLst>
              </a:tr>
              <a:tr h="370840">
                <a:tc>
                  <a:txBody>
                    <a:bodyPr/>
                    <a:lstStyle/>
                    <a:p>
                      <a:r>
                        <a:rPr lang="de-CH" sz="1600" dirty="0">
                          <a:solidFill>
                            <a:schemeClr val="tx1"/>
                          </a:solidFill>
                        </a:rPr>
                        <a:t>Décharge et </a:t>
                      </a:r>
                      <a:r>
                        <a:rPr lang="de-CH" sz="1600" dirty="0" err="1">
                          <a:solidFill>
                            <a:schemeClr val="tx1"/>
                          </a:solidFill>
                        </a:rPr>
                        <a:t>soutien</a:t>
                      </a:r>
                      <a:r>
                        <a:rPr lang="de-CH" sz="1600" dirty="0">
                          <a:solidFill>
                            <a:schemeClr val="tx1"/>
                          </a:solidFill>
                        </a:rPr>
                        <a:t> au </a:t>
                      </a:r>
                      <a:r>
                        <a:rPr lang="de-CH" sz="1600" dirty="0" err="1">
                          <a:solidFill>
                            <a:schemeClr val="tx1"/>
                          </a:solidFill>
                        </a:rPr>
                        <a:t>quotidien</a:t>
                      </a:r>
                      <a:r>
                        <a:rPr lang="de-CH" sz="1600" dirty="0">
                          <a:solidFill>
                            <a:schemeClr val="tx1"/>
                          </a:solidFill>
                        </a:rPr>
                        <a:t> par des </a:t>
                      </a:r>
                      <a:r>
                        <a:rPr lang="de-CH" sz="1600" dirty="0" err="1">
                          <a:solidFill>
                            <a:schemeClr val="tx1"/>
                          </a:solidFill>
                        </a:rPr>
                        <a:t>bénévoles</a:t>
                      </a:r>
                      <a:endParaRPr lang="de-CH" sz="1600" dirty="0">
                        <a:solidFill>
                          <a:schemeClr val="tx1"/>
                        </a:solidFill>
                      </a:endParaRPr>
                    </a:p>
                  </a:txBody>
                  <a:tcPr/>
                </a:tc>
                <a:tc>
                  <a:txBody>
                    <a:bodyPr/>
                    <a:lstStyle/>
                    <a:p>
                      <a:r>
                        <a:rPr lang="de-CH" sz="1600" dirty="0"/>
                        <a:t>Pro</a:t>
                      </a:r>
                      <a:r>
                        <a:rPr lang="de-CH" sz="1600" baseline="0" dirty="0"/>
                        <a:t> Senectute</a:t>
                      </a:r>
                    </a:p>
                    <a:p>
                      <a:r>
                        <a:rPr lang="de-CH" sz="1600" baseline="0" dirty="0"/>
                        <a:t>CRS</a:t>
                      </a:r>
                      <a:endParaRPr lang="de-CH" sz="1600" dirty="0"/>
                    </a:p>
                  </a:txBody>
                  <a:tcPr/>
                </a:tc>
                <a:tc>
                  <a:txBody>
                    <a:bodyPr/>
                    <a:lstStyle/>
                    <a:p>
                      <a:r>
                        <a:rPr lang="de-CH" sz="1600" dirty="0"/>
                        <a:t> 8 Mio. Fr.</a:t>
                      </a:r>
                    </a:p>
                    <a:p>
                      <a:r>
                        <a:rPr lang="de-CH" sz="1600" baseline="0" dirty="0"/>
                        <a:t> 8 Mio. Fr.</a:t>
                      </a:r>
                      <a:endParaRPr lang="de-CH" sz="1600" dirty="0"/>
                    </a:p>
                  </a:txBody>
                  <a:tcPr/>
                </a:tc>
                <a:extLst>
                  <a:ext uri="{0D108BD9-81ED-4DB2-BD59-A6C34878D82A}">
                    <a16:rowId xmlns:a16="http://schemas.microsoft.com/office/drawing/2014/main" val="1582896682"/>
                  </a:ext>
                </a:extLst>
              </a:tr>
              <a:tr h="467242">
                <a:tc>
                  <a:txBody>
                    <a:bodyPr/>
                    <a:lstStyle/>
                    <a:p>
                      <a:r>
                        <a:rPr lang="de-CH" sz="1600" dirty="0" err="1">
                          <a:solidFill>
                            <a:schemeClr val="tx1"/>
                          </a:solidFill>
                        </a:rPr>
                        <a:t>Travail</a:t>
                      </a:r>
                      <a:r>
                        <a:rPr lang="de-CH" sz="1600" dirty="0">
                          <a:solidFill>
                            <a:schemeClr val="tx1"/>
                          </a:solidFill>
                        </a:rPr>
                        <a:t> social </a:t>
                      </a:r>
                      <a:r>
                        <a:rPr lang="de-CH" sz="1600" dirty="0" err="1">
                          <a:solidFill>
                            <a:schemeClr val="tx1"/>
                          </a:solidFill>
                        </a:rPr>
                        <a:t>communautaire</a:t>
                      </a:r>
                      <a:endParaRPr lang="de-CH" sz="1600" dirty="0">
                        <a:solidFill>
                          <a:schemeClr val="tx1"/>
                        </a:solidFill>
                      </a:endParaRPr>
                    </a:p>
                  </a:txBody>
                  <a:tcPr/>
                </a:tc>
                <a:tc>
                  <a:txBody>
                    <a:bodyPr/>
                    <a:lstStyle/>
                    <a:p>
                      <a:r>
                        <a:rPr lang="de-CH" sz="1600" dirty="0"/>
                        <a:t>Pro Senectute</a:t>
                      </a:r>
                    </a:p>
                  </a:txBody>
                  <a:tcPr/>
                </a:tc>
                <a:tc>
                  <a:txBody>
                    <a:bodyPr/>
                    <a:lstStyle/>
                    <a:p>
                      <a:r>
                        <a:rPr lang="de-CH" sz="1600" dirty="0"/>
                        <a:t> 1 Mio. Fr.</a:t>
                      </a:r>
                    </a:p>
                  </a:txBody>
                  <a:tcPr/>
                </a:tc>
                <a:extLst>
                  <a:ext uri="{0D108BD9-81ED-4DB2-BD59-A6C34878D82A}">
                    <a16:rowId xmlns:a16="http://schemas.microsoft.com/office/drawing/2014/main" val="1928133711"/>
                  </a:ext>
                </a:extLst>
              </a:tr>
              <a:tr h="561229">
                <a:tc>
                  <a:txBody>
                    <a:bodyPr/>
                    <a:lstStyle/>
                    <a:p>
                      <a:r>
                        <a:rPr lang="de-CH" sz="1600" dirty="0">
                          <a:solidFill>
                            <a:schemeClr val="tx1"/>
                          </a:solidFill>
                        </a:rPr>
                        <a:t>Formation </a:t>
                      </a:r>
                      <a:r>
                        <a:rPr lang="de-CH" sz="1600" dirty="0" err="1">
                          <a:solidFill>
                            <a:schemeClr val="tx1"/>
                          </a:solidFill>
                        </a:rPr>
                        <a:t>continue</a:t>
                      </a:r>
                      <a:r>
                        <a:rPr lang="de-CH" sz="1600" dirty="0">
                          <a:solidFill>
                            <a:schemeClr val="tx1"/>
                          </a:solidFill>
                        </a:rPr>
                        <a:t> </a:t>
                      </a:r>
                      <a:r>
                        <a:rPr lang="de-CH" sz="1600" dirty="0" err="1">
                          <a:solidFill>
                            <a:schemeClr val="tx1"/>
                          </a:solidFill>
                        </a:rPr>
                        <a:t>pour</a:t>
                      </a:r>
                      <a:r>
                        <a:rPr lang="de-CH" sz="1600" dirty="0">
                          <a:solidFill>
                            <a:schemeClr val="tx1"/>
                          </a:solidFill>
                        </a:rPr>
                        <a:t> le </a:t>
                      </a:r>
                      <a:r>
                        <a:rPr lang="de-CH" sz="1600" dirty="0" err="1">
                          <a:solidFill>
                            <a:schemeClr val="tx1"/>
                          </a:solidFill>
                        </a:rPr>
                        <a:t>personnel</a:t>
                      </a:r>
                      <a:r>
                        <a:rPr lang="de-CH" sz="1600" dirty="0">
                          <a:solidFill>
                            <a:schemeClr val="tx1"/>
                          </a:solidFill>
                        </a:rPr>
                        <a:t> </a:t>
                      </a:r>
                      <a:r>
                        <a:rPr lang="de-CH" sz="1600" dirty="0" err="1">
                          <a:solidFill>
                            <a:schemeClr val="tx1"/>
                          </a:solidFill>
                        </a:rPr>
                        <a:t>auxiliaire</a:t>
                      </a:r>
                      <a:endParaRPr lang="de-CH" sz="1600" dirty="0">
                        <a:solidFill>
                          <a:schemeClr val="tx1"/>
                        </a:solidFill>
                      </a:endParaRPr>
                    </a:p>
                  </a:txBody>
                  <a:tcPr/>
                </a:tc>
                <a:tc>
                  <a:txBody>
                    <a:bodyPr/>
                    <a:lstStyle/>
                    <a:p>
                      <a:r>
                        <a:rPr lang="de-CH" sz="1600" dirty="0"/>
                        <a:t>CRS, ASD</a:t>
                      </a:r>
                    </a:p>
                  </a:txBody>
                  <a:tcPr/>
                </a:tc>
                <a:tc>
                  <a:txBody>
                    <a:bodyPr/>
                    <a:lstStyle/>
                    <a:p>
                      <a:r>
                        <a:rPr lang="de-CH" sz="1600" dirty="0"/>
                        <a:t> 4 Mio. Fr.</a:t>
                      </a:r>
                    </a:p>
                  </a:txBody>
                  <a:tcPr/>
                </a:tc>
                <a:extLst>
                  <a:ext uri="{0D108BD9-81ED-4DB2-BD59-A6C34878D82A}">
                    <a16:rowId xmlns:a16="http://schemas.microsoft.com/office/drawing/2014/main" val="485422626"/>
                  </a:ext>
                </a:extLst>
              </a:tr>
              <a:tr h="370840">
                <a:tc>
                  <a:txBody>
                    <a:bodyPr/>
                    <a:lstStyle/>
                    <a:p>
                      <a:r>
                        <a:rPr lang="fr-FR" sz="1600" b="0" dirty="0"/>
                        <a:t>Mesures de coordination et de développement au niveau national</a:t>
                      </a:r>
                      <a:endParaRPr lang="de-CH" sz="1600" b="0" dirty="0"/>
                    </a:p>
                  </a:txBody>
                  <a:tcPr/>
                </a:tc>
                <a:tc>
                  <a:txBody>
                    <a:bodyPr/>
                    <a:lstStyle/>
                    <a:p>
                      <a:endParaRPr lang="de-CH" sz="1600" b="0" dirty="0"/>
                    </a:p>
                  </a:txBody>
                  <a:tcPr/>
                </a:tc>
                <a:tc>
                  <a:txBody>
                    <a:bodyPr/>
                    <a:lstStyle/>
                    <a:p>
                      <a:r>
                        <a:rPr lang="de-CH" sz="1600" b="0" dirty="0"/>
                        <a:t> 16 Mio. Fr.</a:t>
                      </a:r>
                    </a:p>
                  </a:txBody>
                  <a:tcPr/>
                </a:tc>
                <a:extLst>
                  <a:ext uri="{0D108BD9-81ED-4DB2-BD59-A6C34878D82A}">
                    <a16:rowId xmlns:a16="http://schemas.microsoft.com/office/drawing/2014/main" val="2657941768"/>
                  </a:ext>
                </a:extLst>
              </a:tr>
            </a:tbl>
          </a:graphicData>
        </a:graphic>
      </p:graphicFrame>
      <p:sp>
        <p:nvSpPr>
          <p:cNvPr id="4" name="Foliennummernplatzhalter 3"/>
          <p:cNvSpPr>
            <a:spLocks noGrp="1"/>
          </p:cNvSpPr>
          <p:nvPr>
            <p:ph type="sldNum" sz="quarter" idx="12"/>
          </p:nvPr>
        </p:nvSpPr>
        <p:spPr/>
        <p:txBody>
          <a:bodyPr/>
          <a:lstStyle/>
          <a:p>
            <a:fld id="{2258134C-0064-4AC4-8A21-13295BEB3DAD}" type="slidenum">
              <a:rPr lang="de-CH" smtClean="0"/>
              <a:t>18</a:t>
            </a:fld>
            <a:endParaRPr lang="de-CH"/>
          </a:p>
        </p:txBody>
      </p:sp>
    </p:spTree>
    <p:extLst>
      <p:ext uri="{BB962C8B-B14F-4D97-AF65-F5344CB8AC3E}">
        <p14:creationId xmlns:p14="http://schemas.microsoft.com/office/powerpoint/2010/main" val="23257019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err="1"/>
              <a:t>Conclusion</a:t>
            </a:r>
            <a:r>
              <a:rPr lang="de-CH" dirty="0"/>
              <a:t> 2</a:t>
            </a:r>
            <a:r>
              <a:rPr lang="de-CH" baseline="30000" dirty="0"/>
              <a:t>ème</a:t>
            </a:r>
            <a:r>
              <a:rPr lang="de-CH" dirty="0"/>
              <a:t> </a:t>
            </a:r>
            <a:r>
              <a:rPr lang="de-CH" dirty="0" err="1"/>
              <a:t>partie</a:t>
            </a:r>
            <a:endParaRPr lang="de-CH" dirty="0"/>
          </a:p>
        </p:txBody>
      </p:sp>
      <p:sp>
        <p:nvSpPr>
          <p:cNvPr id="5" name="Foliennummernplatzhalter 4"/>
          <p:cNvSpPr>
            <a:spLocks noGrp="1"/>
          </p:cNvSpPr>
          <p:nvPr>
            <p:ph type="sldNum" sz="quarter" idx="12"/>
          </p:nvPr>
        </p:nvSpPr>
        <p:spPr/>
        <p:txBody>
          <a:bodyPr/>
          <a:lstStyle/>
          <a:p>
            <a:fld id="{2258134C-0064-4AC4-8A21-13295BEB3DAD}" type="slidenum">
              <a:rPr lang="de-CH" smtClean="0"/>
              <a:t>19</a:t>
            </a:fld>
            <a:endParaRPr lang="de-CH"/>
          </a:p>
        </p:txBody>
      </p:sp>
      <p:sp>
        <p:nvSpPr>
          <p:cNvPr id="6" name="Inhaltsplatzhalter 5"/>
          <p:cNvSpPr>
            <a:spLocks noGrp="1"/>
          </p:cNvSpPr>
          <p:nvPr>
            <p:ph idx="1"/>
          </p:nvPr>
        </p:nvSpPr>
        <p:spPr>
          <a:xfrm>
            <a:off x="1158682" y="998322"/>
            <a:ext cx="7488000" cy="4861356"/>
          </a:xfrm>
        </p:spPr>
        <p:txBody>
          <a:bodyPr>
            <a:normAutofit/>
          </a:bodyPr>
          <a:lstStyle/>
          <a:p>
            <a:r>
              <a:rPr lang="fr-FR" dirty="0"/>
              <a:t>L’aide à la vieillesse est un domaine de soutien important tout particulièrement pour les personnes âgées vulnérables. Mais elle est largement occultée</a:t>
            </a:r>
            <a:r>
              <a:rPr lang="fr-FR" dirty="0">
                <a:solidFill>
                  <a:srgbClr val="FF0000"/>
                </a:solidFill>
              </a:rPr>
              <a:t> </a:t>
            </a:r>
            <a:r>
              <a:rPr lang="fr-FR" dirty="0"/>
              <a:t>par les discussions à propos de la prévoyance vieillesse ainsi que le financement des soins de longue durée.</a:t>
            </a:r>
          </a:p>
          <a:p>
            <a:r>
              <a:rPr lang="fr-FR" dirty="0"/>
              <a:t>En raison du système fédéral de répartition des tâches (la responsabilité principale incombant aux cantons), il n'existe pas de vue d'ensemble à l'échelle nationale des mesures de soutien disponibles.</a:t>
            </a:r>
          </a:p>
          <a:p>
            <a:r>
              <a:rPr lang="fr-FR" dirty="0"/>
              <a:t>Les modèles de répartition des tâches </a:t>
            </a:r>
            <a:r>
              <a:rPr lang="fr-FR"/>
              <a:t>entre cantons </a:t>
            </a:r>
            <a:r>
              <a:rPr lang="fr-FR" dirty="0"/>
              <a:t>et communes sont très différents selon les cantons.</a:t>
            </a:r>
          </a:p>
          <a:p>
            <a:r>
              <a:rPr lang="fr-FR" dirty="0"/>
              <a:t>Une étude en cours à propos de l’aide à la vieillesse dans les cantons (projet de l’OFAS en coopération avec la CDAS) devrait fournir une meilleure base de données (printemps 2020).</a:t>
            </a:r>
            <a:endParaRPr lang="de-CH" dirty="0"/>
          </a:p>
        </p:txBody>
      </p:sp>
    </p:spTree>
    <p:extLst>
      <p:ext uri="{BB962C8B-B14F-4D97-AF65-F5344CB8AC3E}">
        <p14:creationId xmlns:p14="http://schemas.microsoft.com/office/powerpoint/2010/main" val="1139705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CH"/>
              <a:t>Dimensions de la vulnérabilité</a:t>
            </a:r>
          </a:p>
        </p:txBody>
      </p:sp>
      <p:sp>
        <p:nvSpPr>
          <p:cNvPr id="3" name="Inhaltsplatzhalter 2"/>
          <p:cNvSpPr>
            <a:spLocks noGrp="1"/>
          </p:cNvSpPr>
          <p:nvPr>
            <p:ph idx="1"/>
          </p:nvPr>
        </p:nvSpPr>
        <p:spPr>
          <a:xfrm>
            <a:off x="1596943" y="1296000"/>
            <a:ext cx="7488000" cy="4861356"/>
          </a:xfrm>
        </p:spPr>
        <p:txBody>
          <a:bodyPr/>
          <a:lstStyle/>
          <a:p>
            <a:pPr marL="0" indent="0">
              <a:buNone/>
            </a:pPr>
            <a:endParaRPr lang="fr-CH"/>
          </a:p>
          <a:p>
            <a:pPr marL="0" indent="0">
              <a:buNone/>
            </a:pPr>
            <a:endParaRPr lang="fr-CH"/>
          </a:p>
          <a:p>
            <a:pPr marL="180000" lvl="1" indent="0">
              <a:buNone/>
            </a:pPr>
            <a:endParaRPr lang="fr-CH"/>
          </a:p>
        </p:txBody>
      </p:sp>
      <p:sp>
        <p:nvSpPr>
          <p:cNvPr id="5" name="Foliennummernplatzhalter 4"/>
          <p:cNvSpPr>
            <a:spLocks noGrp="1"/>
          </p:cNvSpPr>
          <p:nvPr>
            <p:ph type="sldNum" sz="quarter" idx="12"/>
          </p:nvPr>
        </p:nvSpPr>
        <p:spPr/>
        <p:txBody>
          <a:bodyPr/>
          <a:lstStyle/>
          <a:p>
            <a:fld id="{2258134C-0064-4AC4-8A21-13295BEB3DAD}" type="slidenum">
              <a:rPr lang="fr-CH" smtClean="0"/>
              <a:t>2</a:t>
            </a:fld>
            <a:endParaRPr lang="fr-CH"/>
          </a:p>
        </p:txBody>
      </p:sp>
      <p:sp>
        <p:nvSpPr>
          <p:cNvPr id="6" name="Rechteck 5"/>
          <p:cNvSpPr/>
          <p:nvPr/>
        </p:nvSpPr>
        <p:spPr>
          <a:xfrm>
            <a:off x="3634452" y="1099356"/>
            <a:ext cx="2106592" cy="1319753"/>
          </a:xfrm>
          <a:prstGeom prst="rect">
            <a:avLst/>
          </a:prstGeom>
          <a:solidFill>
            <a:srgbClr val="A7D3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b="1">
                <a:solidFill>
                  <a:schemeClr val="tx1"/>
                </a:solidFill>
              </a:rPr>
              <a:t>Capital économique</a:t>
            </a:r>
          </a:p>
          <a:p>
            <a:pPr algn="ctr"/>
            <a:endParaRPr lang="fr-CH" sz="400">
              <a:solidFill>
                <a:schemeClr val="tx1"/>
              </a:solidFill>
            </a:endParaRPr>
          </a:p>
          <a:p>
            <a:pPr algn="ctr"/>
            <a:r>
              <a:rPr lang="fr-CH">
                <a:solidFill>
                  <a:schemeClr val="tx1"/>
                </a:solidFill>
              </a:rPr>
              <a:t>«richesse» – </a:t>
            </a:r>
            <a:br>
              <a:rPr lang="fr-CH">
                <a:solidFill>
                  <a:schemeClr val="tx1"/>
                </a:solidFill>
              </a:rPr>
            </a:br>
            <a:r>
              <a:rPr lang="fr-CH">
                <a:solidFill>
                  <a:schemeClr val="tx1"/>
                </a:solidFill>
              </a:rPr>
              <a:t>«pauvreté»</a:t>
            </a:r>
          </a:p>
        </p:txBody>
      </p:sp>
      <p:sp>
        <p:nvSpPr>
          <p:cNvPr id="7" name="Rechteck 6"/>
          <p:cNvSpPr/>
          <p:nvPr/>
        </p:nvSpPr>
        <p:spPr>
          <a:xfrm>
            <a:off x="6240684" y="2777797"/>
            <a:ext cx="2106592" cy="1325672"/>
          </a:xfrm>
          <a:prstGeom prst="rect">
            <a:avLst/>
          </a:prstGeom>
          <a:solidFill>
            <a:srgbClr val="A7D3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b="1">
                <a:solidFill>
                  <a:schemeClr val="tx1"/>
                </a:solidFill>
              </a:rPr>
              <a:t>Capital social</a:t>
            </a:r>
          </a:p>
          <a:p>
            <a:pPr algn="ctr"/>
            <a:endParaRPr lang="fr-CH" sz="400">
              <a:solidFill>
                <a:schemeClr val="tx1"/>
              </a:solidFill>
            </a:endParaRPr>
          </a:p>
          <a:p>
            <a:pPr algn="ctr"/>
            <a:r>
              <a:rPr lang="fr-CH">
                <a:solidFill>
                  <a:schemeClr val="tx1"/>
                </a:solidFill>
              </a:rPr>
              <a:t>«réseautage» – «isolation»</a:t>
            </a:r>
          </a:p>
        </p:txBody>
      </p:sp>
      <p:sp>
        <p:nvSpPr>
          <p:cNvPr id="8" name="Rechteck 7"/>
          <p:cNvSpPr/>
          <p:nvPr/>
        </p:nvSpPr>
        <p:spPr>
          <a:xfrm>
            <a:off x="3634452" y="4571929"/>
            <a:ext cx="2106592" cy="1437335"/>
          </a:xfrm>
          <a:prstGeom prst="rect">
            <a:avLst/>
          </a:prstGeom>
          <a:solidFill>
            <a:srgbClr val="A7D3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b="1">
                <a:solidFill>
                  <a:schemeClr val="tx1"/>
                </a:solidFill>
              </a:rPr>
              <a:t>Capital culturel</a:t>
            </a:r>
          </a:p>
          <a:p>
            <a:pPr algn="ctr"/>
            <a:endParaRPr lang="fr-CH" sz="400">
              <a:solidFill>
                <a:schemeClr val="tx1"/>
              </a:solidFill>
            </a:endParaRPr>
          </a:p>
          <a:p>
            <a:pPr algn="ctr"/>
            <a:r>
              <a:rPr lang="fr-CH">
                <a:solidFill>
                  <a:schemeClr val="tx1"/>
                </a:solidFill>
              </a:rPr>
              <a:t>«bonne formation» – «manque de formation»</a:t>
            </a:r>
          </a:p>
        </p:txBody>
      </p:sp>
      <p:sp>
        <p:nvSpPr>
          <p:cNvPr id="9" name="Rechteck 8"/>
          <p:cNvSpPr/>
          <p:nvPr/>
        </p:nvSpPr>
        <p:spPr>
          <a:xfrm>
            <a:off x="1028220" y="2777796"/>
            <a:ext cx="2106592" cy="1539737"/>
          </a:xfrm>
          <a:prstGeom prst="rect">
            <a:avLst/>
          </a:prstGeom>
          <a:solidFill>
            <a:srgbClr val="A7D3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b="1">
                <a:solidFill>
                  <a:schemeClr val="tx1"/>
                </a:solidFill>
              </a:rPr>
              <a:t>Capital physique</a:t>
            </a:r>
          </a:p>
          <a:p>
            <a:pPr algn="ctr"/>
            <a:endParaRPr lang="fr-CH" sz="400">
              <a:solidFill>
                <a:schemeClr val="tx1"/>
              </a:solidFill>
            </a:endParaRPr>
          </a:p>
          <a:p>
            <a:pPr algn="ctr"/>
            <a:r>
              <a:rPr lang="fr-CH">
                <a:solidFill>
                  <a:schemeClr val="tx1"/>
                </a:solidFill>
              </a:rPr>
              <a:t>«agilité» - «fragilité»</a:t>
            </a:r>
          </a:p>
        </p:txBody>
      </p:sp>
      <p:cxnSp>
        <p:nvCxnSpPr>
          <p:cNvPr id="13" name="Gerade Verbindung mit Pfeil 12"/>
          <p:cNvCxnSpPr/>
          <p:nvPr/>
        </p:nvCxnSpPr>
        <p:spPr>
          <a:xfrm flipV="1">
            <a:off x="3183049" y="2468576"/>
            <a:ext cx="1442129" cy="867232"/>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4" name="Gerade Verbindung mit Pfeil 13"/>
          <p:cNvCxnSpPr/>
          <p:nvPr/>
        </p:nvCxnSpPr>
        <p:spPr>
          <a:xfrm flipH="1" flipV="1">
            <a:off x="4814003" y="2477576"/>
            <a:ext cx="1360027" cy="869807"/>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Gerade Verbindung mit Pfeil 19"/>
          <p:cNvCxnSpPr/>
          <p:nvPr/>
        </p:nvCxnSpPr>
        <p:spPr>
          <a:xfrm>
            <a:off x="3201467" y="3416130"/>
            <a:ext cx="2972562" cy="14691"/>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Gerade Verbindung mit Pfeil 23"/>
          <p:cNvCxnSpPr/>
          <p:nvPr/>
        </p:nvCxnSpPr>
        <p:spPr>
          <a:xfrm flipH="1">
            <a:off x="4709343" y="2449296"/>
            <a:ext cx="1" cy="2030107"/>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Gerade Verbindung mit Pfeil 27"/>
          <p:cNvCxnSpPr/>
          <p:nvPr/>
        </p:nvCxnSpPr>
        <p:spPr>
          <a:xfrm flipH="1" flipV="1">
            <a:off x="3201468" y="3517568"/>
            <a:ext cx="1429645" cy="961835"/>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Gerade Verbindung mit Pfeil 29"/>
          <p:cNvCxnSpPr/>
          <p:nvPr/>
        </p:nvCxnSpPr>
        <p:spPr>
          <a:xfrm flipV="1">
            <a:off x="4793509" y="3517568"/>
            <a:ext cx="1380519" cy="970924"/>
          </a:xfrm>
          <a:prstGeom prst="straightConnector1">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5" name="Inhaltsplatzhalter 2"/>
          <p:cNvSpPr txBox="1">
            <a:spLocks/>
          </p:cNvSpPr>
          <p:nvPr/>
        </p:nvSpPr>
        <p:spPr>
          <a:xfrm>
            <a:off x="1070003" y="6104278"/>
            <a:ext cx="7488000" cy="339722"/>
          </a:xfrm>
          <a:prstGeom prst="rect">
            <a:avLst/>
          </a:prstGeom>
        </p:spPr>
        <p:txBody>
          <a:bodyPr vert="horz" lIns="0" tIns="0" rIns="0" bIns="0" rtlCol="0">
            <a:normAutofit/>
          </a:bodyPr>
          <a:lstStyle>
            <a:lvl1pPr marL="180000" indent="-180000" algn="l" defTabSz="685800" rtl="0" eaLnBrk="1" latinLnBrk="0" hangingPunct="1">
              <a:lnSpc>
                <a:spcPts val="2200"/>
              </a:lnSpc>
              <a:spcBef>
                <a:spcPts val="750"/>
              </a:spcBef>
              <a:buFont typeface="Arial" panose="020B0604020202020204" pitchFamily="34" charset="0"/>
              <a:buChar char="•"/>
              <a:defRPr sz="2000" kern="1200" baseline="0">
                <a:solidFill>
                  <a:schemeClr val="tx1"/>
                </a:solidFill>
                <a:latin typeface="+mn-lt"/>
                <a:ea typeface="+mn-ea"/>
                <a:cs typeface="+mn-cs"/>
              </a:defRPr>
            </a:lvl1pPr>
            <a:lvl2pPr marL="360000" indent="-180000" algn="l" defTabSz="685800" rtl="0" eaLnBrk="1" latinLnBrk="0" hangingPunct="1">
              <a:lnSpc>
                <a:spcPts val="2200"/>
              </a:lnSpc>
              <a:spcBef>
                <a:spcPts val="375"/>
              </a:spcBef>
              <a:buFont typeface="Arial" panose="020B0604020202020204" pitchFamily="34" charset="0"/>
              <a:buChar char="•"/>
              <a:defRPr sz="1800" kern="1200" baseline="0">
                <a:solidFill>
                  <a:schemeClr val="tx1">
                    <a:lumMod val="65000"/>
                    <a:lumOff val="35000"/>
                  </a:schemeClr>
                </a:solidFill>
                <a:latin typeface="+mn-lt"/>
                <a:ea typeface="+mn-ea"/>
                <a:cs typeface="+mn-cs"/>
              </a:defRPr>
            </a:lvl2pPr>
            <a:lvl3pPr marL="540000" indent="-180000" algn="l" defTabSz="685800" rtl="0" eaLnBrk="1" latinLnBrk="0" hangingPunct="1">
              <a:lnSpc>
                <a:spcPct val="90000"/>
              </a:lnSpc>
              <a:spcBef>
                <a:spcPts val="375"/>
              </a:spcBef>
              <a:buFont typeface="Arial" panose="020B0604020202020204" pitchFamily="34" charset="0"/>
              <a:buChar char="•"/>
              <a:defRPr sz="1600" kern="1200" baseline="0">
                <a:solidFill>
                  <a:schemeClr val="tx1">
                    <a:lumMod val="65000"/>
                    <a:lumOff val="35000"/>
                  </a:schemeClr>
                </a:solidFill>
                <a:latin typeface="+mn-lt"/>
                <a:ea typeface="+mn-ea"/>
                <a:cs typeface="+mn-cs"/>
              </a:defRPr>
            </a:lvl3pPr>
            <a:lvl4pPr marL="720000" indent="-180000" algn="l" defTabSz="685800" rtl="0" eaLnBrk="1" latinLnBrk="0" hangingPunct="1">
              <a:lnSpc>
                <a:spcPct val="90000"/>
              </a:lnSpc>
              <a:spcBef>
                <a:spcPts val="375"/>
              </a:spcBef>
              <a:buFont typeface="Arial" panose="020B0604020202020204" pitchFamily="34" charset="0"/>
              <a:buChar char="•"/>
              <a:defRPr sz="1600" kern="1200" baseline="0">
                <a:solidFill>
                  <a:schemeClr val="tx1">
                    <a:lumMod val="65000"/>
                    <a:lumOff val="35000"/>
                  </a:schemeClr>
                </a:solidFill>
                <a:latin typeface="+mn-lt"/>
                <a:ea typeface="+mn-ea"/>
                <a:cs typeface="+mn-cs"/>
              </a:defRPr>
            </a:lvl4pPr>
            <a:lvl5pPr marL="900000" indent="-180000" algn="l" defTabSz="685800" rtl="0" eaLnBrk="1" latinLnBrk="0" hangingPunct="1">
              <a:lnSpc>
                <a:spcPct val="90000"/>
              </a:lnSpc>
              <a:spcBef>
                <a:spcPts val="375"/>
              </a:spcBef>
              <a:buFont typeface="Arial" panose="020B0604020202020204" pitchFamily="34" charset="0"/>
              <a:buChar char="•"/>
              <a:defRPr sz="1400" kern="1200" baseline="0">
                <a:solidFill>
                  <a:schemeClr val="tx1">
                    <a:lumMod val="65000"/>
                    <a:lumOff val="3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fr-CH" sz="1400"/>
              <a:t>Source: Gasser, Knöpfel, Seifert (2015)</a:t>
            </a:r>
          </a:p>
        </p:txBody>
      </p:sp>
    </p:spTree>
    <p:extLst>
      <p:ext uri="{BB962C8B-B14F-4D97-AF65-F5344CB8AC3E}">
        <p14:creationId xmlns:p14="http://schemas.microsoft.com/office/powerpoint/2010/main" val="456184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CH" dirty="0"/>
              <a:t>1</a:t>
            </a:r>
            <a:r>
              <a:rPr lang="fr-CH" baseline="30000" dirty="0"/>
              <a:t>ère</a:t>
            </a:r>
            <a:r>
              <a:rPr lang="fr-CH" dirty="0"/>
              <a:t> partie : dimension économique de la vulnérabilité</a:t>
            </a:r>
          </a:p>
        </p:txBody>
      </p:sp>
      <p:sp>
        <p:nvSpPr>
          <p:cNvPr id="3" name="Inhaltsplatzhalter 2"/>
          <p:cNvSpPr>
            <a:spLocks noGrp="1"/>
          </p:cNvSpPr>
          <p:nvPr>
            <p:ph idx="1"/>
          </p:nvPr>
        </p:nvSpPr>
        <p:spPr>
          <a:xfrm>
            <a:off x="1296000" y="1650141"/>
            <a:ext cx="7488000" cy="4127388"/>
          </a:xfrm>
        </p:spPr>
        <p:txBody>
          <a:bodyPr/>
          <a:lstStyle/>
          <a:p>
            <a:pPr marL="0" indent="0">
              <a:buNone/>
            </a:pPr>
            <a:r>
              <a:rPr lang="fr-CH" dirty="0"/>
              <a:t>Sommaire</a:t>
            </a:r>
          </a:p>
          <a:p>
            <a:pPr marL="0" indent="0">
              <a:buNone/>
            </a:pPr>
            <a:endParaRPr lang="fr-CH" dirty="0"/>
          </a:p>
          <a:p>
            <a:pPr marL="285750" indent="-285750">
              <a:lnSpc>
                <a:spcPct val="120000"/>
              </a:lnSpc>
            </a:pPr>
            <a:r>
              <a:rPr lang="fr-CH" dirty="0"/>
              <a:t>But de la sécurité financière des personnes âgées</a:t>
            </a:r>
          </a:p>
          <a:p>
            <a:pPr marL="285750" indent="-285750">
              <a:lnSpc>
                <a:spcPct val="120000"/>
              </a:lnSpc>
            </a:pPr>
            <a:r>
              <a:rPr lang="fr-CH" dirty="0"/>
              <a:t>Sécurité financière des personnes âgées – instruments et responsabilités</a:t>
            </a:r>
          </a:p>
          <a:p>
            <a:pPr marL="285750" indent="-285750">
              <a:lnSpc>
                <a:spcPct val="120000"/>
              </a:lnSpc>
            </a:pPr>
            <a:r>
              <a:rPr lang="fr-CH" dirty="0"/>
              <a:t>Taux de perception selon les instruments disponibles</a:t>
            </a:r>
          </a:p>
          <a:p>
            <a:pPr marL="285750" indent="-285750">
              <a:lnSpc>
                <a:spcPct val="120000"/>
              </a:lnSpc>
            </a:pPr>
            <a:r>
              <a:rPr lang="fr-CH" dirty="0"/>
              <a:t>Conclusion</a:t>
            </a:r>
          </a:p>
        </p:txBody>
      </p:sp>
      <p:sp>
        <p:nvSpPr>
          <p:cNvPr id="5" name="Foliennummernplatzhalter 4"/>
          <p:cNvSpPr>
            <a:spLocks noGrp="1"/>
          </p:cNvSpPr>
          <p:nvPr>
            <p:ph type="sldNum" sz="quarter" idx="12"/>
          </p:nvPr>
        </p:nvSpPr>
        <p:spPr/>
        <p:txBody>
          <a:bodyPr/>
          <a:lstStyle/>
          <a:p>
            <a:fld id="{2258134C-0064-4AC4-8A21-13295BEB3DAD}" type="slidenum">
              <a:rPr lang="fr-CH" smtClean="0"/>
              <a:t>3</a:t>
            </a:fld>
            <a:endParaRPr lang="fr-CH"/>
          </a:p>
        </p:txBody>
      </p:sp>
    </p:spTree>
    <p:extLst>
      <p:ext uri="{BB962C8B-B14F-4D97-AF65-F5344CB8AC3E}">
        <p14:creationId xmlns:p14="http://schemas.microsoft.com/office/powerpoint/2010/main" val="2926132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81686" y="504000"/>
            <a:ext cx="7602314" cy="900000"/>
          </a:xfrm>
        </p:spPr>
        <p:txBody>
          <a:bodyPr/>
          <a:lstStyle/>
          <a:p>
            <a:pPr>
              <a:tabLst>
                <a:tab pos="0" algn="l"/>
              </a:tabLst>
            </a:pPr>
            <a:r>
              <a:rPr lang="de-CH" dirty="0"/>
              <a:t>But de la </a:t>
            </a:r>
            <a:r>
              <a:rPr lang="de-CH" dirty="0" err="1"/>
              <a:t>sécurité</a:t>
            </a:r>
            <a:r>
              <a:rPr lang="de-CH" dirty="0"/>
              <a:t> </a:t>
            </a:r>
            <a:r>
              <a:rPr lang="de-CH" dirty="0" err="1"/>
              <a:t>financière</a:t>
            </a:r>
            <a:r>
              <a:rPr lang="de-CH" dirty="0"/>
              <a:t> des </a:t>
            </a:r>
            <a:r>
              <a:rPr lang="de-CH" dirty="0" err="1"/>
              <a:t>personnes</a:t>
            </a:r>
            <a:r>
              <a:rPr lang="de-CH" dirty="0"/>
              <a:t> </a:t>
            </a:r>
            <a:r>
              <a:rPr lang="de-CH" dirty="0" err="1"/>
              <a:t>âgées</a:t>
            </a:r>
            <a:endParaRPr lang="de-CH" dirty="0"/>
          </a:p>
        </p:txBody>
      </p:sp>
      <p:sp>
        <p:nvSpPr>
          <p:cNvPr id="3" name="Inhaltsplatzhalter 2"/>
          <p:cNvSpPr>
            <a:spLocks noGrp="1"/>
          </p:cNvSpPr>
          <p:nvPr>
            <p:ph idx="1"/>
          </p:nvPr>
        </p:nvSpPr>
        <p:spPr>
          <a:xfrm>
            <a:off x="1296000" y="1745862"/>
            <a:ext cx="7488000" cy="3754605"/>
          </a:xfrm>
        </p:spPr>
        <p:txBody>
          <a:bodyPr>
            <a:normAutofit/>
          </a:bodyPr>
          <a:lstStyle/>
          <a:p>
            <a:pPr>
              <a:lnSpc>
                <a:spcPct val="120000"/>
              </a:lnSpc>
            </a:pPr>
            <a:r>
              <a:rPr lang="fr-FR" dirty="0"/>
              <a:t>Le droit à la prévoyance vieillesse va au-delà du simple minimum vital comme moyen d’existence. Les personnes âgées devraient, après leur activité lucrative, pouvoir être financièrement indépendantes et pouvoir participer à la vie sociale.</a:t>
            </a:r>
          </a:p>
          <a:p>
            <a:pPr marL="0" indent="0">
              <a:buNone/>
            </a:pPr>
            <a:endParaRPr lang="de-CH" dirty="0"/>
          </a:p>
          <a:p>
            <a:pPr>
              <a:lnSpc>
                <a:spcPct val="120000"/>
              </a:lnSpc>
            </a:pPr>
            <a:r>
              <a:rPr lang="fr-FR" dirty="0"/>
              <a:t>Les prestations de l'AVS sont complétées par la prévoyance professionnelle, par la prévoyance individuelle liée, et - si le revenu de la retraite ne couvre pas le minimum vital - par les prestations complémentaires (PC).</a:t>
            </a:r>
            <a:endParaRPr lang="de-CH" dirty="0"/>
          </a:p>
        </p:txBody>
      </p:sp>
      <p:sp>
        <p:nvSpPr>
          <p:cNvPr id="5" name="Foliennummernplatzhalter 4"/>
          <p:cNvSpPr>
            <a:spLocks noGrp="1"/>
          </p:cNvSpPr>
          <p:nvPr>
            <p:ph type="sldNum" sz="quarter" idx="12"/>
          </p:nvPr>
        </p:nvSpPr>
        <p:spPr/>
        <p:txBody>
          <a:bodyPr/>
          <a:lstStyle/>
          <a:p>
            <a:fld id="{2258134C-0064-4AC4-8A21-13295BEB3DAD}" type="slidenum">
              <a:rPr lang="de-CH" smtClean="0"/>
              <a:t>4</a:t>
            </a:fld>
            <a:endParaRPr lang="de-CH"/>
          </a:p>
        </p:txBody>
      </p:sp>
    </p:spTree>
    <p:extLst>
      <p:ext uri="{BB962C8B-B14F-4D97-AF65-F5344CB8AC3E}">
        <p14:creationId xmlns:p14="http://schemas.microsoft.com/office/powerpoint/2010/main" val="2906578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84666" y="261126"/>
            <a:ext cx="7674620" cy="900000"/>
          </a:xfrm>
        </p:spPr>
        <p:txBody>
          <a:bodyPr/>
          <a:lstStyle/>
          <a:p>
            <a:r>
              <a:rPr lang="de-CH" dirty="0" err="1"/>
              <a:t>Sécurité</a:t>
            </a:r>
            <a:r>
              <a:rPr lang="de-CH" dirty="0"/>
              <a:t> </a:t>
            </a:r>
            <a:r>
              <a:rPr lang="de-CH" dirty="0" err="1"/>
              <a:t>financière</a:t>
            </a:r>
            <a:r>
              <a:rPr lang="de-CH" dirty="0"/>
              <a:t> des </a:t>
            </a:r>
            <a:r>
              <a:rPr lang="de-CH" dirty="0" err="1"/>
              <a:t>personnes</a:t>
            </a:r>
            <a:r>
              <a:rPr lang="de-CH" dirty="0"/>
              <a:t> </a:t>
            </a:r>
            <a:r>
              <a:rPr lang="de-CH" dirty="0" err="1"/>
              <a:t>âgées</a:t>
            </a:r>
            <a:r>
              <a:rPr lang="de-CH" dirty="0"/>
              <a:t> – </a:t>
            </a:r>
            <a:br>
              <a:rPr lang="de-CH" dirty="0"/>
            </a:br>
            <a:r>
              <a:rPr lang="de-CH" dirty="0" err="1"/>
              <a:t>les</a:t>
            </a:r>
            <a:r>
              <a:rPr lang="de-CH" dirty="0"/>
              <a:t> </a:t>
            </a:r>
            <a:r>
              <a:rPr lang="de-CH" dirty="0" err="1"/>
              <a:t>instruments</a:t>
            </a:r>
            <a:endParaRPr lang="de-CH" dirty="0"/>
          </a:p>
        </p:txBody>
      </p:sp>
      <p:graphicFrame>
        <p:nvGraphicFramePr>
          <p:cNvPr id="6" name="Inhaltsplatzhalter 5"/>
          <p:cNvGraphicFramePr>
            <a:graphicFrameLocks noGrp="1"/>
          </p:cNvGraphicFramePr>
          <p:nvPr>
            <p:ph idx="1"/>
            <p:extLst>
              <p:ext uri="{D42A27DB-BD31-4B8C-83A1-F6EECF244321}">
                <p14:modId xmlns:p14="http://schemas.microsoft.com/office/powerpoint/2010/main" val="3237597915"/>
              </p:ext>
            </p:extLst>
          </p:nvPr>
        </p:nvGraphicFramePr>
        <p:xfrm>
          <a:off x="916835" y="1017607"/>
          <a:ext cx="7956662" cy="5916379"/>
        </p:xfrm>
        <a:graphic>
          <a:graphicData uri="http://schemas.openxmlformats.org/drawingml/2006/table">
            <a:tbl>
              <a:tblPr firstRow="1" bandRow="1">
                <a:tableStyleId>{7DF18680-E054-41AD-8BC1-D1AEF772440D}</a:tableStyleId>
              </a:tblPr>
              <a:tblGrid>
                <a:gridCol w="1094845">
                  <a:extLst>
                    <a:ext uri="{9D8B030D-6E8A-4147-A177-3AD203B41FA5}">
                      <a16:colId xmlns:a16="http://schemas.microsoft.com/office/drawing/2014/main" val="2492015096"/>
                    </a:ext>
                  </a:extLst>
                </a:gridCol>
                <a:gridCol w="2433798">
                  <a:extLst>
                    <a:ext uri="{9D8B030D-6E8A-4147-A177-3AD203B41FA5}">
                      <a16:colId xmlns:a16="http://schemas.microsoft.com/office/drawing/2014/main" val="1864556012"/>
                    </a:ext>
                  </a:extLst>
                </a:gridCol>
                <a:gridCol w="1344680">
                  <a:extLst>
                    <a:ext uri="{9D8B030D-6E8A-4147-A177-3AD203B41FA5}">
                      <a16:colId xmlns:a16="http://schemas.microsoft.com/office/drawing/2014/main" val="4235929897"/>
                    </a:ext>
                  </a:extLst>
                </a:gridCol>
                <a:gridCol w="1643333">
                  <a:extLst>
                    <a:ext uri="{9D8B030D-6E8A-4147-A177-3AD203B41FA5}">
                      <a16:colId xmlns:a16="http://schemas.microsoft.com/office/drawing/2014/main" val="3005198717"/>
                    </a:ext>
                  </a:extLst>
                </a:gridCol>
                <a:gridCol w="1440006">
                  <a:extLst>
                    <a:ext uri="{9D8B030D-6E8A-4147-A177-3AD203B41FA5}">
                      <a16:colId xmlns:a16="http://schemas.microsoft.com/office/drawing/2014/main" val="1330627899"/>
                    </a:ext>
                  </a:extLst>
                </a:gridCol>
              </a:tblGrid>
              <a:tr h="327605">
                <a:tc>
                  <a:txBody>
                    <a:bodyPr/>
                    <a:lstStyle/>
                    <a:p>
                      <a:r>
                        <a:rPr lang="de-CH" dirty="0" err="1">
                          <a:solidFill>
                            <a:schemeClr val="bg1"/>
                          </a:solidFill>
                        </a:rPr>
                        <a:t>Types</a:t>
                      </a:r>
                      <a:endParaRPr lang="de-CH" dirty="0">
                        <a:solidFill>
                          <a:schemeClr val="bg1"/>
                        </a:solidFill>
                      </a:endParaRPr>
                    </a:p>
                  </a:txBody>
                  <a:tcPr/>
                </a:tc>
                <a:tc>
                  <a:txBody>
                    <a:bodyPr/>
                    <a:lstStyle/>
                    <a:p>
                      <a:r>
                        <a:rPr lang="de-CH" dirty="0">
                          <a:solidFill>
                            <a:schemeClr val="bg1"/>
                          </a:solidFill>
                        </a:rPr>
                        <a:t>Instruments</a:t>
                      </a:r>
                    </a:p>
                  </a:txBody>
                  <a:tcPr/>
                </a:tc>
                <a:tc>
                  <a:txBody>
                    <a:bodyPr/>
                    <a:lstStyle/>
                    <a:p>
                      <a:r>
                        <a:rPr lang="de-CH" dirty="0" err="1">
                          <a:solidFill>
                            <a:schemeClr val="bg1"/>
                          </a:solidFill>
                        </a:rPr>
                        <a:t>Réglementa-tion</a:t>
                      </a:r>
                      <a:endParaRPr lang="de-CH" dirty="0">
                        <a:solidFill>
                          <a:schemeClr val="bg1"/>
                        </a:solidFill>
                      </a:endParaRPr>
                    </a:p>
                  </a:txBody>
                  <a:tcPr/>
                </a:tc>
                <a:tc>
                  <a:txBody>
                    <a:bodyPr/>
                    <a:lstStyle/>
                    <a:p>
                      <a:r>
                        <a:rPr lang="de-CH" dirty="0" err="1">
                          <a:solidFill>
                            <a:schemeClr val="bg1"/>
                          </a:solidFill>
                        </a:rPr>
                        <a:t>Financement</a:t>
                      </a:r>
                      <a:endParaRPr lang="de-CH" dirty="0">
                        <a:solidFill>
                          <a:schemeClr val="bg1"/>
                        </a:solidFill>
                      </a:endParaRPr>
                    </a:p>
                  </a:txBody>
                  <a:tcPr/>
                </a:tc>
                <a:tc>
                  <a:txBody>
                    <a:bodyPr/>
                    <a:lstStyle/>
                    <a:p>
                      <a:pPr algn="r"/>
                      <a:r>
                        <a:rPr lang="de-CH" baseline="0" dirty="0" err="1">
                          <a:solidFill>
                            <a:schemeClr val="bg1"/>
                          </a:solidFill>
                        </a:rPr>
                        <a:t>Dépenses</a:t>
                      </a:r>
                      <a:r>
                        <a:rPr lang="de-CH" baseline="0" dirty="0">
                          <a:solidFill>
                            <a:schemeClr val="bg1"/>
                          </a:solidFill>
                        </a:rPr>
                        <a:t> 2017 (</a:t>
                      </a:r>
                      <a:r>
                        <a:rPr lang="de-CH" baseline="0" dirty="0" err="1">
                          <a:solidFill>
                            <a:schemeClr val="bg1"/>
                          </a:solidFill>
                        </a:rPr>
                        <a:t>arrondies</a:t>
                      </a:r>
                      <a:r>
                        <a:rPr lang="de-CH" baseline="0" dirty="0">
                          <a:solidFill>
                            <a:schemeClr val="bg1"/>
                          </a:solidFill>
                        </a:rPr>
                        <a:t>) </a:t>
                      </a:r>
                      <a:endParaRPr lang="de-CH" dirty="0">
                        <a:solidFill>
                          <a:schemeClr val="bg1"/>
                        </a:solidFill>
                      </a:endParaRPr>
                    </a:p>
                  </a:txBody>
                  <a:tcPr/>
                </a:tc>
                <a:extLst>
                  <a:ext uri="{0D108BD9-81ED-4DB2-BD59-A6C34878D82A}">
                    <a16:rowId xmlns:a16="http://schemas.microsoft.com/office/drawing/2014/main" val="2438427119"/>
                  </a:ext>
                </a:extLst>
              </a:tr>
              <a:tr h="528191">
                <a:tc rowSpan="3">
                  <a:txBody>
                    <a:bodyPr/>
                    <a:lstStyle/>
                    <a:p>
                      <a:r>
                        <a:rPr lang="de-CH" dirty="0" err="1">
                          <a:solidFill>
                            <a:schemeClr val="tx1"/>
                          </a:solidFill>
                        </a:rPr>
                        <a:t>Assurances</a:t>
                      </a:r>
                      <a:r>
                        <a:rPr lang="de-CH" dirty="0">
                          <a:solidFill>
                            <a:schemeClr val="tx1"/>
                          </a:solidFill>
                        </a:rPr>
                        <a:t> </a:t>
                      </a:r>
                      <a:r>
                        <a:rPr lang="de-CH" dirty="0" err="1">
                          <a:solidFill>
                            <a:schemeClr val="tx1"/>
                          </a:solidFill>
                        </a:rPr>
                        <a:t>sociales</a:t>
                      </a:r>
                      <a:endParaRPr lang="de-CH" dirty="0">
                        <a:solidFill>
                          <a:schemeClr val="tx1"/>
                        </a:solidFill>
                      </a:endParaRPr>
                    </a:p>
                  </a:txBody>
                  <a:tcPr marL="72000" marR="72000" marT="0" marB="0" anchor="ctr">
                    <a:solidFill>
                      <a:srgbClr val="DACBD0"/>
                    </a:solidFill>
                  </a:tcPr>
                </a:tc>
                <a:tc>
                  <a:txBody>
                    <a:bodyPr/>
                    <a:lstStyle/>
                    <a:p>
                      <a:r>
                        <a:rPr lang="de-CH" dirty="0">
                          <a:solidFill>
                            <a:schemeClr val="tx1"/>
                          </a:solidFill>
                        </a:rPr>
                        <a:t>AVS:</a:t>
                      </a:r>
                      <a:r>
                        <a:rPr lang="de-CH" baseline="0" dirty="0">
                          <a:solidFill>
                            <a:schemeClr val="tx1"/>
                          </a:solidFill>
                        </a:rPr>
                        <a:t> </a:t>
                      </a:r>
                      <a:r>
                        <a:rPr lang="de-CH" baseline="0" dirty="0" err="1">
                          <a:solidFill>
                            <a:schemeClr val="tx1"/>
                          </a:solidFill>
                        </a:rPr>
                        <a:t>Rentes</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Confédération</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Personnes</a:t>
                      </a:r>
                      <a:r>
                        <a:rPr lang="de-CH" dirty="0">
                          <a:solidFill>
                            <a:schemeClr val="tx1"/>
                          </a:solidFill>
                        </a:rPr>
                        <a:t> </a:t>
                      </a:r>
                      <a:r>
                        <a:rPr lang="de-CH" dirty="0" err="1">
                          <a:solidFill>
                            <a:schemeClr val="tx1"/>
                          </a:solidFill>
                        </a:rPr>
                        <a:t>assurées</a:t>
                      </a:r>
                      <a:r>
                        <a:rPr lang="de-CH" dirty="0">
                          <a:solidFill>
                            <a:schemeClr val="tx1"/>
                          </a:solidFill>
                        </a:rPr>
                        <a:t>, </a:t>
                      </a:r>
                      <a:r>
                        <a:rPr lang="de-CH" dirty="0" err="1">
                          <a:solidFill>
                            <a:schemeClr val="tx1"/>
                          </a:solidFill>
                        </a:rPr>
                        <a:t>employeurs</a:t>
                      </a:r>
                      <a:endParaRPr lang="de-CH" dirty="0">
                        <a:solidFill>
                          <a:schemeClr val="tx1"/>
                        </a:solidFill>
                      </a:endParaRPr>
                    </a:p>
                    <a:p>
                      <a:r>
                        <a:rPr lang="de-CH" dirty="0" err="1">
                          <a:solidFill>
                            <a:schemeClr val="tx1"/>
                          </a:solidFill>
                        </a:rPr>
                        <a:t>Confédération</a:t>
                      </a:r>
                      <a:endParaRPr lang="de-CH" dirty="0">
                        <a:solidFill>
                          <a:schemeClr val="tx1"/>
                        </a:solidFill>
                      </a:endParaRPr>
                    </a:p>
                  </a:txBody>
                  <a:tcPr marL="72000" marR="72000" marT="0" marB="0" anchor="ctr">
                    <a:solidFill>
                      <a:srgbClr val="DACBD0"/>
                    </a:solidFill>
                  </a:tcPr>
                </a:tc>
                <a:tc>
                  <a:txBody>
                    <a:bodyPr/>
                    <a:lstStyle/>
                    <a:p>
                      <a:pPr algn="r"/>
                      <a:r>
                        <a:rPr lang="de-CH" dirty="0">
                          <a:solidFill>
                            <a:schemeClr val="tx1"/>
                          </a:solidFill>
                        </a:rPr>
                        <a:t>42 Mia. CHF</a:t>
                      </a:r>
                    </a:p>
                  </a:txBody>
                  <a:tcPr marL="72000" marR="72000" marT="0" marB="0" anchor="ctr">
                    <a:solidFill>
                      <a:srgbClr val="DACBD0"/>
                    </a:solidFill>
                  </a:tcPr>
                </a:tc>
                <a:extLst>
                  <a:ext uri="{0D108BD9-81ED-4DB2-BD59-A6C34878D82A}">
                    <a16:rowId xmlns:a16="http://schemas.microsoft.com/office/drawing/2014/main" val="3699658652"/>
                  </a:ext>
                </a:extLst>
              </a:tr>
              <a:tr h="540558">
                <a:tc vMerge="1">
                  <a:txBody>
                    <a:bodyPr/>
                    <a:lstStyle/>
                    <a:p>
                      <a:endParaRPr lang="de-CH" dirty="0"/>
                    </a:p>
                  </a:txBody>
                  <a:tcPr marL="72000" marR="72000" marT="0" marB="0" anchor="ctr"/>
                </a:tc>
                <a:tc>
                  <a:txBody>
                    <a:bodyPr/>
                    <a:lstStyle/>
                    <a:p>
                      <a:r>
                        <a:rPr lang="de-CH" dirty="0">
                          <a:solidFill>
                            <a:schemeClr val="tx1"/>
                          </a:solidFill>
                        </a:rPr>
                        <a:t>AVS: </a:t>
                      </a:r>
                      <a:r>
                        <a:rPr lang="de-CH" dirty="0" err="1">
                          <a:solidFill>
                            <a:schemeClr val="tx1"/>
                          </a:solidFill>
                        </a:rPr>
                        <a:t>Allocations</a:t>
                      </a:r>
                      <a:r>
                        <a:rPr lang="de-CH" dirty="0">
                          <a:solidFill>
                            <a:schemeClr val="tx1"/>
                          </a:solidFill>
                        </a:rPr>
                        <a:t> </a:t>
                      </a:r>
                      <a:r>
                        <a:rPr lang="de-CH" dirty="0" err="1">
                          <a:solidFill>
                            <a:schemeClr val="tx1"/>
                          </a:solidFill>
                        </a:rPr>
                        <a:t>pour</a:t>
                      </a:r>
                      <a:r>
                        <a:rPr lang="de-CH" dirty="0">
                          <a:solidFill>
                            <a:schemeClr val="tx1"/>
                          </a:solidFill>
                        </a:rPr>
                        <a:t> </a:t>
                      </a:r>
                      <a:r>
                        <a:rPr lang="de-CH" dirty="0" err="1">
                          <a:solidFill>
                            <a:schemeClr val="tx1"/>
                          </a:solidFill>
                        </a:rPr>
                        <a:t>impotents</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Confédération</a:t>
                      </a:r>
                      <a:endParaRPr lang="de-CH" dirty="0">
                        <a:solidFill>
                          <a:schemeClr val="tx1"/>
                        </a:solidFill>
                      </a:endParaRPr>
                    </a:p>
                  </a:txBody>
                  <a:tcPr marL="72000" marR="72000" marT="0" marB="0" anchor="ctr">
                    <a:solidFill>
                      <a:srgbClr val="DACBD0"/>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CH" dirty="0" err="1">
                          <a:solidFill>
                            <a:schemeClr val="tx1"/>
                          </a:solidFill>
                        </a:rPr>
                        <a:t>Personnes</a:t>
                      </a:r>
                      <a:r>
                        <a:rPr lang="de-CH" dirty="0">
                          <a:solidFill>
                            <a:schemeClr val="tx1"/>
                          </a:solidFill>
                        </a:rPr>
                        <a:t> </a:t>
                      </a:r>
                      <a:r>
                        <a:rPr lang="de-CH" dirty="0" err="1">
                          <a:solidFill>
                            <a:schemeClr val="tx1"/>
                          </a:solidFill>
                        </a:rPr>
                        <a:t>assurées</a:t>
                      </a:r>
                      <a:r>
                        <a:rPr lang="de-CH" dirty="0">
                          <a:solidFill>
                            <a:schemeClr val="tx1"/>
                          </a:solidFill>
                        </a:rPr>
                        <a:t>,  </a:t>
                      </a:r>
                      <a:r>
                        <a:rPr lang="de-CH" dirty="0" err="1">
                          <a:solidFill>
                            <a:schemeClr val="tx1"/>
                          </a:solidFill>
                        </a:rPr>
                        <a:t>employeurs</a:t>
                      </a:r>
                      <a:endParaRPr lang="de-CH" dirty="0">
                        <a:solidFill>
                          <a:schemeClr val="tx1"/>
                        </a:solidFill>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de-CH" dirty="0" err="1">
                          <a:solidFill>
                            <a:schemeClr val="tx1"/>
                          </a:solidFill>
                        </a:rPr>
                        <a:t>Confédération</a:t>
                      </a:r>
                      <a:r>
                        <a:rPr lang="de-CH" dirty="0">
                          <a:solidFill>
                            <a:schemeClr val="tx1"/>
                          </a:solidFill>
                        </a:rPr>
                        <a:t/>
                      </a:r>
                      <a:br>
                        <a:rPr lang="de-CH" dirty="0">
                          <a:solidFill>
                            <a:schemeClr val="tx1"/>
                          </a:solidFill>
                        </a:rPr>
                      </a:br>
                      <a:endParaRPr lang="de-CH" dirty="0">
                        <a:solidFill>
                          <a:schemeClr val="tx1"/>
                        </a:solidFill>
                      </a:endParaRPr>
                    </a:p>
                  </a:txBody>
                  <a:tcPr marL="72000" marR="72000" marT="0" marB="0" anchor="ctr">
                    <a:solidFill>
                      <a:srgbClr val="DACBD0"/>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de-CH" dirty="0">
                          <a:solidFill>
                            <a:schemeClr val="tx1"/>
                          </a:solidFill>
                        </a:rPr>
                        <a:t>1 Mia. CHF</a:t>
                      </a:r>
                    </a:p>
                  </a:txBody>
                  <a:tcPr marL="72000" marR="72000" marT="0" marB="0" anchor="ctr">
                    <a:solidFill>
                      <a:srgbClr val="DACBD0"/>
                    </a:solidFill>
                  </a:tcPr>
                </a:tc>
                <a:extLst>
                  <a:ext uri="{0D108BD9-81ED-4DB2-BD59-A6C34878D82A}">
                    <a16:rowId xmlns:a16="http://schemas.microsoft.com/office/drawing/2014/main" val="2376057110"/>
                  </a:ext>
                </a:extLst>
              </a:tr>
              <a:tr h="512738">
                <a:tc vMerge="1">
                  <a:txBody>
                    <a:bodyPr/>
                    <a:lstStyle/>
                    <a:p>
                      <a:endParaRPr lang="de-CH" dirty="0"/>
                    </a:p>
                  </a:txBody>
                  <a:tcPr marL="72000" marR="72000" marT="0" marB="0" anchor="ctr"/>
                </a:tc>
                <a:tc>
                  <a:txBody>
                    <a:bodyPr/>
                    <a:lstStyle/>
                    <a:p>
                      <a:r>
                        <a:rPr lang="de-CH" dirty="0" err="1">
                          <a:solidFill>
                            <a:schemeClr val="tx1"/>
                          </a:solidFill>
                        </a:rPr>
                        <a:t>Prévoyance</a:t>
                      </a:r>
                      <a:r>
                        <a:rPr lang="de-CH" dirty="0">
                          <a:solidFill>
                            <a:schemeClr val="tx1"/>
                          </a:solidFill>
                        </a:rPr>
                        <a:t> </a:t>
                      </a:r>
                      <a:r>
                        <a:rPr lang="de-CH" dirty="0" err="1">
                          <a:solidFill>
                            <a:schemeClr val="tx1"/>
                          </a:solidFill>
                        </a:rPr>
                        <a:t>professionnelle</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Confédération</a:t>
                      </a:r>
                      <a:r>
                        <a:rPr lang="de-CH" dirty="0">
                          <a:solidFill>
                            <a:schemeClr val="tx1"/>
                          </a:solidFill>
                        </a:rPr>
                        <a:t>, </a:t>
                      </a:r>
                      <a:r>
                        <a:rPr lang="de-CH" dirty="0" err="1">
                          <a:solidFill>
                            <a:schemeClr val="tx1"/>
                          </a:solidFill>
                        </a:rPr>
                        <a:t>partenaires</a:t>
                      </a:r>
                      <a:r>
                        <a:rPr lang="de-CH" dirty="0">
                          <a:solidFill>
                            <a:schemeClr val="tx1"/>
                          </a:solidFill>
                        </a:rPr>
                        <a:t> </a:t>
                      </a:r>
                      <a:r>
                        <a:rPr lang="de-CH" dirty="0" err="1">
                          <a:solidFill>
                            <a:schemeClr val="tx1"/>
                          </a:solidFill>
                        </a:rPr>
                        <a:t>sociaux</a:t>
                      </a:r>
                      <a:endParaRPr lang="de-CH" dirty="0">
                        <a:solidFill>
                          <a:schemeClr val="tx1"/>
                        </a:solidFill>
                      </a:endParaRPr>
                    </a:p>
                    <a:p>
                      <a:endParaRPr lang="de-CH" dirty="0">
                        <a:solidFill>
                          <a:schemeClr val="tx1"/>
                        </a:solidFill>
                      </a:endParaRPr>
                    </a:p>
                  </a:txBody>
                  <a:tcPr marL="72000" marR="72000" marT="0" marB="0" anchor="ctr">
                    <a:solidFill>
                      <a:srgbClr val="DACBD0"/>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de-CH" dirty="0">
                          <a:solidFill>
                            <a:schemeClr val="tx1"/>
                          </a:solidFill>
                        </a:rPr>
                        <a:t>Employé-e-s,</a:t>
                      </a:r>
                      <a:r>
                        <a:rPr lang="de-CH" baseline="0" dirty="0">
                          <a:solidFill>
                            <a:schemeClr val="tx1"/>
                          </a:solidFill>
                        </a:rPr>
                        <a:t> </a:t>
                      </a:r>
                      <a:r>
                        <a:rPr lang="de-CH" dirty="0" err="1">
                          <a:solidFill>
                            <a:schemeClr val="tx1"/>
                          </a:solidFill>
                        </a:rPr>
                        <a:t>Employeurs</a:t>
                      </a:r>
                      <a:endParaRPr lang="de-CH" dirty="0">
                        <a:solidFill>
                          <a:schemeClr val="tx1"/>
                        </a:solidFill>
                      </a:endParaRPr>
                    </a:p>
                    <a:p>
                      <a:endParaRPr lang="de-CH" dirty="0">
                        <a:solidFill>
                          <a:schemeClr val="tx1"/>
                        </a:solidFill>
                      </a:endParaRPr>
                    </a:p>
                  </a:txBody>
                  <a:tcPr marL="72000" marR="72000" marT="0" marB="0" anchor="ctr">
                    <a:solidFill>
                      <a:srgbClr val="DACBD0"/>
                    </a:solidFill>
                  </a:tcPr>
                </a:tc>
                <a:tc>
                  <a:txBody>
                    <a:bodyPr/>
                    <a:lstStyle/>
                    <a:p>
                      <a:pPr algn="r"/>
                      <a:r>
                        <a:rPr lang="de-CH" dirty="0">
                          <a:solidFill>
                            <a:schemeClr val="tx1"/>
                          </a:solidFill>
                        </a:rPr>
                        <a:t>38 Mia. CHF</a:t>
                      </a:r>
                    </a:p>
                  </a:txBody>
                  <a:tcPr marL="72000" marR="72000" marT="0" marB="0" anchor="ctr">
                    <a:solidFill>
                      <a:srgbClr val="DACBD0"/>
                    </a:solidFill>
                  </a:tcPr>
                </a:tc>
                <a:extLst>
                  <a:ext uri="{0D108BD9-81ED-4DB2-BD59-A6C34878D82A}">
                    <a16:rowId xmlns:a16="http://schemas.microsoft.com/office/drawing/2014/main" val="1571014300"/>
                  </a:ext>
                </a:extLst>
              </a:tr>
              <a:tr h="540558">
                <a:tc>
                  <a:txBody>
                    <a:bodyPr/>
                    <a:lstStyle/>
                    <a:p>
                      <a:r>
                        <a:rPr lang="de-CH" dirty="0" err="1">
                          <a:solidFill>
                            <a:schemeClr val="tx1"/>
                          </a:solidFill>
                        </a:rPr>
                        <a:t>Prévoyance</a:t>
                      </a:r>
                      <a:r>
                        <a:rPr lang="de-CH" dirty="0">
                          <a:solidFill>
                            <a:schemeClr val="tx1"/>
                          </a:solidFill>
                        </a:rPr>
                        <a:t> </a:t>
                      </a:r>
                      <a:r>
                        <a:rPr lang="de-CH" dirty="0" err="1">
                          <a:solidFill>
                            <a:schemeClr val="tx1"/>
                          </a:solidFill>
                        </a:rPr>
                        <a:t>privée</a:t>
                      </a:r>
                      <a:endParaRPr lang="de-CH" dirty="0">
                        <a:solidFill>
                          <a:schemeClr val="tx1"/>
                        </a:solidFill>
                      </a:endParaRPr>
                    </a:p>
                  </a:txBody>
                  <a:tcPr marL="72000" marR="72000" marT="0" marB="0" anchor="ctr"/>
                </a:tc>
                <a:tc>
                  <a:txBody>
                    <a:bodyPr/>
                    <a:lstStyle/>
                    <a:p>
                      <a:r>
                        <a:rPr lang="de-CH" baseline="0" dirty="0" err="1">
                          <a:solidFill>
                            <a:schemeClr val="tx1"/>
                          </a:solidFill>
                        </a:rPr>
                        <a:t>Pilliers</a:t>
                      </a:r>
                      <a:r>
                        <a:rPr lang="de-CH" baseline="0" dirty="0">
                          <a:solidFill>
                            <a:schemeClr val="tx1"/>
                          </a:solidFill>
                        </a:rPr>
                        <a:t> 3a et 3b</a:t>
                      </a:r>
                      <a:endParaRPr lang="de-CH" dirty="0">
                        <a:solidFill>
                          <a:schemeClr val="tx1"/>
                        </a:solidFill>
                      </a:endParaRPr>
                    </a:p>
                  </a:txBody>
                  <a:tcPr marL="72000" marR="72000" marT="0" marB="0" anchor="ctr"/>
                </a:tc>
                <a:tc>
                  <a:txBody>
                    <a:bodyPr/>
                    <a:lstStyle/>
                    <a:p>
                      <a:r>
                        <a:rPr lang="de-CH" dirty="0">
                          <a:solidFill>
                            <a:schemeClr val="tx1"/>
                          </a:solidFill>
                        </a:rPr>
                        <a:t>---</a:t>
                      </a:r>
                    </a:p>
                  </a:txBody>
                  <a:tcPr marL="72000" marR="72000" marT="0" marB="0" anchor="ctr"/>
                </a:tc>
                <a:tc>
                  <a:txBody>
                    <a:bodyPr/>
                    <a:lstStyle/>
                    <a:p>
                      <a:r>
                        <a:rPr lang="de-CH" dirty="0" err="1">
                          <a:solidFill>
                            <a:schemeClr val="tx1"/>
                          </a:solidFill>
                        </a:rPr>
                        <a:t>Personne</a:t>
                      </a:r>
                      <a:r>
                        <a:rPr lang="de-CH" dirty="0">
                          <a:solidFill>
                            <a:schemeClr val="tx1"/>
                          </a:solidFill>
                        </a:rPr>
                        <a:t> </a:t>
                      </a:r>
                      <a:r>
                        <a:rPr lang="de-CH" dirty="0" err="1">
                          <a:solidFill>
                            <a:schemeClr val="tx1"/>
                          </a:solidFill>
                        </a:rPr>
                        <a:t>privée</a:t>
                      </a:r>
                      <a:endParaRPr lang="de-CH" dirty="0">
                        <a:solidFill>
                          <a:schemeClr val="tx1"/>
                        </a:solidFill>
                      </a:endParaRPr>
                    </a:p>
                  </a:txBody>
                  <a:tcPr marL="72000" marR="72000" marT="0" marB="0" anchor="ctr"/>
                </a:tc>
                <a:tc>
                  <a:txBody>
                    <a:bodyPr/>
                    <a:lstStyle/>
                    <a:p>
                      <a:pPr algn="r"/>
                      <a:r>
                        <a:rPr lang="de-CH" dirty="0">
                          <a:solidFill>
                            <a:schemeClr val="tx1"/>
                          </a:solidFill>
                        </a:rPr>
                        <a:t>Pas </a:t>
                      </a:r>
                      <a:r>
                        <a:rPr lang="de-CH" dirty="0" err="1">
                          <a:solidFill>
                            <a:schemeClr val="tx1"/>
                          </a:solidFill>
                        </a:rPr>
                        <a:t>d’info</a:t>
                      </a:r>
                      <a:endParaRPr lang="de-CH" dirty="0">
                        <a:solidFill>
                          <a:schemeClr val="tx1"/>
                        </a:solidFill>
                      </a:endParaRPr>
                    </a:p>
                  </a:txBody>
                  <a:tcPr marL="72000" marR="72000" marT="0" marB="0" anchor="ctr"/>
                </a:tc>
                <a:extLst>
                  <a:ext uri="{0D108BD9-81ED-4DB2-BD59-A6C34878D82A}">
                    <a16:rowId xmlns:a16="http://schemas.microsoft.com/office/drawing/2014/main" val="2961838615"/>
                  </a:ext>
                </a:extLst>
              </a:tr>
              <a:tr h="540558">
                <a:tc rowSpan="4">
                  <a:txBody>
                    <a:bodyPr/>
                    <a:lstStyle/>
                    <a:p>
                      <a:r>
                        <a:rPr lang="de-CH" dirty="0" err="1">
                          <a:solidFill>
                            <a:schemeClr val="tx1"/>
                          </a:solidFill>
                        </a:rPr>
                        <a:t>Prestations</a:t>
                      </a:r>
                      <a:r>
                        <a:rPr lang="de-CH" dirty="0">
                          <a:solidFill>
                            <a:schemeClr val="tx1"/>
                          </a:solidFill>
                        </a:rPr>
                        <a:t> en </a:t>
                      </a:r>
                      <a:r>
                        <a:rPr lang="de-CH" dirty="0" err="1">
                          <a:solidFill>
                            <a:schemeClr val="tx1"/>
                          </a:solidFill>
                        </a:rPr>
                        <a:t>cas</a:t>
                      </a:r>
                      <a:r>
                        <a:rPr lang="de-CH" dirty="0">
                          <a:solidFill>
                            <a:schemeClr val="tx1"/>
                          </a:solidFill>
                        </a:rPr>
                        <a:t> de </a:t>
                      </a:r>
                      <a:r>
                        <a:rPr lang="de-CH" dirty="0" err="1">
                          <a:solidFill>
                            <a:schemeClr val="tx1"/>
                          </a:solidFill>
                        </a:rPr>
                        <a:t>besoin</a:t>
                      </a:r>
                      <a:endParaRPr lang="de-CH" dirty="0">
                        <a:solidFill>
                          <a:schemeClr val="tx1"/>
                        </a:solidFill>
                      </a:endParaRPr>
                    </a:p>
                  </a:txBody>
                  <a:tcPr marL="72000" marR="72000" marT="0" marB="0" anchor="ctr">
                    <a:solidFill>
                      <a:srgbClr val="DACBD0"/>
                    </a:solidFill>
                  </a:tcPr>
                </a:tc>
                <a:tc>
                  <a:txBody>
                    <a:bodyPr/>
                    <a:lstStyle/>
                    <a:p>
                      <a:r>
                        <a:rPr lang="de-CH" dirty="0">
                          <a:solidFill>
                            <a:schemeClr val="tx1"/>
                          </a:solidFill>
                        </a:rPr>
                        <a:t>PC</a:t>
                      </a:r>
                      <a:r>
                        <a:rPr lang="de-CH" baseline="0" dirty="0">
                          <a:solidFill>
                            <a:schemeClr val="tx1"/>
                          </a:solidFill>
                        </a:rPr>
                        <a:t> à l’ AVS: PC </a:t>
                      </a:r>
                      <a:r>
                        <a:rPr lang="de-CH" baseline="0" dirty="0" err="1">
                          <a:solidFill>
                            <a:schemeClr val="tx1"/>
                          </a:solidFill>
                        </a:rPr>
                        <a:t>périodiques</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Confédération</a:t>
                      </a:r>
                      <a:r>
                        <a:rPr lang="de-CH" dirty="0">
                          <a:solidFill>
                            <a:schemeClr val="tx1"/>
                          </a:solidFill>
                        </a:rPr>
                        <a:t>, </a:t>
                      </a:r>
                      <a:r>
                        <a:rPr lang="de-CH" dirty="0" err="1">
                          <a:solidFill>
                            <a:schemeClr val="tx1"/>
                          </a:solidFill>
                        </a:rPr>
                        <a:t>cantons</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Confédération</a:t>
                      </a:r>
                      <a:r>
                        <a:rPr lang="de-CH" dirty="0">
                          <a:solidFill>
                            <a:schemeClr val="tx1"/>
                          </a:solidFill>
                        </a:rPr>
                        <a:t>, </a:t>
                      </a:r>
                      <a:r>
                        <a:rPr lang="de-CH" dirty="0" err="1">
                          <a:solidFill>
                            <a:schemeClr val="tx1"/>
                          </a:solidFill>
                        </a:rPr>
                        <a:t>cantons</a:t>
                      </a:r>
                      <a:r>
                        <a:rPr lang="de-CH" dirty="0">
                          <a:solidFill>
                            <a:schemeClr val="tx1"/>
                          </a:solidFill>
                        </a:rPr>
                        <a:t>, </a:t>
                      </a:r>
                      <a:r>
                        <a:rPr lang="de-CH" dirty="0" err="1">
                          <a:solidFill>
                            <a:schemeClr val="tx1"/>
                          </a:solidFill>
                        </a:rPr>
                        <a:t>communes</a:t>
                      </a:r>
                      <a:endParaRPr lang="de-CH" dirty="0">
                        <a:solidFill>
                          <a:schemeClr val="tx1"/>
                        </a:solidFill>
                      </a:endParaRPr>
                    </a:p>
                  </a:txBody>
                  <a:tcPr marL="72000" marR="72000" marT="0" marB="0" anchor="ctr">
                    <a:solidFill>
                      <a:srgbClr val="DACBD0"/>
                    </a:solidFill>
                  </a:tcPr>
                </a:tc>
                <a:tc>
                  <a:txBody>
                    <a:bodyPr/>
                    <a:lstStyle/>
                    <a:p>
                      <a:pPr algn="r"/>
                      <a:r>
                        <a:rPr lang="de-CH" dirty="0">
                          <a:solidFill>
                            <a:schemeClr val="tx1"/>
                          </a:solidFill>
                        </a:rPr>
                        <a:t>3 Mia. CHF</a:t>
                      </a:r>
                    </a:p>
                  </a:txBody>
                  <a:tcPr marL="72000" marR="72000" marT="0" marB="0" anchor="ctr">
                    <a:solidFill>
                      <a:srgbClr val="DACBD0"/>
                    </a:solidFill>
                  </a:tcPr>
                </a:tc>
                <a:extLst>
                  <a:ext uri="{0D108BD9-81ED-4DB2-BD59-A6C34878D82A}">
                    <a16:rowId xmlns:a16="http://schemas.microsoft.com/office/drawing/2014/main" val="1145068703"/>
                  </a:ext>
                </a:extLst>
              </a:tr>
              <a:tr h="540558">
                <a:tc vMerge="1">
                  <a:txBody>
                    <a:bodyPr/>
                    <a:lstStyle/>
                    <a:p>
                      <a:endParaRPr lang="de-CH" dirty="0"/>
                    </a:p>
                  </a:txBody>
                  <a:tcPr marL="72000" marR="72000" marT="0" marB="0" anchor="ctr"/>
                </a:tc>
                <a:tc>
                  <a:txBody>
                    <a:bodyPr/>
                    <a:lstStyle/>
                    <a:p>
                      <a:r>
                        <a:rPr lang="de-CH" dirty="0">
                          <a:solidFill>
                            <a:schemeClr val="tx1"/>
                          </a:solidFill>
                        </a:rPr>
                        <a:t>PC à l’ AVS: </a:t>
                      </a:r>
                      <a:r>
                        <a:rPr lang="de-CH" dirty="0" err="1">
                          <a:solidFill>
                            <a:schemeClr val="tx1"/>
                          </a:solidFill>
                        </a:rPr>
                        <a:t>coûts</a:t>
                      </a:r>
                      <a:r>
                        <a:rPr lang="de-CH" dirty="0">
                          <a:solidFill>
                            <a:schemeClr val="tx1"/>
                          </a:solidFill>
                        </a:rPr>
                        <a:t> </a:t>
                      </a:r>
                      <a:r>
                        <a:rPr lang="de-CH" dirty="0" err="1">
                          <a:solidFill>
                            <a:schemeClr val="tx1"/>
                          </a:solidFill>
                        </a:rPr>
                        <a:t>maladie</a:t>
                      </a:r>
                      <a:r>
                        <a:rPr lang="de-CH" dirty="0">
                          <a:solidFill>
                            <a:schemeClr val="tx1"/>
                          </a:solidFill>
                        </a:rPr>
                        <a:t> et </a:t>
                      </a:r>
                      <a:r>
                        <a:rPr lang="de-CH" dirty="0" err="1">
                          <a:solidFill>
                            <a:schemeClr val="tx1"/>
                          </a:solidFill>
                        </a:rPr>
                        <a:t>invalidité</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Confédération</a:t>
                      </a:r>
                      <a:r>
                        <a:rPr lang="de-CH" dirty="0">
                          <a:solidFill>
                            <a:schemeClr val="tx1"/>
                          </a:solidFill>
                        </a:rPr>
                        <a:t>, </a:t>
                      </a:r>
                      <a:r>
                        <a:rPr lang="de-CH" dirty="0" err="1">
                          <a:solidFill>
                            <a:schemeClr val="tx1"/>
                          </a:solidFill>
                        </a:rPr>
                        <a:t>cantons</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Cantons</a:t>
                      </a:r>
                      <a:r>
                        <a:rPr lang="de-CH" dirty="0">
                          <a:solidFill>
                            <a:schemeClr val="tx1"/>
                          </a:solidFill>
                        </a:rPr>
                        <a:t>, </a:t>
                      </a:r>
                      <a:r>
                        <a:rPr lang="de-CH" dirty="0" err="1">
                          <a:solidFill>
                            <a:schemeClr val="tx1"/>
                          </a:solidFill>
                        </a:rPr>
                        <a:t>communes</a:t>
                      </a:r>
                      <a:endParaRPr lang="de-CH" dirty="0">
                        <a:solidFill>
                          <a:schemeClr val="tx1"/>
                        </a:solidFill>
                      </a:endParaRPr>
                    </a:p>
                  </a:txBody>
                  <a:tcPr marL="72000" marR="72000" marT="0" marB="0" anchor="ctr">
                    <a:solidFill>
                      <a:srgbClr val="DACBD0"/>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de-CH" dirty="0">
                          <a:solidFill>
                            <a:schemeClr val="tx1"/>
                          </a:solidFill>
                        </a:rPr>
                        <a:t>&lt;</a:t>
                      </a:r>
                      <a:r>
                        <a:rPr lang="de-CH" baseline="0" dirty="0">
                          <a:solidFill>
                            <a:schemeClr val="tx1"/>
                          </a:solidFill>
                        </a:rPr>
                        <a:t> 0.5 Mia. CHF</a:t>
                      </a:r>
                      <a:endParaRPr lang="de-CH" dirty="0">
                        <a:solidFill>
                          <a:schemeClr val="tx1"/>
                        </a:solidFill>
                      </a:endParaRPr>
                    </a:p>
                  </a:txBody>
                  <a:tcPr marL="72000" marR="72000" marT="0" marB="0" anchor="ctr">
                    <a:solidFill>
                      <a:srgbClr val="DACBD0"/>
                    </a:solidFill>
                  </a:tcPr>
                </a:tc>
                <a:extLst>
                  <a:ext uri="{0D108BD9-81ED-4DB2-BD59-A6C34878D82A}">
                    <a16:rowId xmlns:a16="http://schemas.microsoft.com/office/drawing/2014/main" val="2970969657"/>
                  </a:ext>
                </a:extLst>
              </a:tr>
              <a:tr h="540558">
                <a:tc vMerge="1">
                  <a:txBody>
                    <a:bodyPr/>
                    <a:lstStyle/>
                    <a:p>
                      <a:endParaRPr lang="de-CH" dirty="0"/>
                    </a:p>
                  </a:txBody>
                  <a:tcPr marL="72000" marR="72000" marT="0" marB="0" anchor="ctr"/>
                </a:tc>
                <a:tc>
                  <a:txBody>
                    <a:bodyPr/>
                    <a:lstStyle/>
                    <a:p>
                      <a:r>
                        <a:rPr lang="de-CH" dirty="0" err="1">
                          <a:solidFill>
                            <a:schemeClr val="tx1"/>
                          </a:solidFill>
                        </a:rPr>
                        <a:t>Aides</a:t>
                      </a:r>
                      <a:r>
                        <a:rPr lang="de-CH" dirty="0">
                          <a:solidFill>
                            <a:schemeClr val="tx1"/>
                          </a:solidFill>
                        </a:rPr>
                        <a:t> </a:t>
                      </a:r>
                      <a:r>
                        <a:rPr lang="de-CH" dirty="0" err="1">
                          <a:solidFill>
                            <a:schemeClr val="tx1"/>
                          </a:solidFill>
                        </a:rPr>
                        <a:t>cantonales</a:t>
                      </a:r>
                      <a:r>
                        <a:rPr lang="de-CH" dirty="0">
                          <a:solidFill>
                            <a:schemeClr val="tx1"/>
                          </a:solidFill>
                        </a:rPr>
                        <a:t> et </a:t>
                      </a:r>
                      <a:r>
                        <a:rPr lang="de-CH" dirty="0" err="1">
                          <a:solidFill>
                            <a:schemeClr val="tx1"/>
                          </a:solidFill>
                        </a:rPr>
                        <a:t>communales</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Cantons</a:t>
                      </a:r>
                      <a:r>
                        <a:rPr lang="de-CH" dirty="0">
                          <a:solidFill>
                            <a:schemeClr val="tx1"/>
                          </a:solidFill>
                        </a:rPr>
                        <a:t>, </a:t>
                      </a:r>
                      <a:r>
                        <a:rPr lang="de-CH" dirty="0" err="1">
                          <a:solidFill>
                            <a:schemeClr val="tx1"/>
                          </a:solidFill>
                        </a:rPr>
                        <a:t>communes</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Cantons</a:t>
                      </a:r>
                      <a:r>
                        <a:rPr lang="de-CH" dirty="0">
                          <a:solidFill>
                            <a:schemeClr val="tx1"/>
                          </a:solidFill>
                        </a:rPr>
                        <a:t>,</a:t>
                      </a:r>
                      <a:r>
                        <a:rPr lang="de-CH" baseline="0" dirty="0">
                          <a:solidFill>
                            <a:schemeClr val="tx1"/>
                          </a:solidFill>
                        </a:rPr>
                        <a:t> </a:t>
                      </a:r>
                      <a:r>
                        <a:rPr lang="de-CH" baseline="0" dirty="0" err="1">
                          <a:solidFill>
                            <a:schemeClr val="tx1"/>
                          </a:solidFill>
                        </a:rPr>
                        <a:t>communes</a:t>
                      </a:r>
                      <a:endParaRPr lang="de-CH" dirty="0">
                        <a:solidFill>
                          <a:schemeClr val="tx1"/>
                        </a:solidFill>
                      </a:endParaRPr>
                    </a:p>
                  </a:txBody>
                  <a:tcPr marL="72000" marR="72000" marT="0" marB="0" anchor="ctr">
                    <a:solidFill>
                      <a:srgbClr val="DACBD0"/>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lang="de-CH" dirty="0">
                          <a:solidFill>
                            <a:schemeClr val="tx1"/>
                          </a:solidFill>
                        </a:rPr>
                        <a:t>&lt;</a:t>
                      </a:r>
                      <a:r>
                        <a:rPr lang="de-CH" baseline="0" dirty="0">
                          <a:solidFill>
                            <a:schemeClr val="tx1"/>
                          </a:solidFill>
                        </a:rPr>
                        <a:t> 0.5 Mia. CHF</a:t>
                      </a:r>
                      <a:endParaRPr lang="de-CH" dirty="0">
                        <a:solidFill>
                          <a:schemeClr val="tx1"/>
                        </a:solidFill>
                      </a:endParaRPr>
                    </a:p>
                  </a:txBody>
                  <a:tcPr marL="72000" marR="72000" marT="0" marB="0" anchor="ctr">
                    <a:solidFill>
                      <a:srgbClr val="DACBD0"/>
                    </a:solidFill>
                  </a:tcPr>
                </a:tc>
                <a:extLst>
                  <a:ext uri="{0D108BD9-81ED-4DB2-BD59-A6C34878D82A}">
                    <a16:rowId xmlns:a16="http://schemas.microsoft.com/office/drawing/2014/main" val="2560362398"/>
                  </a:ext>
                </a:extLst>
              </a:tr>
              <a:tr h="499945">
                <a:tc vMerge="1">
                  <a:txBody>
                    <a:bodyPr/>
                    <a:lstStyle/>
                    <a:p>
                      <a:endParaRPr lang="de-CH" dirty="0"/>
                    </a:p>
                  </a:txBody>
                  <a:tcPr marL="72000" marR="72000" marT="0" marB="0" anchor="ctr"/>
                </a:tc>
                <a:tc>
                  <a:txBody>
                    <a:bodyPr/>
                    <a:lstStyle/>
                    <a:p>
                      <a:r>
                        <a:rPr lang="de-CH" dirty="0">
                          <a:solidFill>
                            <a:schemeClr val="tx1"/>
                          </a:solidFill>
                        </a:rPr>
                        <a:t>Aide </a:t>
                      </a:r>
                      <a:r>
                        <a:rPr lang="de-CH" dirty="0" err="1">
                          <a:solidFill>
                            <a:schemeClr val="tx1"/>
                          </a:solidFill>
                        </a:rPr>
                        <a:t>sociale</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Cantons</a:t>
                      </a:r>
                      <a:r>
                        <a:rPr lang="de-CH" dirty="0">
                          <a:solidFill>
                            <a:schemeClr val="tx1"/>
                          </a:solidFill>
                        </a:rPr>
                        <a:t>, </a:t>
                      </a:r>
                      <a:r>
                        <a:rPr lang="de-CH" dirty="0" err="1">
                          <a:solidFill>
                            <a:schemeClr val="tx1"/>
                          </a:solidFill>
                        </a:rPr>
                        <a:t>communes</a:t>
                      </a:r>
                      <a:endParaRPr lang="de-CH" dirty="0">
                        <a:solidFill>
                          <a:schemeClr val="tx1"/>
                        </a:solidFill>
                      </a:endParaRPr>
                    </a:p>
                  </a:txBody>
                  <a:tcPr marL="72000" marR="72000" marT="0" marB="0" anchor="ctr">
                    <a:solidFill>
                      <a:srgbClr val="DACBD0"/>
                    </a:solidFill>
                  </a:tcPr>
                </a:tc>
                <a:tc>
                  <a:txBody>
                    <a:bodyPr/>
                    <a:lstStyle/>
                    <a:p>
                      <a:r>
                        <a:rPr lang="de-CH" dirty="0" err="1">
                          <a:solidFill>
                            <a:schemeClr val="tx1"/>
                          </a:solidFill>
                        </a:rPr>
                        <a:t>Cantons</a:t>
                      </a:r>
                      <a:r>
                        <a:rPr lang="de-CH" dirty="0">
                          <a:solidFill>
                            <a:schemeClr val="tx1"/>
                          </a:solidFill>
                        </a:rPr>
                        <a:t>, </a:t>
                      </a:r>
                      <a:r>
                        <a:rPr lang="de-CH" dirty="0" err="1">
                          <a:solidFill>
                            <a:schemeClr val="tx1"/>
                          </a:solidFill>
                        </a:rPr>
                        <a:t>communes</a:t>
                      </a:r>
                      <a:endParaRPr lang="de-CH" dirty="0">
                        <a:solidFill>
                          <a:schemeClr val="tx1"/>
                        </a:solidFill>
                      </a:endParaRPr>
                    </a:p>
                  </a:txBody>
                  <a:tcPr marL="72000" marR="72000" marT="0" marB="0" anchor="ctr">
                    <a:solidFill>
                      <a:srgbClr val="DACBD0"/>
                    </a:solidFill>
                  </a:tcPr>
                </a:tc>
                <a:tc>
                  <a:txBody>
                    <a:bodyPr/>
                    <a:lstStyle/>
                    <a:p>
                      <a:pPr algn="r"/>
                      <a:r>
                        <a:rPr lang="de-CH" dirty="0">
                          <a:solidFill>
                            <a:schemeClr val="tx1"/>
                          </a:solidFill>
                        </a:rPr>
                        <a:t>&lt;</a:t>
                      </a:r>
                      <a:r>
                        <a:rPr lang="de-CH" baseline="0" dirty="0">
                          <a:solidFill>
                            <a:schemeClr val="tx1"/>
                          </a:solidFill>
                        </a:rPr>
                        <a:t> 0.5 Mia. CHF</a:t>
                      </a:r>
                      <a:endParaRPr lang="de-CH" dirty="0">
                        <a:solidFill>
                          <a:schemeClr val="tx1"/>
                        </a:solidFill>
                      </a:endParaRPr>
                    </a:p>
                  </a:txBody>
                  <a:tcPr marL="72000" marR="72000" marT="0" marB="0" anchor="ctr">
                    <a:solidFill>
                      <a:srgbClr val="DACBD0"/>
                    </a:solidFill>
                  </a:tcPr>
                </a:tc>
                <a:extLst>
                  <a:ext uri="{0D108BD9-81ED-4DB2-BD59-A6C34878D82A}">
                    <a16:rowId xmlns:a16="http://schemas.microsoft.com/office/drawing/2014/main" val="1891376268"/>
                  </a:ext>
                </a:extLst>
              </a:tr>
            </a:tbl>
          </a:graphicData>
        </a:graphic>
      </p:graphicFrame>
      <p:sp>
        <p:nvSpPr>
          <p:cNvPr id="5" name="Foliennummernplatzhalter 4"/>
          <p:cNvSpPr>
            <a:spLocks noGrp="1"/>
          </p:cNvSpPr>
          <p:nvPr>
            <p:ph type="sldNum" sz="quarter" idx="12"/>
          </p:nvPr>
        </p:nvSpPr>
        <p:spPr/>
        <p:txBody>
          <a:bodyPr/>
          <a:lstStyle/>
          <a:p>
            <a:fld id="{2258134C-0064-4AC4-8A21-13295BEB3DAD}" type="slidenum">
              <a:rPr lang="de-CH" smtClean="0"/>
              <a:t>5</a:t>
            </a:fld>
            <a:endParaRPr lang="de-CH"/>
          </a:p>
        </p:txBody>
      </p:sp>
      <p:sp>
        <p:nvSpPr>
          <p:cNvPr id="7" name="Textfeld 6"/>
          <p:cNvSpPr txBox="1"/>
          <p:nvPr/>
        </p:nvSpPr>
        <p:spPr>
          <a:xfrm rot="5400000" flipV="1">
            <a:off x="-918050" y="2176540"/>
            <a:ext cx="3023440" cy="369332"/>
          </a:xfrm>
          <a:prstGeom prst="rect">
            <a:avLst/>
          </a:prstGeom>
          <a:noFill/>
        </p:spPr>
        <p:txBody>
          <a:bodyPr wrap="square" rtlCol="0">
            <a:spAutoFit/>
          </a:bodyPr>
          <a:lstStyle/>
          <a:p>
            <a:r>
              <a:rPr lang="de-CH" b="1" dirty="0"/>
              <a:t>Niveau </a:t>
            </a:r>
            <a:r>
              <a:rPr lang="de-CH" b="1" dirty="0" err="1"/>
              <a:t>Confédération</a:t>
            </a:r>
            <a:endParaRPr lang="de-CH" b="1" dirty="0"/>
          </a:p>
        </p:txBody>
      </p:sp>
      <p:sp>
        <p:nvSpPr>
          <p:cNvPr id="8" name="Textfeld 7"/>
          <p:cNvSpPr txBox="1"/>
          <p:nvPr/>
        </p:nvSpPr>
        <p:spPr>
          <a:xfrm rot="5400000" flipV="1">
            <a:off x="-437163" y="4793015"/>
            <a:ext cx="2061665" cy="369332"/>
          </a:xfrm>
          <a:prstGeom prst="rect">
            <a:avLst/>
          </a:prstGeom>
          <a:noFill/>
        </p:spPr>
        <p:txBody>
          <a:bodyPr wrap="square" rtlCol="0">
            <a:spAutoFit/>
          </a:bodyPr>
          <a:lstStyle/>
          <a:p>
            <a:r>
              <a:rPr lang="de-CH" b="1" dirty="0"/>
              <a:t>Niveau </a:t>
            </a:r>
            <a:r>
              <a:rPr lang="de-CH" b="1" dirty="0" err="1"/>
              <a:t>cantons</a:t>
            </a:r>
            <a:endParaRPr lang="de-CH" b="1" dirty="0"/>
          </a:p>
        </p:txBody>
      </p:sp>
    </p:spTree>
    <p:extLst>
      <p:ext uri="{BB962C8B-B14F-4D97-AF65-F5344CB8AC3E}">
        <p14:creationId xmlns:p14="http://schemas.microsoft.com/office/powerpoint/2010/main" val="468134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199691" y="472679"/>
            <a:ext cx="7658585" cy="412962"/>
          </a:xfrm>
        </p:spPr>
        <p:txBody>
          <a:bodyPr>
            <a:normAutofit/>
          </a:bodyPr>
          <a:lstStyle/>
          <a:p>
            <a:r>
              <a:rPr lang="de-CH" sz="2400" dirty="0" err="1"/>
              <a:t>Taux</a:t>
            </a:r>
            <a:r>
              <a:rPr lang="de-CH" sz="2400" dirty="0"/>
              <a:t> de </a:t>
            </a:r>
            <a:r>
              <a:rPr lang="de-CH" sz="2400" dirty="0" err="1"/>
              <a:t>perception</a:t>
            </a:r>
            <a:r>
              <a:rPr lang="de-CH" sz="2400" dirty="0"/>
              <a:t> </a:t>
            </a:r>
            <a:r>
              <a:rPr lang="de-CH" sz="2400" dirty="0" err="1"/>
              <a:t>selon</a:t>
            </a:r>
            <a:r>
              <a:rPr lang="de-CH" sz="2400" dirty="0"/>
              <a:t> </a:t>
            </a:r>
            <a:r>
              <a:rPr lang="de-CH" sz="2400" dirty="0" err="1"/>
              <a:t>les</a:t>
            </a:r>
            <a:r>
              <a:rPr lang="de-CH" sz="2400" dirty="0"/>
              <a:t> </a:t>
            </a:r>
            <a:r>
              <a:rPr lang="de-CH" sz="2400" dirty="0" err="1"/>
              <a:t>prestations</a:t>
            </a:r>
            <a:r>
              <a:rPr lang="de-CH" sz="2400" dirty="0"/>
              <a:t>, 2016</a:t>
            </a:r>
          </a:p>
        </p:txBody>
      </p:sp>
      <p:sp>
        <p:nvSpPr>
          <p:cNvPr id="3" name="Inhaltsplatzhalter 2"/>
          <p:cNvSpPr>
            <a:spLocks noGrp="1"/>
          </p:cNvSpPr>
          <p:nvPr>
            <p:ph idx="1"/>
          </p:nvPr>
        </p:nvSpPr>
        <p:spPr>
          <a:xfrm>
            <a:off x="1296000" y="5182494"/>
            <a:ext cx="7488000" cy="602524"/>
          </a:xfrm>
        </p:spPr>
        <p:txBody>
          <a:bodyPr>
            <a:normAutofit/>
          </a:bodyPr>
          <a:lstStyle/>
          <a:p>
            <a:pPr marL="0" indent="0">
              <a:buNone/>
            </a:pPr>
            <a:r>
              <a:rPr lang="de-CH" sz="1800" dirty="0"/>
              <a:t>Rentiers et </a:t>
            </a:r>
            <a:r>
              <a:rPr lang="de-CH" sz="1800" dirty="0" err="1"/>
              <a:t>rentières</a:t>
            </a:r>
            <a:r>
              <a:rPr lang="de-CH" sz="1800" dirty="0"/>
              <a:t> </a:t>
            </a:r>
            <a:r>
              <a:rPr lang="de-CH" sz="1800" dirty="0" err="1"/>
              <a:t>jusqu’à</a:t>
            </a:r>
            <a:r>
              <a:rPr lang="de-CH" sz="1800" dirty="0"/>
              <a:t> 5 ans après </a:t>
            </a:r>
            <a:r>
              <a:rPr lang="de-CH" sz="1800" dirty="0" err="1"/>
              <a:t>l’âge</a:t>
            </a:r>
            <a:r>
              <a:rPr lang="de-CH" sz="1800" dirty="0"/>
              <a:t> </a:t>
            </a:r>
            <a:r>
              <a:rPr lang="de-CH" sz="1800" dirty="0" err="1"/>
              <a:t>ordinaire</a:t>
            </a:r>
            <a:r>
              <a:rPr lang="de-CH" sz="1800" dirty="0"/>
              <a:t> de la </a:t>
            </a:r>
            <a:r>
              <a:rPr lang="de-CH" sz="1800" dirty="0" err="1"/>
              <a:t>retraite</a:t>
            </a:r>
            <a:r>
              <a:rPr lang="de-CH" sz="1800" dirty="0"/>
              <a:t/>
            </a:r>
            <a:br>
              <a:rPr lang="de-CH" sz="1800" dirty="0"/>
            </a:br>
            <a:r>
              <a:rPr lang="de-CH" sz="1400" dirty="0"/>
              <a:t>Source: OFS – SAKE/SESAM 2015</a:t>
            </a:r>
          </a:p>
        </p:txBody>
      </p:sp>
      <p:sp>
        <p:nvSpPr>
          <p:cNvPr id="5" name="Foliennummernplatzhalter 4"/>
          <p:cNvSpPr>
            <a:spLocks noGrp="1"/>
          </p:cNvSpPr>
          <p:nvPr>
            <p:ph type="sldNum" sz="quarter" idx="12"/>
          </p:nvPr>
        </p:nvSpPr>
        <p:spPr/>
        <p:txBody>
          <a:bodyPr/>
          <a:lstStyle/>
          <a:p>
            <a:fld id="{2258134C-0064-4AC4-8A21-13295BEB3DAD}" type="slidenum">
              <a:rPr lang="de-CH" smtClean="0"/>
              <a:t>6</a:t>
            </a:fld>
            <a:endParaRPr lang="de-CH"/>
          </a:p>
        </p:txBody>
      </p:sp>
      <p:pic>
        <p:nvPicPr>
          <p:cNvPr id="9" name="Grafik 8"/>
          <p:cNvPicPr>
            <a:picLocks noChangeAspect="1"/>
          </p:cNvPicPr>
          <p:nvPr/>
        </p:nvPicPr>
        <p:blipFill>
          <a:blip r:embed="rId3"/>
          <a:stretch>
            <a:fillRect/>
          </a:stretch>
        </p:blipFill>
        <p:spPr>
          <a:xfrm>
            <a:off x="1296000" y="1072983"/>
            <a:ext cx="7465969" cy="3962004"/>
          </a:xfrm>
          <a:prstGeom prst="rect">
            <a:avLst/>
          </a:prstGeom>
        </p:spPr>
      </p:pic>
      <p:sp>
        <p:nvSpPr>
          <p:cNvPr id="4" name="ZoneTexte 3">
            <a:extLst>
              <a:ext uri="{FF2B5EF4-FFF2-40B4-BE49-F238E27FC236}">
                <a16:creationId xmlns:a16="http://schemas.microsoft.com/office/drawing/2014/main" id="{A327BE10-7D99-48DB-8AC7-43A0510DC124}"/>
              </a:ext>
            </a:extLst>
          </p:cNvPr>
          <p:cNvSpPr txBox="1"/>
          <p:nvPr/>
        </p:nvSpPr>
        <p:spPr>
          <a:xfrm>
            <a:off x="2278966" y="4554743"/>
            <a:ext cx="1097280" cy="369332"/>
          </a:xfrm>
          <a:prstGeom prst="rect">
            <a:avLst/>
          </a:prstGeom>
          <a:solidFill>
            <a:schemeClr val="bg1"/>
          </a:solidFill>
        </p:spPr>
        <p:txBody>
          <a:bodyPr wrap="square" rtlCol="0">
            <a:spAutoFit/>
          </a:bodyPr>
          <a:lstStyle/>
          <a:p>
            <a:r>
              <a:rPr lang="fr-CH" dirty="0"/>
              <a:t>Hommes</a:t>
            </a:r>
          </a:p>
        </p:txBody>
      </p:sp>
      <p:sp>
        <p:nvSpPr>
          <p:cNvPr id="7" name="ZoneTexte 6">
            <a:extLst>
              <a:ext uri="{FF2B5EF4-FFF2-40B4-BE49-F238E27FC236}">
                <a16:creationId xmlns:a16="http://schemas.microsoft.com/office/drawing/2014/main" id="{3E0BF0DA-04C0-4935-AE5E-35368374462D}"/>
              </a:ext>
            </a:extLst>
          </p:cNvPr>
          <p:cNvSpPr txBox="1"/>
          <p:nvPr/>
        </p:nvSpPr>
        <p:spPr>
          <a:xfrm>
            <a:off x="5644911" y="4554743"/>
            <a:ext cx="1097280" cy="369332"/>
          </a:xfrm>
          <a:prstGeom prst="rect">
            <a:avLst/>
          </a:prstGeom>
          <a:solidFill>
            <a:schemeClr val="bg1"/>
          </a:solidFill>
        </p:spPr>
        <p:txBody>
          <a:bodyPr wrap="square" rtlCol="0">
            <a:spAutoFit/>
          </a:bodyPr>
          <a:lstStyle/>
          <a:p>
            <a:r>
              <a:rPr lang="fr-CH" dirty="0"/>
              <a:t>Total</a:t>
            </a:r>
          </a:p>
        </p:txBody>
      </p:sp>
      <p:sp>
        <p:nvSpPr>
          <p:cNvPr id="8" name="ZoneTexte 7">
            <a:extLst>
              <a:ext uri="{FF2B5EF4-FFF2-40B4-BE49-F238E27FC236}">
                <a16:creationId xmlns:a16="http://schemas.microsoft.com/office/drawing/2014/main" id="{EE9A22C0-C865-4E17-8E52-261E3B6AEC42}"/>
              </a:ext>
            </a:extLst>
          </p:cNvPr>
          <p:cNvSpPr txBox="1"/>
          <p:nvPr/>
        </p:nvSpPr>
        <p:spPr>
          <a:xfrm>
            <a:off x="3810572" y="4554743"/>
            <a:ext cx="1097280" cy="369332"/>
          </a:xfrm>
          <a:prstGeom prst="rect">
            <a:avLst/>
          </a:prstGeom>
          <a:solidFill>
            <a:schemeClr val="bg1"/>
          </a:solidFill>
        </p:spPr>
        <p:txBody>
          <a:bodyPr wrap="square" rtlCol="0">
            <a:spAutoFit/>
          </a:bodyPr>
          <a:lstStyle/>
          <a:p>
            <a:r>
              <a:rPr lang="fr-CH" dirty="0"/>
              <a:t>Femmes</a:t>
            </a:r>
          </a:p>
        </p:txBody>
      </p:sp>
      <p:sp>
        <p:nvSpPr>
          <p:cNvPr id="10" name="ZoneTexte 9">
            <a:extLst>
              <a:ext uri="{FF2B5EF4-FFF2-40B4-BE49-F238E27FC236}">
                <a16:creationId xmlns:a16="http://schemas.microsoft.com/office/drawing/2014/main" id="{5A30E6AA-4A11-4F3D-A6B8-278D517840C6}"/>
              </a:ext>
            </a:extLst>
          </p:cNvPr>
          <p:cNvSpPr txBox="1"/>
          <p:nvPr/>
        </p:nvSpPr>
        <p:spPr>
          <a:xfrm>
            <a:off x="7287065" y="1603651"/>
            <a:ext cx="787791" cy="369332"/>
          </a:xfrm>
          <a:prstGeom prst="rect">
            <a:avLst/>
          </a:prstGeom>
          <a:solidFill>
            <a:schemeClr val="bg1"/>
          </a:solidFill>
          <a:ln>
            <a:noFill/>
          </a:ln>
        </p:spPr>
        <p:txBody>
          <a:bodyPr wrap="square" rtlCol="0">
            <a:spAutoFit/>
          </a:bodyPr>
          <a:lstStyle/>
          <a:p>
            <a:r>
              <a:rPr lang="fr-CH" dirty="0"/>
              <a:t>AVS</a:t>
            </a:r>
          </a:p>
        </p:txBody>
      </p:sp>
      <p:sp>
        <p:nvSpPr>
          <p:cNvPr id="11" name="ZoneTexte 10">
            <a:extLst>
              <a:ext uri="{FF2B5EF4-FFF2-40B4-BE49-F238E27FC236}">
                <a16:creationId xmlns:a16="http://schemas.microsoft.com/office/drawing/2014/main" id="{3175FD19-F430-413E-B6DD-43A4566299AE}"/>
              </a:ext>
            </a:extLst>
          </p:cNvPr>
          <p:cNvSpPr txBox="1"/>
          <p:nvPr/>
        </p:nvSpPr>
        <p:spPr>
          <a:xfrm>
            <a:off x="7285964" y="3398748"/>
            <a:ext cx="1365667" cy="627544"/>
          </a:xfrm>
          <a:prstGeom prst="rect">
            <a:avLst/>
          </a:prstGeom>
          <a:solidFill>
            <a:schemeClr val="bg1"/>
          </a:solidFill>
          <a:ln>
            <a:noFill/>
          </a:ln>
        </p:spPr>
        <p:txBody>
          <a:bodyPr wrap="square" rtlCol="0">
            <a:spAutoFit/>
          </a:bodyPr>
          <a:lstStyle/>
          <a:p>
            <a:pPr>
              <a:lnSpc>
                <a:spcPct val="130000"/>
              </a:lnSpc>
            </a:pPr>
            <a:r>
              <a:rPr lang="fr-CH" sz="1600" dirty="0" err="1"/>
              <a:t>Slt</a:t>
            </a:r>
            <a:r>
              <a:rPr lang="fr-CH" sz="1600" dirty="0"/>
              <a:t> AVS</a:t>
            </a:r>
          </a:p>
          <a:p>
            <a:pPr>
              <a:lnSpc>
                <a:spcPct val="130000"/>
              </a:lnSpc>
            </a:pPr>
            <a:r>
              <a:rPr lang="fr-CH" sz="1200" dirty="0"/>
              <a:t>Incl. PC, A soc.</a:t>
            </a:r>
          </a:p>
        </p:txBody>
      </p:sp>
      <p:sp>
        <p:nvSpPr>
          <p:cNvPr id="12" name="ZoneTexte 11">
            <a:extLst>
              <a:ext uri="{FF2B5EF4-FFF2-40B4-BE49-F238E27FC236}">
                <a16:creationId xmlns:a16="http://schemas.microsoft.com/office/drawing/2014/main" id="{0DAA9963-A1C4-4058-9ACE-7C42FA7EA86D}"/>
              </a:ext>
            </a:extLst>
          </p:cNvPr>
          <p:cNvSpPr txBox="1"/>
          <p:nvPr/>
        </p:nvSpPr>
        <p:spPr>
          <a:xfrm>
            <a:off x="7287065" y="2255004"/>
            <a:ext cx="787791" cy="369332"/>
          </a:xfrm>
          <a:prstGeom prst="rect">
            <a:avLst/>
          </a:prstGeom>
          <a:solidFill>
            <a:schemeClr val="bg1"/>
          </a:solidFill>
          <a:ln>
            <a:noFill/>
          </a:ln>
        </p:spPr>
        <p:txBody>
          <a:bodyPr wrap="square" rtlCol="0">
            <a:spAutoFit/>
          </a:bodyPr>
          <a:lstStyle/>
          <a:p>
            <a:r>
              <a:rPr lang="fr-CH" dirty="0"/>
              <a:t>LPP</a:t>
            </a:r>
          </a:p>
        </p:txBody>
      </p:sp>
      <p:sp>
        <p:nvSpPr>
          <p:cNvPr id="13" name="ZoneTexte 12">
            <a:extLst>
              <a:ext uri="{FF2B5EF4-FFF2-40B4-BE49-F238E27FC236}">
                <a16:creationId xmlns:a16="http://schemas.microsoft.com/office/drawing/2014/main" id="{74CC1557-98AA-4365-9457-73ACACF710C8}"/>
              </a:ext>
            </a:extLst>
          </p:cNvPr>
          <p:cNvSpPr txBox="1"/>
          <p:nvPr/>
        </p:nvSpPr>
        <p:spPr>
          <a:xfrm>
            <a:off x="7285964" y="2808976"/>
            <a:ext cx="1111347" cy="646331"/>
          </a:xfrm>
          <a:prstGeom prst="rect">
            <a:avLst/>
          </a:prstGeom>
          <a:solidFill>
            <a:schemeClr val="bg1"/>
          </a:solidFill>
          <a:ln>
            <a:noFill/>
          </a:ln>
        </p:spPr>
        <p:txBody>
          <a:bodyPr wrap="square" rtlCol="0">
            <a:spAutoFit/>
          </a:bodyPr>
          <a:lstStyle/>
          <a:p>
            <a:r>
              <a:rPr lang="fr-CH" dirty="0"/>
              <a:t>3</a:t>
            </a:r>
            <a:r>
              <a:rPr lang="fr-CH" baseline="30000" dirty="0"/>
              <a:t>ème</a:t>
            </a:r>
            <a:r>
              <a:rPr lang="fr-CH" dirty="0"/>
              <a:t> Pilier</a:t>
            </a:r>
          </a:p>
        </p:txBody>
      </p:sp>
    </p:spTree>
    <p:extLst>
      <p:ext uri="{BB962C8B-B14F-4D97-AF65-F5344CB8AC3E}">
        <p14:creationId xmlns:p14="http://schemas.microsoft.com/office/powerpoint/2010/main" val="1395158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95999" y="378000"/>
            <a:ext cx="7636985" cy="900000"/>
          </a:xfrm>
        </p:spPr>
        <p:txBody>
          <a:bodyPr/>
          <a:lstStyle/>
          <a:p>
            <a:r>
              <a:rPr lang="de-CH" dirty="0" err="1"/>
              <a:t>Octroi</a:t>
            </a:r>
            <a:r>
              <a:rPr lang="de-CH" dirty="0"/>
              <a:t> de </a:t>
            </a:r>
            <a:r>
              <a:rPr lang="de-CH" dirty="0" err="1"/>
              <a:t>prestations</a:t>
            </a:r>
            <a:r>
              <a:rPr lang="de-CH" dirty="0"/>
              <a:t> </a:t>
            </a:r>
            <a:r>
              <a:rPr lang="de-CH" dirty="0" err="1"/>
              <a:t>complémentaires</a:t>
            </a:r>
            <a:r>
              <a:rPr lang="de-CH" dirty="0"/>
              <a:t>, 2008-17</a:t>
            </a:r>
          </a:p>
        </p:txBody>
      </p:sp>
      <p:sp>
        <p:nvSpPr>
          <p:cNvPr id="3" name="Inhaltsplatzhalter 2"/>
          <p:cNvSpPr>
            <a:spLocks noGrp="1"/>
          </p:cNvSpPr>
          <p:nvPr>
            <p:ph idx="1"/>
          </p:nvPr>
        </p:nvSpPr>
        <p:spPr>
          <a:xfrm>
            <a:off x="1296000" y="5854117"/>
            <a:ext cx="7488000" cy="339722"/>
          </a:xfrm>
        </p:spPr>
        <p:txBody>
          <a:bodyPr>
            <a:normAutofit/>
          </a:bodyPr>
          <a:lstStyle/>
          <a:p>
            <a:pPr marL="0" indent="0">
              <a:buNone/>
            </a:pPr>
            <a:r>
              <a:rPr lang="de-CH" sz="1400" dirty="0"/>
              <a:t>Source: OFAS – </a:t>
            </a:r>
            <a:r>
              <a:rPr lang="de-CH" sz="1400" dirty="0" err="1"/>
              <a:t>Statistiques</a:t>
            </a:r>
            <a:r>
              <a:rPr lang="de-CH" sz="1400" dirty="0"/>
              <a:t> PC, OFS – </a:t>
            </a:r>
            <a:r>
              <a:rPr lang="de-CH" sz="1400" dirty="0" err="1"/>
              <a:t>Statistiques</a:t>
            </a:r>
            <a:r>
              <a:rPr lang="de-CH" sz="1400" dirty="0"/>
              <a:t> de </a:t>
            </a:r>
            <a:r>
              <a:rPr lang="de-CH" sz="1400" dirty="0" err="1"/>
              <a:t>l’aide</a:t>
            </a:r>
            <a:r>
              <a:rPr lang="de-CH" sz="1400" dirty="0"/>
              <a:t> </a:t>
            </a:r>
            <a:r>
              <a:rPr lang="de-CH" sz="1400" dirty="0" err="1"/>
              <a:t>sociale</a:t>
            </a:r>
            <a:r>
              <a:rPr lang="de-CH" sz="1400" dirty="0"/>
              <a:t> </a:t>
            </a:r>
          </a:p>
        </p:txBody>
      </p:sp>
      <p:sp>
        <p:nvSpPr>
          <p:cNvPr id="5" name="Foliennummernplatzhalter 4"/>
          <p:cNvSpPr>
            <a:spLocks noGrp="1"/>
          </p:cNvSpPr>
          <p:nvPr>
            <p:ph type="sldNum" sz="quarter" idx="12"/>
          </p:nvPr>
        </p:nvSpPr>
        <p:spPr/>
        <p:txBody>
          <a:bodyPr/>
          <a:lstStyle/>
          <a:p>
            <a:fld id="{2258134C-0064-4AC4-8A21-13295BEB3DAD}" type="slidenum">
              <a:rPr lang="de-CH" smtClean="0"/>
              <a:t>7</a:t>
            </a:fld>
            <a:endParaRPr lang="de-CH"/>
          </a:p>
        </p:txBody>
      </p:sp>
      <p:pic>
        <p:nvPicPr>
          <p:cNvPr id="9" name="Grafik 8"/>
          <p:cNvPicPr>
            <a:picLocks noChangeAspect="1"/>
          </p:cNvPicPr>
          <p:nvPr/>
        </p:nvPicPr>
        <p:blipFill>
          <a:blip r:embed="rId3"/>
          <a:stretch>
            <a:fillRect/>
          </a:stretch>
        </p:blipFill>
        <p:spPr>
          <a:xfrm>
            <a:off x="1296000" y="948573"/>
            <a:ext cx="7346584" cy="4745383"/>
          </a:xfrm>
          <a:prstGeom prst="rect">
            <a:avLst/>
          </a:prstGeom>
        </p:spPr>
      </p:pic>
      <p:sp>
        <p:nvSpPr>
          <p:cNvPr id="6" name="Textfeld 5"/>
          <p:cNvSpPr txBox="1"/>
          <p:nvPr/>
        </p:nvSpPr>
        <p:spPr>
          <a:xfrm>
            <a:off x="4969292" y="868492"/>
            <a:ext cx="3780200" cy="4905544"/>
          </a:xfrm>
          <a:prstGeom prst="rect">
            <a:avLst/>
          </a:prstGeom>
          <a:solidFill>
            <a:schemeClr val="bg1"/>
          </a:solidFill>
        </p:spPr>
        <p:txBody>
          <a:bodyPr wrap="square" rtlCol="0">
            <a:spAutoFit/>
          </a:bodyPr>
          <a:lstStyle/>
          <a:p>
            <a:endParaRPr lang="de-CH" dirty="0"/>
          </a:p>
        </p:txBody>
      </p:sp>
      <p:sp>
        <p:nvSpPr>
          <p:cNvPr id="4" name="ZoneTexte 3">
            <a:extLst>
              <a:ext uri="{FF2B5EF4-FFF2-40B4-BE49-F238E27FC236}">
                <a16:creationId xmlns:a16="http://schemas.microsoft.com/office/drawing/2014/main" id="{1F57CAA3-E127-46B8-B59A-998B1D97BC19}"/>
              </a:ext>
            </a:extLst>
          </p:cNvPr>
          <p:cNvSpPr txBox="1"/>
          <p:nvPr/>
        </p:nvSpPr>
        <p:spPr>
          <a:xfrm>
            <a:off x="1585200" y="1019527"/>
            <a:ext cx="3094892" cy="584775"/>
          </a:xfrm>
          <a:prstGeom prst="rect">
            <a:avLst/>
          </a:prstGeom>
          <a:solidFill>
            <a:schemeClr val="bg1"/>
          </a:solidFill>
          <a:ln>
            <a:noFill/>
          </a:ln>
        </p:spPr>
        <p:txBody>
          <a:bodyPr wrap="square" rtlCol="0">
            <a:spAutoFit/>
          </a:bodyPr>
          <a:lstStyle/>
          <a:p>
            <a:pPr algn="ctr"/>
            <a:r>
              <a:rPr lang="fr-CH" sz="1600" b="1" dirty="0"/>
              <a:t>Rentiers et rentières AVS avec PC</a:t>
            </a:r>
          </a:p>
        </p:txBody>
      </p:sp>
      <p:sp>
        <p:nvSpPr>
          <p:cNvPr id="7" name="ZoneTexte 6">
            <a:extLst>
              <a:ext uri="{FF2B5EF4-FFF2-40B4-BE49-F238E27FC236}">
                <a16:creationId xmlns:a16="http://schemas.microsoft.com/office/drawing/2014/main" id="{55CF154C-6F7E-49E4-A5D9-624F55E783D2}"/>
              </a:ext>
            </a:extLst>
          </p:cNvPr>
          <p:cNvSpPr txBox="1"/>
          <p:nvPr/>
        </p:nvSpPr>
        <p:spPr>
          <a:xfrm>
            <a:off x="1965027" y="4994031"/>
            <a:ext cx="2335237" cy="292388"/>
          </a:xfrm>
          <a:prstGeom prst="rect">
            <a:avLst/>
          </a:prstGeom>
          <a:solidFill>
            <a:schemeClr val="bg1"/>
          </a:solidFill>
          <a:ln>
            <a:noFill/>
          </a:ln>
        </p:spPr>
        <p:txBody>
          <a:bodyPr wrap="square" rtlCol="0">
            <a:spAutoFit/>
          </a:bodyPr>
          <a:lstStyle/>
          <a:p>
            <a:r>
              <a:rPr lang="fr-CH" sz="1300" dirty="0"/>
              <a:t>Nombre (échelle gauche)</a:t>
            </a:r>
          </a:p>
        </p:txBody>
      </p:sp>
      <p:sp>
        <p:nvSpPr>
          <p:cNvPr id="10" name="ZoneTexte 9">
            <a:extLst>
              <a:ext uri="{FF2B5EF4-FFF2-40B4-BE49-F238E27FC236}">
                <a16:creationId xmlns:a16="http://schemas.microsoft.com/office/drawing/2014/main" id="{E3C3BE29-8925-4599-8B94-92382A8C9ECD}"/>
              </a:ext>
            </a:extLst>
          </p:cNvPr>
          <p:cNvSpPr txBox="1"/>
          <p:nvPr/>
        </p:nvSpPr>
        <p:spPr>
          <a:xfrm>
            <a:off x="1965027" y="5267635"/>
            <a:ext cx="2897357" cy="292388"/>
          </a:xfrm>
          <a:prstGeom prst="rect">
            <a:avLst/>
          </a:prstGeom>
          <a:solidFill>
            <a:schemeClr val="bg1"/>
          </a:solidFill>
          <a:ln>
            <a:noFill/>
          </a:ln>
        </p:spPr>
        <p:txBody>
          <a:bodyPr wrap="square" rtlCol="0">
            <a:spAutoFit/>
          </a:bodyPr>
          <a:lstStyle/>
          <a:p>
            <a:r>
              <a:rPr lang="fr-CH" sz="1300" dirty="0"/>
              <a:t>Taux perception PC (échelle droite)</a:t>
            </a:r>
          </a:p>
        </p:txBody>
      </p:sp>
    </p:spTree>
    <p:extLst>
      <p:ext uri="{BB962C8B-B14F-4D97-AF65-F5344CB8AC3E}">
        <p14:creationId xmlns:p14="http://schemas.microsoft.com/office/powerpoint/2010/main" val="3225926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err="1"/>
              <a:t>Octroi</a:t>
            </a:r>
            <a:r>
              <a:rPr lang="de-CH" dirty="0"/>
              <a:t> de PC et </a:t>
            </a:r>
            <a:r>
              <a:rPr lang="de-CH" dirty="0" err="1"/>
              <a:t>d’aide</a:t>
            </a:r>
            <a:r>
              <a:rPr lang="de-CH" dirty="0"/>
              <a:t> </a:t>
            </a:r>
            <a:r>
              <a:rPr lang="de-CH" dirty="0" err="1"/>
              <a:t>sociale</a:t>
            </a:r>
            <a:r>
              <a:rPr lang="de-CH" dirty="0"/>
              <a:t>, 2008-17</a:t>
            </a:r>
          </a:p>
        </p:txBody>
      </p:sp>
      <p:sp>
        <p:nvSpPr>
          <p:cNvPr id="3" name="Inhaltsplatzhalter 2"/>
          <p:cNvSpPr>
            <a:spLocks noGrp="1"/>
          </p:cNvSpPr>
          <p:nvPr>
            <p:ph idx="1"/>
          </p:nvPr>
        </p:nvSpPr>
        <p:spPr>
          <a:xfrm>
            <a:off x="1296000" y="5854117"/>
            <a:ext cx="7488000" cy="339722"/>
          </a:xfrm>
        </p:spPr>
        <p:txBody>
          <a:bodyPr>
            <a:normAutofit/>
          </a:bodyPr>
          <a:lstStyle/>
          <a:p>
            <a:pPr marL="0" indent="0">
              <a:buNone/>
            </a:pPr>
            <a:r>
              <a:rPr lang="de-CH" sz="1400" dirty="0"/>
              <a:t>Source: OFAS – </a:t>
            </a:r>
            <a:r>
              <a:rPr lang="de-CH" sz="1400" dirty="0" err="1"/>
              <a:t>Statistiques</a:t>
            </a:r>
            <a:r>
              <a:rPr lang="de-CH" sz="1400" dirty="0"/>
              <a:t> PC, OFS – </a:t>
            </a:r>
            <a:r>
              <a:rPr lang="de-CH" sz="1400" dirty="0" err="1"/>
              <a:t>Statistiques</a:t>
            </a:r>
            <a:r>
              <a:rPr lang="de-CH" sz="1400" dirty="0"/>
              <a:t> de </a:t>
            </a:r>
            <a:r>
              <a:rPr lang="de-CH" sz="1400" dirty="0" err="1"/>
              <a:t>l’aide</a:t>
            </a:r>
            <a:r>
              <a:rPr lang="de-CH" sz="1400" dirty="0"/>
              <a:t> </a:t>
            </a:r>
            <a:r>
              <a:rPr lang="de-CH" sz="1400" dirty="0" err="1"/>
              <a:t>sociale</a:t>
            </a:r>
            <a:endParaRPr lang="de-CH" sz="1400" dirty="0"/>
          </a:p>
        </p:txBody>
      </p:sp>
      <p:sp>
        <p:nvSpPr>
          <p:cNvPr id="5" name="Foliennummernplatzhalter 4"/>
          <p:cNvSpPr>
            <a:spLocks noGrp="1"/>
          </p:cNvSpPr>
          <p:nvPr>
            <p:ph type="sldNum" sz="quarter" idx="12"/>
          </p:nvPr>
        </p:nvSpPr>
        <p:spPr/>
        <p:txBody>
          <a:bodyPr/>
          <a:lstStyle/>
          <a:p>
            <a:fld id="{2258134C-0064-4AC4-8A21-13295BEB3DAD}" type="slidenum">
              <a:rPr lang="de-CH" smtClean="0"/>
              <a:t>8</a:t>
            </a:fld>
            <a:endParaRPr lang="de-CH"/>
          </a:p>
        </p:txBody>
      </p:sp>
      <p:pic>
        <p:nvPicPr>
          <p:cNvPr id="9" name="Grafik 8"/>
          <p:cNvPicPr>
            <a:picLocks noChangeAspect="1"/>
          </p:cNvPicPr>
          <p:nvPr/>
        </p:nvPicPr>
        <p:blipFill>
          <a:blip r:embed="rId3"/>
          <a:stretch>
            <a:fillRect/>
          </a:stretch>
        </p:blipFill>
        <p:spPr>
          <a:xfrm>
            <a:off x="1296000" y="948573"/>
            <a:ext cx="7346584" cy="4745383"/>
          </a:xfrm>
          <a:prstGeom prst="rect">
            <a:avLst/>
          </a:prstGeom>
        </p:spPr>
      </p:pic>
      <p:sp>
        <p:nvSpPr>
          <p:cNvPr id="6" name="ZoneTexte 5">
            <a:extLst>
              <a:ext uri="{FF2B5EF4-FFF2-40B4-BE49-F238E27FC236}">
                <a16:creationId xmlns:a16="http://schemas.microsoft.com/office/drawing/2014/main" id="{809DDA57-9723-493C-B0D5-D1D2CC962A4D}"/>
              </a:ext>
            </a:extLst>
          </p:cNvPr>
          <p:cNvSpPr txBox="1"/>
          <p:nvPr/>
        </p:nvSpPr>
        <p:spPr>
          <a:xfrm>
            <a:off x="1965027" y="4994031"/>
            <a:ext cx="2335237" cy="292388"/>
          </a:xfrm>
          <a:prstGeom prst="rect">
            <a:avLst/>
          </a:prstGeom>
          <a:solidFill>
            <a:schemeClr val="bg1"/>
          </a:solidFill>
          <a:ln>
            <a:noFill/>
          </a:ln>
        </p:spPr>
        <p:txBody>
          <a:bodyPr wrap="square" rtlCol="0">
            <a:spAutoFit/>
          </a:bodyPr>
          <a:lstStyle/>
          <a:p>
            <a:r>
              <a:rPr lang="fr-CH" sz="1300" dirty="0"/>
              <a:t>Nombre (échelle gauche)</a:t>
            </a:r>
          </a:p>
        </p:txBody>
      </p:sp>
      <p:sp>
        <p:nvSpPr>
          <p:cNvPr id="7" name="ZoneTexte 6">
            <a:extLst>
              <a:ext uri="{FF2B5EF4-FFF2-40B4-BE49-F238E27FC236}">
                <a16:creationId xmlns:a16="http://schemas.microsoft.com/office/drawing/2014/main" id="{CB46BAE5-73E1-45D6-B503-6D7249C03695}"/>
              </a:ext>
            </a:extLst>
          </p:cNvPr>
          <p:cNvSpPr txBox="1"/>
          <p:nvPr/>
        </p:nvSpPr>
        <p:spPr>
          <a:xfrm>
            <a:off x="5639372" y="4994031"/>
            <a:ext cx="2335237" cy="292388"/>
          </a:xfrm>
          <a:prstGeom prst="rect">
            <a:avLst/>
          </a:prstGeom>
          <a:solidFill>
            <a:schemeClr val="bg1"/>
          </a:solidFill>
          <a:ln>
            <a:noFill/>
          </a:ln>
        </p:spPr>
        <p:txBody>
          <a:bodyPr wrap="square" rtlCol="0">
            <a:spAutoFit/>
          </a:bodyPr>
          <a:lstStyle/>
          <a:p>
            <a:r>
              <a:rPr lang="fr-CH" sz="1300" dirty="0"/>
              <a:t>Nombre (échelle gauche)</a:t>
            </a:r>
          </a:p>
        </p:txBody>
      </p:sp>
      <p:sp>
        <p:nvSpPr>
          <p:cNvPr id="8" name="ZoneTexte 7">
            <a:extLst>
              <a:ext uri="{FF2B5EF4-FFF2-40B4-BE49-F238E27FC236}">
                <a16:creationId xmlns:a16="http://schemas.microsoft.com/office/drawing/2014/main" id="{97D6B92E-DBE9-43AF-98DC-A7EABD9B3361}"/>
              </a:ext>
            </a:extLst>
          </p:cNvPr>
          <p:cNvSpPr txBox="1"/>
          <p:nvPr/>
        </p:nvSpPr>
        <p:spPr>
          <a:xfrm>
            <a:off x="1965027" y="5267635"/>
            <a:ext cx="2897357" cy="292388"/>
          </a:xfrm>
          <a:prstGeom prst="rect">
            <a:avLst/>
          </a:prstGeom>
          <a:solidFill>
            <a:schemeClr val="bg1"/>
          </a:solidFill>
          <a:ln>
            <a:noFill/>
          </a:ln>
        </p:spPr>
        <p:txBody>
          <a:bodyPr wrap="square" rtlCol="0">
            <a:spAutoFit/>
          </a:bodyPr>
          <a:lstStyle/>
          <a:p>
            <a:r>
              <a:rPr lang="fr-CH" sz="1300" dirty="0"/>
              <a:t>Taux perception PC (échelle droite)</a:t>
            </a:r>
          </a:p>
        </p:txBody>
      </p:sp>
      <p:sp>
        <p:nvSpPr>
          <p:cNvPr id="4" name="ZoneTexte 3">
            <a:extLst>
              <a:ext uri="{FF2B5EF4-FFF2-40B4-BE49-F238E27FC236}">
                <a16:creationId xmlns:a16="http://schemas.microsoft.com/office/drawing/2014/main" id="{8206C427-3D1A-476D-9C2A-D259EB06F063}"/>
              </a:ext>
            </a:extLst>
          </p:cNvPr>
          <p:cNvSpPr txBox="1"/>
          <p:nvPr/>
        </p:nvSpPr>
        <p:spPr>
          <a:xfrm>
            <a:off x="5613679" y="5361358"/>
            <a:ext cx="2929597" cy="292388"/>
          </a:xfrm>
          <a:prstGeom prst="rect">
            <a:avLst/>
          </a:prstGeom>
          <a:solidFill>
            <a:schemeClr val="bg1"/>
          </a:solidFill>
          <a:ln>
            <a:noFill/>
          </a:ln>
        </p:spPr>
        <p:txBody>
          <a:bodyPr wrap="square" rtlCol="0">
            <a:spAutoFit/>
          </a:bodyPr>
          <a:lstStyle/>
          <a:p>
            <a:r>
              <a:rPr lang="fr-CH" sz="1300" dirty="0"/>
              <a:t>Taux d’aide sociale (échelle droite) </a:t>
            </a:r>
          </a:p>
        </p:txBody>
      </p:sp>
      <p:sp>
        <p:nvSpPr>
          <p:cNvPr id="10" name="ZoneTexte 9">
            <a:extLst>
              <a:ext uri="{FF2B5EF4-FFF2-40B4-BE49-F238E27FC236}">
                <a16:creationId xmlns:a16="http://schemas.microsoft.com/office/drawing/2014/main" id="{771BF3FE-6EED-4117-B0B2-B728A6E74553}"/>
              </a:ext>
            </a:extLst>
          </p:cNvPr>
          <p:cNvSpPr txBox="1"/>
          <p:nvPr/>
        </p:nvSpPr>
        <p:spPr>
          <a:xfrm>
            <a:off x="1585200" y="1019527"/>
            <a:ext cx="3094892" cy="584775"/>
          </a:xfrm>
          <a:prstGeom prst="rect">
            <a:avLst/>
          </a:prstGeom>
          <a:solidFill>
            <a:schemeClr val="bg1"/>
          </a:solidFill>
          <a:ln>
            <a:noFill/>
          </a:ln>
        </p:spPr>
        <p:txBody>
          <a:bodyPr wrap="square" rtlCol="0">
            <a:spAutoFit/>
          </a:bodyPr>
          <a:lstStyle/>
          <a:p>
            <a:pPr algn="ctr"/>
            <a:r>
              <a:rPr lang="fr-CH" sz="1600" b="1" dirty="0"/>
              <a:t>Rentiers et rentières AVS avec PC</a:t>
            </a:r>
          </a:p>
        </p:txBody>
      </p:sp>
      <p:sp>
        <p:nvSpPr>
          <p:cNvPr id="11" name="ZoneTexte 10">
            <a:extLst>
              <a:ext uri="{FF2B5EF4-FFF2-40B4-BE49-F238E27FC236}">
                <a16:creationId xmlns:a16="http://schemas.microsoft.com/office/drawing/2014/main" id="{495AD5E7-39FB-4B2A-AB93-BFF73D04DB98}"/>
              </a:ext>
            </a:extLst>
          </p:cNvPr>
          <p:cNvSpPr txBox="1"/>
          <p:nvPr/>
        </p:nvSpPr>
        <p:spPr>
          <a:xfrm>
            <a:off x="5224374" y="981279"/>
            <a:ext cx="3165231" cy="523220"/>
          </a:xfrm>
          <a:prstGeom prst="rect">
            <a:avLst/>
          </a:prstGeom>
          <a:solidFill>
            <a:schemeClr val="bg1"/>
          </a:solidFill>
          <a:ln>
            <a:noFill/>
          </a:ln>
        </p:spPr>
        <p:txBody>
          <a:bodyPr wrap="square" rtlCol="0">
            <a:spAutoFit/>
          </a:bodyPr>
          <a:lstStyle/>
          <a:p>
            <a:pPr algn="ctr"/>
            <a:r>
              <a:rPr lang="fr-CH" sz="1400" b="1" dirty="0"/>
              <a:t>Bénéficiaires de l’aide sociale </a:t>
            </a:r>
            <a:br>
              <a:rPr lang="fr-CH" sz="1400" b="1" dirty="0"/>
            </a:br>
            <a:r>
              <a:rPr lang="fr-CH" sz="1400" b="1" dirty="0"/>
              <a:t>après 65 ans</a:t>
            </a:r>
          </a:p>
        </p:txBody>
      </p:sp>
    </p:spTree>
    <p:extLst>
      <p:ext uri="{BB962C8B-B14F-4D97-AF65-F5344CB8AC3E}">
        <p14:creationId xmlns:p14="http://schemas.microsoft.com/office/powerpoint/2010/main" val="34416816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err="1"/>
              <a:t>Taux</a:t>
            </a:r>
            <a:r>
              <a:rPr lang="de-CH" dirty="0"/>
              <a:t> de </a:t>
            </a:r>
            <a:r>
              <a:rPr lang="de-CH" dirty="0" err="1"/>
              <a:t>pauvreté</a:t>
            </a:r>
            <a:r>
              <a:rPr lang="de-CH" dirty="0"/>
              <a:t> : </a:t>
            </a:r>
            <a:r>
              <a:rPr lang="de-CH" dirty="0" err="1"/>
              <a:t>pauvreté</a:t>
            </a:r>
            <a:r>
              <a:rPr lang="de-CH" dirty="0"/>
              <a:t> en </a:t>
            </a:r>
            <a:r>
              <a:rPr lang="de-CH" dirty="0" err="1"/>
              <a:t>termes</a:t>
            </a:r>
            <a:r>
              <a:rPr lang="de-CH" dirty="0"/>
              <a:t> de </a:t>
            </a:r>
            <a:r>
              <a:rPr lang="de-CH" dirty="0" err="1"/>
              <a:t>revenu</a:t>
            </a:r>
            <a:endParaRPr lang="de-CH" dirty="0"/>
          </a:p>
        </p:txBody>
      </p:sp>
      <p:sp>
        <p:nvSpPr>
          <p:cNvPr id="5" name="Foliennummernplatzhalter 4"/>
          <p:cNvSpPr>
            <a:spLocks noGrp="1"/>
          </p:cNvSpPr>
          <p:nvPr>
            <p:ph type="sldNum" sz="quarter" idx="12"/>
          </p:nvPr>
        </p:nvSpPr>
        <p:spPr/>
        <p:txBody>
          <a:bodyPr/>
          <a:lstStyle/>
          <a:p>
            <a:fld id="{2258134C-0064-4AC4-8A21-13295BEB3DAD}" type="slidenum">
              <a:rPr lang="de-CH" smtClean="0"/>
              <a:t>9</a:t>
            </a:fld>
            <a:endParaRPr lang="de-CH"/>
          </a:p>
        </p:txBody>
      </p:sp>
      <p:graphicFrame>
        <p:nvGraphicFramePr>
          <p:cNvPr id="6" name="Tabelle 5"/>
          <p:cNvGraphicFramePr>
            <a:graphicFrameLocks noGrp="1"/>
          </p:cNvGraphicFramePr>
          <p:nvPr>
            <p:extLst>
              <p:ext uri="{D42A27DB-BD31-4B8C-83A1-F6EECF244321}">
                <p14:modId xmlns:p14="http://schemas.microsoft.com/office/powerpoint/2010/main" val="936708289"/>
              </p:ext>
            </p:extLst>
          </p:nvPr>
        </p:nvGraphicFramePr>
        <p:xfrm>
          <a:off x="1296000" y="1278000"/>
          <a:ext cx="5028600" cy="3443521"/>
        </p:xfrm>
        <a:graphic>
          <a:graphicData uri="http://schemas.openxmlformats.org/drawingml/2006/table">
            <a:tbl>
              <a:tblPr firstRow="1" bandRow="1">
                <a:tableStyleId>{7DF18680-E054-41AD-8BC1-D1AEF772440D}</a:tableStyleId>
              </a:tblPr>
              <a:tblGrid>
                <a:gridCol w="2329416">
                  <a:extLst>
                    <a:ext uri="{9D8B030D-6E8A-4147-A177-3AD203B41FA5}">
                      <a16:colId xmlns:a16="http://schemas.microsoft.com/office/drawing/2014/main" val="1851399322"/>
                    </a:ext>
                  </a:extLst>
                </a:gridCol>
                <a:gridCol w="1394365">
                  <a:extLst>
                    <a:ext uri="{9D8B030D-6E8A-4147-A177-3AD203B41FA5}">
                      <a16:colId xmlns:a16="http://schemas.microsoft.com/office/drawing/2014/main" val="3174432546"/>
                    </a:ext>
                  </a:extLst>
                </a:gridCol>
                <a:gridCol w="1304819">
                  <a:extLst>
                    <a:ext uri="{9D8B030D-6E8A-4147-A177-3AD203B41FA5}">
                      <a16:colId xmlns:a16="http://schemas.microsoft.com/office/drawing/2014/main" val="2743297707"/>
                    </a:ext>
                  </a:extLst>
                </a:gridCol>
              </a:tblGrid>
              <a:tr h="541761">
                <a:tc gridSpan="3">
                  <a:txBody>
                    <a:bodyPr/>
                    <a:lstStyle/>
                    <a:p>
                      <a:pPr algn="ctr"/>
                      <a:r>
                        <a:rPr lang="de-CH" sz="1800" dirty="0" err="1"/>
                        <a:t>Toutes</a:t>
                      </a:r>
                      <a:r>
                        <a:rPr lang="de-CH" sz="1800" dirty="0"/>
                        <a:t> </a:t>
                      </a:r>
                      <a:r>
                        <a:rPr lang="de-CH" sz="1800" dirty="0" err="1"/>
                        <a:t>les</a:t>
                      </a:r>
                      <a:r>
                        <a:rPr lang="de-CH" sz="1800" dirty="0"/>
                        <a:t> </a:t>
                      </a:r>
                      <a:r>
                        <a:rPr lang="de-CH" sz="1800" dirty="0" err="1"/>
                        <a:t>personnes</a:t>
                      </a:r>
                      <a:r>
                        <a:rPr lang="de-CH" sz="1800" dirty="0"/>
                        <a:t> (2017)</a:t>
                      </a:r>
                    </a:p>
                  </a:txBody>
                  <a:tcPr anchor="ctr"/>
                </a:tc>
                <a:tc hMerge="1">
                  <a:txBody>
                    <a:bodyPr/>
                    <a:lstStyle/>
                    <a:p>
                      <a:pPr algn="r"/>
                      <a:endParaRPr lang="de-CH" dirty="0"/>
                    </a:p>
                  </a:txBody>
                  <a:tcPr anchor="ctr"/>
                </a:tc>
                <a:tc hMerge="1">
                  <a:txBody>
                    <a:bodyPr/>
                    <a:lstStyle/>
                    <a:p>
                      <a:pPr algn="r"/>
                      <a:endParaRPr lang="de-CH" dirty="0"/>
                    </a:p>
                  </a:txBody>
                  <a:tcPr anchor="ctr"/>
                </a:tc>
                <a:extLst>
                  <a:ext uri="{0D108BD9-81ED-4DB2-BD59-A6C34878D82A}">
                    <a16:rowId xmlns:a16="http://schemas.microsoft.com/office/drawing/2014/main" val="1526666051"/>
                  </a:ext>
                </a:extLst>
              </a:tr>
              <a:tr h="734716">
                <a:tc>
                  <a:txBody>
                    <a:bodyPr/>
                    <a:lstStyle/>
                    <a:p>
                      <a:r>
                        <a:rPr lang="de-CH" sz="1800" b="1" dirty="0">
                          <a:solidFill>
                            <a:schemeClr val="bg1"/>
                          </a:solidFill>
                        </a:rPr>
                        <a:t>Classes </a:t>
                      </a:r>
                      <a:r>
                        <a:rPr lang="de-CH" sz="1800" b="1" dirty="0" err="1">
                          <a:solidFill>
                            <a:schemeClr val="bg1"/>
                          </a:solidFill>
                        </a:rPr>
                        <a:t>d’âge</a:t>
                      </a:r>
                      <a:endParaRPr lang="de-CH" sz="1800" b="1" dirty="0">
                        <a:solidFill>
                          <a:schemeClr val="bg1"/>
                        </a:solidFill>
                      </a:endParaRPr>
                    </a:p>
                  </a:txBody>
                  <a:tcPr anchor="ctr">
                    <a:solidFill>
                      <a:schemeClr val="accent5"/>
                    </a:solidFill>
                  </a:tcPr>
                </a:tc>
                <a:tc>
                  <a:txBody>
                    <a:bodyPr/>
                    <a:lstStyle/>
                    <a:p>
                      <a:pPr algn="r"/>
                      <a:r>
                        <a:rPr lang="de-CH" sz="1800" b="1" dirty="0" err="1">
                          <a:solidFill>
                            <a:schemeClr val="bg1"/>
                          </a:solidFill>
                        </a:rPr>
                        <a:t>Taux</a:t>
                      </a:r>
                      <a:r>
                        <a:rPr lang="de-CH" sz="1800" b="1" dirty="0">
                          <a:solidFill>
                            <a:schemeClr val="bg1"/>
                          </a:solidFill>
                        </a:rPr>
                        <a:t> de </a:t>
                      </a:r>
                      <a:r>
                        <a:rPr lang="de-CH" sz="1800" b="1" dirty="0" err="1">
                          <a:solidFill>
                            <a:schemeClr val="bg1"/>
                          </a:solidFill>
                        </a:rPr>
                        <a:t>pauvreté</a:t>
                      </a:r>
                      <a:endParaRPr lang="de-CH" sz="1800" b="1" dirty="0">
                        <a:solidFill>
                          <a:schemeClr val="bg1"/>
                        </a:solidFill>
                      </a:endParaRPr>
                    </a:p>
                  </a:txBody>
                  <a:tcPr anchor="ctr">
                    <a:solidFill>
                      <a:schemeClr val="accent5"/>
                    </a:solidFill>
                  </a:tcPr>
                </a:tc>
                <a:tc>
                  <a:txBody>
                    <a:bodyPr/>
                    <a:lstStyle/>
                    <a:p>
                      <a:pPr algn="r"/>
                      <a:r>
                        <a:rPr lang="de-CH" sz="1800" b="1" dirty="0">
                          <a:solidFill>
                            <a:schemeClr val="bg1"/>
                          </a:solidFill>
                        </a:rPr>
                        <a:t>VI</a:t>
                      </a:r>
                      <a:r>
                        <a:rPr lang="de-CH" sz="1800" b="1" baseline="0" dirty="0">
                          <a:solidFill>
                            <a:schemeClr val="bg1"/>
                          </a:solidFill>
                        </a:rPr>
                        <a:t> (95%)</a:t>
                      </a:r>
                      <a:endParaRPr lang="de-CH" sz="1800" b="1" dirty="0">
                        <a:solidFill>
                          <a:schemeClr val="bg1"/>
                        </a:solidFill>
                      </a:endParaRPr>
                    </a:p>
                  </a:txBody>
                  <a:tcPr anchor="ctr">
                    <a:solidFill>
                      <a:schemeClr val="accent5"/>
                    </a:solidFill>
                  </a:tcPr>
                </a:tc>
                <a:extLst>
                  <a:ext uri="{0D108BD9-81ED-4DB2-BD59-A6C34878D82A}">
                    <a16:rowId xmlns:a16="http://schemas.microsoft.com/office/drawing/2014/main" val="3482922536"/>
                  </a:ext>
                </a:extLst>
              </a:tr>
              <a:tr h="541761">
                <a:tc>
                  <a:txBody>
                    <a:bodyPr/>
                    <a:lstStyle/>
                    <a:p>
                      <a:r>
                        <a:rPr lang="de-CH" sz="1800" dirty="0"/>
                        <a:t>0-17 ans</a:t>
                      </a:r>
                    </a:p>
                  </a:txBody>
                  <a:tcPr anchor="ctr">
                    <a:solidFill>
                      <a:srgbClr val="DACBD0"/>
                    </a:solidFill>
                  </a:tcPr>
                </a:tc>
                <a:tc>
                  <a:txBody>
                    <a:bodyPr/>
                    <a:lstStyle/>
                    <a:p>
                      <a:pPr algn="r"/>
                      <a:r>
                        <a:rPr lang="de-CH" sz="1800" dirty="0"/>
                        <a:t>6.9%</a:t>
                      </a:r>
                    </a:p>
                  </a:txBody>
                  <a:tcPr anchor="ctr">
                    <a:solidFill>
                      <a:srgbClr val="DACBD0"/>
                    </a:solidFill>
                  </a:tcPr>
                </a:tc>
                <a:tc>
                  <a:txBody>
                    <a:bodyPr/>
                    <a:lstStyle/>
                    <a:p>
                      <a:pPr algn="r"/>
                      <a:r>
                        <a:rPr lang="de-CH" sz="1800" dirty="0"/>
                        <a:t>+/- 1.3%</a:t>
                      </a:r>
                    </a:p>
                  </a:txBody>
                  <a:tcPr anchor="ctr">
                    <a:solidFill>
                      <a:srgbClr val="DACBD0"/>
                    </a:solidFill>
                  </a:tcPr>
                </a:tc>
                <a:extLst>
                  <a:ext uri="{0D108BD9-81ED-4DB2-BD59-A6C34878D82A}">
                    <a16:rowId xmlns:a16="http://schemas.microsoft.com/office/drawing/2014/main" val="2814599909"/>
                  </a:ext>
                </a:extLst>
              </a:tr>
              <a:tr h="541761">
                <a:tc>
                  <a:txBody>
                    <a:bodyPr/>
                    <a:lstStyle/>
                    <a:p>
                      <a:r>
                        <a:rPr lang="de-CH" sz="1800" dirty="0"/>
                        <a:t>18-64 ans</a:t>
                      </a:r>
                    </a:p>
                  </a:txBody>
                  <a:tcPr anchor="ctr">
                    <a:solidFill>
                      <a:srgbClr val="DACBD0"/>
                    </a:solidFill>
                  </a:tcPr>
                </a:tc>
                <a:tc>
                  <a:txBody>
                    <a:bodyPr/>
                    <a:lstStyle/>
                    <a:p>
                      <a:pPr algn="r"/>
                      <a:r>
                        <a:rPr lang="de-CH" sz="1800" dirty="0"/>
                        <a:t>6.6%</a:t>
                      </a:r>
                    </a:p>
                  </a:txBody>
                  <a:tcPr anchor="ctr">
                    <a:solidFill>
                      <a:srgbClr val="DACBD0"/>
                    </a:solidFill>
                  </a:tcPr>
                </a:tc>
                <a:tc>
                  <a:txBody>
                    <a:bodyPr/>
                    <a:lstStyle/>
                    <a:p>
                      <a:pPr algn="r"/>
                      <a:r>
                        <a:rPr lang="de-CH" sz="1800" dirty="0"/>
                        <a:t>+/- 0.6%</a:t>
                      </a:r>
                    </a:p>
                  </a:txBody>
                  <a:tcPr anchor="ctr">
                    <a:solidFill>
                      <a:srgbClr val="DACBD0"/>
                    </a:solidFill>
                  </a:tcPr>
                </a:tc>
                <a:extLst>
                  <a:ext uri="{0D108BD9-81ED-4DB2-BD59-A6C34878D82A}">
                    <a16:rowId xmlns:a16="http://schemas.microsoft.com/office/drawing/2014/main" val="3723065790"/>
                  </a:ext>
                </a:extLst>
              </a:tr>
              <a:tr h="541761">
                <a:tc>
                  <a:txBody>
                    <a:bodyPr/>
                    <a:lstStyle/>
                    <a:p>
                      <a:r>
                        <a:rPr lang="de-CH" sz="1800" dirty="0"/>
                        <a:t>ab 65 ans</a:t>
                      </a:r>
                    </a:p>
                  </a:txBody>
                  <a:tcPr anchor="ctr">
                    <a:solidFill>
                      <a:srgbClr val="DACBD0"/>
                    </a:solidFill>
                  </a:tcPr>
                </a:tc>
                <a:tc>
                  <a:txBody>
                    <a:bodyPr/>
                    <a:lstStyle/>
                    <a:p>
                      <a:pPr algn="r"/>
                      <a:r>
                        <a:rPr lang="de-CH" sz="1800" dirty="0"/>
                        <a:t>15.2%</a:t>
                      </a:r>
                    </a:p>
                  </a:txBody>
                  <a:tcPr anchor="ctr">
                    <a:solidFill>
                      <a:srgbClr val="DACBD0"/>
                    </a:solidFill>
                  </a:tcPr>
                </a:tc>
                <a:tc>
                  <a:txBody>
                    <a:bodyPr/>
                    <a:lstStyle/>
                    <a:p>
                      <a:pPr marL="0" marR="0" lvl="0" indent="0" algn="r" defTabSz="685800" rtl="0" eaLnBrk="1" fontAlgn="auto" latinLnBrk="0" hangingPunct="1">
                        <a:lnSpc>
                          <a:spcPct val="100000"/>
                        </a:lnSpc>
                        <a:spcBef>
                          <a:spcPts val="0"/>
                        </a:spcBef>
                        <a:spcAft>
                          <a:spcPts val="0"/>
                        </a:spcAft>
                        <a:buClrTx/>
                        <a:buSzTx/>
                        <a:buFontTx/>
                        <a:buNone/>
                        <a:tabLst/>
                        <a:defRPr/>
                      </a:pPr>
                      <a:r>
                        <a:rPr kumimoji="0" lang="de-CH" sz="1800" b="0" i="0" u="none" strike="noStrike" kern="1200" cap="none" spc="0" normalizeH="0" baseline="0" noProof="0" dirty="0">
                          <a:ln>
                            <a:noFill/>
                          </a:ln>
                          <a:solidFill>
                            <a:prstClr val="black"/>
                          </a:solidFill>
                          <a:effectLst/>
                          <a:uLnTx/>
                          <a:uFillTx/>
                          <a:latin typeface="Arial" panose="020B0604020202020204"/>
                          <a:ea typeface="+mn-ea"/>
                          <a:cs typeface="+mn-cs"/>
                        </a:rPr>
                        <a:t>+/- 1.5%</a:t>
                      </a:r>
                    </a:p>
                  </a:txBody>
                  <a:tcPr anchor="ctr">
                    <a:solidFill>
                      <a:srgbClr val="DACBD0"/>
                    </a:solidFill>
                  </a:tcPr>
                </a:tc>
                <a:extLst>
                  <a:ext uri="{0D108BD9-81ED-4DB2-BD59-A6C34878D82A}">
                    <a16:rowId xmlns:a16="http://schemas.microsoft.com/office/drawing/2014/main" val="3682092817"/>
                  </a:ext>
                </a:extLst>
              </a:tr>
              <a:tr h="541761">
                <a:tc>
                  <a:txBody>
                    <a:bodyPr/>
                    <a:lstStyle/>
                    <a:p>
                      <a:r>
                        <a:rPr lang="de-CH" sz="1800" dirty="0"/>
                        <a:t>Total</a:t>
                      </a:r>
                    </a:p>
                  </a:txBody>
                  <a:tcPr anchor="ctr">
                    <a:solidFill>
                      <a:srgbClr val="DACBD0"/>
                    </a:solidFill>
                  </a:tcPr>
                </a:tc>
                <a:tc>
                  <a:txBody>
                    <a:bodyPr/>
                    <a:lstStyle/>
                    <a:p>
                      <a:pPr algn="r"/>
                      <a:r>
                        <a:rPr lang="de-CH" sz="1800" dirty="0"/>
                        <a:t>8.2%</a:t>
                      </a:r>
                    </a:p>
                  </a:txBody>
                  <a:tcPr anchor="ctr">
                    <a:solidFill>
                      <a:srgbClr val="DACBD0"/>
                    </a:solidFill>
                  </a:tcPr>
                </a:tc>
                <a:tc>
                  <a:txBody>
                    <a:bodyPr/>
                    <a:lstStyle/>
                    <a:p>
                      <a:pPr algn="r"/>
                      <a:r>
                        <a:rPr lang="de-CH" sz="1800" dirty="0"/>
                        <a:t>+/- 0.6%</a:t>
                      </a:r>
                    </a:p>
                  </a:txBody>
                  <a:tcPr anchor="ctr">
                    <a:solidFill>
                      <a:srgbClr val="DACBD0"/>
                    </a:solidFill>
                  </a:tcPr>
                </a:tc>
                <a:extLst>
                  <a:ext uri="{0D108BD9-81ED-4DB2-BD59-A6C34878D82A}">
                    <a16:rowId xmlns:a16="http://schemas.microsoft.com/office/drawing/2014/main" val="745210200"/>
                  </a:ext>
                </a:extLst>
              </a:tr>
            </a:tbl>
          </a:graphicData>
        </a:graphic>
      </p:graphicFrame>
      <p:sp>
        <p:nvSpPr>
          <p:cNvPr id="8" name="Inhaltsplatzhalter 2"/>
          <p:cNvSpPr txBox="1">
            <a:spLocks/>
          </p:cNvSpPr>
          <p:nvPr/>
        </p:nvSpPr>
        <p:spPr>
          <a:xfrm>
            <a:off x="1296000" y="5036674"/>
            <a:ext cx="2029091" cy="469300"/>
          </a:xfrm>
          <a:prstGeom prst="rect">
            <a:avLst/>
          </a:prstGeom>
        </p:spPr>
        <p:txBody>
          <a:bodyPr vert="horz" lIns="0" tIns="0" rIns="0" bIns="0" rtlCol="0">
            <a:normAutofit fontScale="92500"/>
          </a:bodyPr>
          <a:lstStyle>
            <a:lvl1pPr marL="180000" indent="-180000" algn="l" defTabSz="685800" rtl="0" eaLnBrk="1" latinLnBrk="0" hangingPunct="1">
              <a:lnSpc>
                <a:spcPts val="2200"/>
              </a:lnSpc>
              <a:spcBef>
                <a:spcPts val="750"/>
              </a:spcBef>
              <a:buFont typeface="Arial" panose="020B0604020202020204" pitchFamily="34" charset="0"/>
              <a:buChar char="•"/>
              <a:defRPr sz="2000" kern="1200" baseline="0">
                <a:solidFill>
                  <a:schemeClr val="tx1"/>
                </a:solidFill>
                <a:latin typeface="+mn-lt"/>
                <a:ea typeface="+mn-ea"/>
                <a:cs typeface="+mn-cs"/>
              </a:defRPr>
            </a:lvl1pPr>
            <a:lvl2pPr marL="360000" indent="-180000" algn="l" defTabSz="685800" rtl="0" eaLnBrk="1" latinLnBrk="0" hangingPunct="1">
              <a:lnSpc>
                <a:spcPts val="2200"/>
              </a:lnSpc>
              <a:spcBef>
                <a:spcPts val="375"/>
              </a:spcBef>
              <a:buFont typeface="Arial" panose="020B0604020202020204" pitchFamily="34" charset="0"/>
              <a:buChar char="•"/>
              <a:defRPr sz="1800" kern="1200" baseline="0">
                <a:solidFill>
                  <a:schemeClr val="tx1">
                    <a:lumMod val="65000"/>
                    <a:lumOff val="35000"/>
                  </a:schemeClr>
                </a:solidFill>
                <a:latin typeface="+mn-lt"/>
                <a:ea typeface="+mn-ea"/>
                <a:cs typeface="+mn-cs"/>
              </a:defRPr>
            </a:lvl2pPr>
            <a:lvl3pPr marL="540000" indent="-180000" algn="l" defTabSz="685800" rtl="0" eaLnBrk="1" latinLnBrk="0" hangingPunct="1">
              <a:lnSpc>
                <a:spcPct val="90000"/>
              </a:lnSpc>
              <a:spcBef>
                <a:spcPts val="375"/>
              </a:spcBef>
              <a:buFont typeface="Arial" panose="020B0604020202020204" pitchFamily="34" charset="0"/>
              <a:buChar char="•"/>
              <a:defRPr sz="1600" kern="1200" baseline="0">
                <a:solidFill>
                  <a:schemeClr val="tx1">
                    <a:lumMod val="65000"/>
                    <a:lumOff val="35000"/>
                  </a:schemeClr>
                </a:solidFill>
                <a:latin typeface="+mn-lt"/>
                <a:ea typeface="+mn-ea"/>
                <a:cs typeface="+mn-cs"/>
              </a:defRPr>
            </a:lvl3pPr>
            <a:lvl4pPr marL="720000" indent="-180000" algn="l" defTabSz="685800" rtl="0" eaLnBrk="1" latinLnBrk="0" hangingPunct="1">
              <a:lnSpc>
                <a:spcPct val="90000"/>
              </a:lnSpc>
              <a:spcBef>
                <a:spcPts val="375"/>
              </a:spcBef>
              <a:buFont typeface="Arial" panose="020B0604020202020204" pitchFamily="34" charset="0"/>
              <a:buChar char="•"/>
              <a:defRPr sz="1600" kern="1200" baseline="0">
                <a:solidFill>
                  <a:schemeClr val="tx1">
                    <a:lumMod val="65000"/>
                    <a:lumOff val="35000"/>
                  </a:schemeClr>
                </a:solidFill>
                <a:latin typeface="+mn-lt"/>
                <a:ea typeface="+mn-ea"/>
                <a:cs typeface="+mn-cs"/>
              </a:defRPr>
            </a:lvl4pPr>
            <a:lvl5pPr marL="900000" indent="-180000" algn="l" defTabSz="685800" rtl="0" eaLnBrk="1" latinLnBrk="0" hangingPunct="1">
              <a:lnSpc>
                <a:spcPct val="90000"/>
              </a:lnSpc>
              <a:spcBef>
                <a:spcPts val="375"/>
              </a:spcBef>
              <a:buFont typeface="Arial" panose="020B0604020202020204" pitchFamily="34" charset="0"/>
              <a:buChar char="•"/>
              <a:defRPr sz="1400" kern="1200" baseline="0">
                <a:solidFill>
                  <a:schemeClr val="tx1">
                    <a:lumMod val="65000"/>
                    <a:lumOff val="35000"/>
                  </a:schemeClr>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pPr>
            <a:r>
              <a:rPr lang="de-CH" sz="1400" dirty="0"/>
              <a:t>Source: OFS – SILC 2017</a:t>
            </a:r>
            <a:br>
              <a:rPr lang="de-CH" sz="1400" dirty="0"/>
            </a:br>
            <a:r>
              <a:rPr lang="de-CH" sz="1400" dirty="0"/>
              <a:t>VI: </a:t>
            </a:r>
            <a:r>
              <a:rPr lang="de-CH" sz="1400" dirty="0" err="1"/>
              <a:t>intervalle</a:t>
            </a:r>
            <a:r>
              <a:rPr lang="de-CH" sz="1400" dirty="0"/>
              <a:t> de </a:t>
            </a:r>
            <a:r>
              <a:rPr lang="de-CH" sz="1400" dirty="0" err="1"/>
              <a:t>confiance</a:t>
            </a:r>
            <a:endParaRPr lang="de-CH" sz="1400" dirty="0"/>
          </a:p>
        </p:txBody>
      </p:sp>
    </p:spTree>
    <p:extLst>
      <p:ext uri="{BB962C8B-B14F-4D97-AF65-F5344CB8AC3E}">
        <p14:creationId xmlns:p14="http://schemas.microsoft.com/office/powerpoint/2010/main" val="3114261186"/>
      </p:ext>
    </p:extLst>
  </p:cSld>
  <p:clrMapOvr>
    <a:masterClrMapping/>
  </p:clrMapOvr>
</p:sld>
</file>

<file path=ppt/theme/theme1.xml><?xml version="1.0" encoding="utf-8"?>
<a:theme xmlns:a="http://schemas.openxmlformats.org/drawingml/2006/main" name="Office">
  <a:themeElements>
    <a:clrScheme name="BSV">
      <a:dk1>
        <a:sysClr val="windowText" lastClr="000000"/>
      </a:dk1>
      <a:lt1>
        <a:sysClr val="window" lastClr="FFFFFF"/>
      </a:lt1>
      <a:dk2>
        <a:srgbClr val="006288"/>
      </a:dk2>
      <a:lt2>
        <a:srgbClr val="EEECE1"/>
      </a:lt2>
      <a:accent1>
        <a:srgbClr val="E5910B"/>
      </a:accent1>
      <a:accent2>
        <a:srgbClr val="00A6FF"/>
      </a:accent2>
      <a:accent3>
        <a:srgbClr val="2DAA8C"/>
      </a:accent3>
      <a:accent4>
        <a:srgbClr val="FF0000"/>
      </a:accent4>
      <a:accent5>
        <a:srgbClr val="8B004B"/>
      </a:accent5>
      <a:accent6>
        <a:srgbClr val="9B8F00"/>
      </a:accent6>
      <a:hlink>
        <a:srgbClr val="1A007C"/>
      </a:hlink>
      <a:folHlink>
        <a:srgbClr val="807A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SR_Vulnerabilitaet_2019-11-05" id="{28ED222E-F0FF-4E2A-B9A2-AD8CF22E5573}" vid="{68F5F4F9-4C60-4267-ABB8-AD76658B16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56695DEDD39B4549B8F6D80F3015603B" ma:contentTypeVersion="1" ma:contentTypeDescription="Ein neues Dokument erstellen." ma:contentTypeScope="" ma:versionID="b5d5dc5131796db1eb4d7f54e42f10e7">
  <xsd:schema xmlns:xsd="http://www.w3.org/2001/XMLSchema" xmlns:xs="http://www.w3.org/2001/XMLSchema" xmlns:p="http://schemas.microsoft.com/office/2006/metadata/properties" xmlns:ns1="http://schemas.microsoft.com/sharepoint/v3" targetNamespace="http://schemas.microsoft.com/office/2006/metadata/properties" ma:root="true" ma:fieldsID="527feafd7c2aaee042aea6d2d3f7a934"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Geplantes Startdatum" ma:description="Geplantes Startdatum ist eine Websitespalte, die über das Feature zum Veröffentlichen erstellt wird. Es wird zur Angabe des Datums und der Uhrzeit verwendet, wann diese Seite Besuchern zum ersten Mal angezeigt wird." ma:hidden="true" ma:internalName="PublishingStartDate">
      <xsd:simpleType>
        <xsd:restriction base="dms:Unknown"/>
      </xsd:simpleType>
    </xsd:element>
    <xsd:element name="PublishingExpirationDate" ma:index="9" nillable="true" ma:displayName="Geplantes Enddatum" ma:description="Geplantes Enddatum ist eine Websitespalte, die über das Feature zum Veröffentlichen erstellt wird. Es wird zur Angabe des Datums und der Uhrzeit verwendet, wann diese Seite Besuchern nicht mehr angezeigt wird."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3F3CD6-3F76-4F02-AA6C-B894E58ABC3E}">
  <ds:schemaRefs>
    <ds:schemaRef ds:uri="http://schemas.microsoft.com/sharepoint/v3/contenttype/forms"/>
  </ds:schemaRefs>
</ds:datastoreItem>
</file>

<file path=customXml/itemProps2.xml><?xml version="1.0" encoding="utf-8"?>
<ds:datastoreItem xmlns:ds="http://schemas.openxmlformats.org/officeDocument/2006/customXml" ds:itemID="{DCCDD01B-1F23-47DD-A55E-63259069B09D}">
  <ds:schemaRef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D2FEAE17-FB23-4361-823E-C313B208A2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SSR_Vulnerabilitaet_2019-11-05</Template>
  <TotalTime>0</TotalTime>
  <Words>1408</Words>
  <Application>Microsoft Office PowerPoint</Application>
  <PresentationFormat>Bildschirmpräsentation (4:3)</PresentationFormat>
  <Paragraphs>253</Paragraphs>
  <Slides>19</Slides>
  <Notes>14</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19</vt:i4>
      </vt:variant>
    </vt:vector>
  </HeadingPairs>
  <TitlesOfParts>
    <vt:vector size="24" baseType="lpstr">
      <vt:lpstr>Arial</vt:lpstr>
      <vt:lpstr>Calibri</vt:lpstr>
      <vt:lpstr>Times New Roman</vt:lpstr>
      <vt:lpstr>Wingdings 3</vt:lpstr>
      <vt:lpstr>Office</vt:lpstr>
      <vt:lpstr>Lutte contre la vulnérabilité des personnes âgées du point de vue de la Confédération</vt:lpstr>
      <vt:lpstr>Dimensions de la vulnérabilité</vt:lpstr>
      <vt:lpstr>1ère partie : dimension économique de la vulnérabilité</vt:lpstr>
      <vt:lpstr>But de la sécurité financière des personnes âgées</vt:lpstr>
      <vt:lpstr>Sécurité financière des personnes âgées –  les instruments</vt:lpstr>
      <vt:lpstr>Taux de perception selon les prestations, 2016</vt:lpstr>
      <vt:lpstr>Octroi de prestations complémentaires, 2008-17</vt:lpstr>
      <vt:lpstr>Octroi de PC et d’aide sociale, 2008-17</vt:lpstr>
      <vt:lpstr>Taux de pauvreté : pauvreté en termes de revenu</vt:lpstr>
      <vt:lpstr>Personnes avec une fortune (avoir liquides) de plus de 100’000 CHF par classes d’âge, 2015</vt:lpstr>
      <vt:lpstr>Situation économique par classes d’âge, 2016</vt:lpstr>
      <vt:lpstr>Taux de pauvreté en prenant en compte le revenu (SKOS-RL*), canton de Lucerne, 2013  </vt:lpstr>
      <vt:lpstr>Conclusion 1ère partie</vt:lpstr>
      <vt:lpstr>2ème partie : dimensions sociale, culturelle et physique de la vulnérabilité</vt:lpstr>
      <vt:lpstr>But de l’aide à la vieillesse</vt:lpstr>
      <vt:lpstr>Domaines d’activités de l’aide à la vieillesse</vt:lpstr>
      <vt:lpstr>Mesures de soutien et responsabilités</vt:lpstr>
      <vt:lpstr>Prestations partiellement subventionnées par la Confédération pour la promotion de l’autodétermination et de l’indépendance des personnes âgées</vt:lpstr>
      <vt:lpstr>Conclusion 2ème partie</vt:lpstr>
    </vt:vector>
  </TitlesOfParts>
  <Company>Bundesverwaltung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Bekämpfung von Vulnerabilität im Alter aus Sicht des Bundes</dc:title>
  <dc:creator>Dubach Philipp BSV</dc:creator>
  <cp:lastModifiedBy>Vollmer Thomas BSV</cp:lastModifiedBy>
  <cp:revision>222</cp:revision>
  <dcterms:created xsi:type="dcterms:W3CDTF">2019-10-18T06:22:39Z</dcterms:created>
  <dcterms:modified xsi:type="dcterms:W3CDTF">2019-11-19T07:02:26Z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0x01010056695DEDD39B4549B8F6D80F3015603B</vt:lpwstr>
  </property>
</Properties>
</file>